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9" r:id="rId4"/>
    <p:sldId id="289" r:id="rId5"/>
    <p:sldId id="290" r:id="rId6"/>
    <p:sldId id="310" r:id="rId7"/>
    <p:sldId id="302" r:id="rId8"/>
    <p:sldId id="295" r:id="rId9"/>
    <p:sldId id="269" r:id="rId10"/>
    <p:sldId id="270" r:id="rId11"/>
    <p:sldId id="259" r:id="rId12"/>
    <p:sldId id="294" r:id="rId13"/>
    <p:sldId id="303" r:id="rId14"/>
    <p:sldId id="304" r:id="rId15"/>
    <p:sldId id="312" r:id="rId16"/>
    <p:sldId id="314" r:id="rId17"/>
    <p:sldId id="313" r:id="rId18"/>
    <p:sldId id="307" r:id="rId19"/>
    <p:sldId id="308" r:id="rId20"/>
    <p:sldId id="301" r:id="rId21"/>
    <p:sldId id="315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ah\AppData\Local\Temp\Percentiles-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NCEP/RCM Percentiles</a:t>
            </a:r>
          </a:p>
        </c:rich>
      </c:tx>
      <c:layout/>
      <c:overlay val="1"/>
    </c:title>
    <c:plotArea>
      <c:layout/>
      <c:scatterChart>
        <c:scatterStyle val="lineMarker"/>
        <c:ser>
          <c:idx val="0"/>
          <c:order val="0"/>
          <c:tx>
            <c:v>RCM3</c:v>
          </c:tx>
          <c:marker>
            <c:symbol val="none"/>
          </c:marker>
          <c:xVal>
            <c:numRef>
              <c:f>Sheet1!$C$1:$H$1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90</c:v>
                </c:pt>
                <c:pt idx="3">
                  <c:v>95</c:v>
                </c:pt>
                <c:pt idx="4">
                  <c:v>99</c:v>
                </c:pt>
                <c:pt idx="5">
                  <c:v>99.9</c:v>
                </c:pt>
              </c:numCache>
            </c:numRef>
          </c:xVal>
          <c:yVal>
            <c:numRef>
              <c:f>Sheet1!$C$2:$H$2</c:f>
              <c:numCache>
                <c:formatCode>General</c:formatCode>
                <c:ptCount val="6"/>
                <c:pt idx="0">
                  <c:v>1.7500000000000002</c:v>
                </c:pt>
                <c:pt idx="1">
                  <c:v>4.5599999999999996</c:v>
                </c:pt>
                <c:pt idx="2">
                  <c:v>7.75</c:v>
                </c:pt>
                <c:pt idx="3">
                  <c:v>8.75</c:v>
                </c:pt>
                <c:pt idx="4">
                  <c:v>11.25</c:v>
                </c:pt>
                <c:pt idx="5">
                  <c:v>14.25</c:v>
                </c:pt>
              </c:numCache>
            </c:numRef>
          </c:yVal>
        </c:ser>
        <c:ser>
          <c:idx val="1"/>
          <c:order val="1"/>
          <c:tx>
            <c:v>MM5I</c:v>
          </c:tx>
          <c:marker>
            <c:symbol val="none"/>
          </c:marker>
          <c:xVal>
            <c:numRef>
              <c:f>Sheet1!$C$1:$H$1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90</c:v>
                </c:pt>
                <c:pt idx="3">
                  <c:v>95</c:v>
                </c:pt>
                <c:pt idx="4">
                  <c:v>99</c:v>
                </c:pt>
                <c:pt idx="5">
                  <c:v>99.9</c:v>
                </c:pt>
              </c:numCache>
            </c:numRef>
          </c:xVal>
          <c:yVal>
            <c:numRef>
              <c:f>Sheet1!$C$3:$H$3</c:f>
              <c:numCache>
                <c:formatCode>General</c:formatCode>
                <c:ptCount val="6"/>
                <c:pt idx="0">
                  <c:v>0.75000000000000011</c:v>
                </c:pt>
                <c:pt idx="1">
                  <c:v>3.8099999999999987</c:v>
                </c:pt>
                <c:pt idx="2">
                  <c:v>6.75</c:v>
                </c:pt>
                <c:pt idx="3">
                  <c:v>8.25</c:v>
                </c:pt>
                <c:pt idx="4">
                  <c:v>10.75</c:v>
                </c:pt>
                <c:pt idx="5">
                  <c:v>13.75</c:v>
                </c:pt>
              </c:numCache>
            </c:numRef>
          </c:yVal>
        </c:ser>
        <c:ser>
          <c:idx val="2"/>
          <c:order val="2"/>
          <c:tx>
            <c:v>ECPC</c:v>
          </c:tx>
          <c:marker>
            <c:symbol val="none"/>
          </c:marker>
          <c:xVal>
            <c:numRef>
              <c:f>Sheet1!$C$1:$H$1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90</c:v>
                </c:pt>
                <c:pt idx="3">
                  <c:v>95</c:v>
                </c:pt>
                <c:pt idx="4">
                  <c:v>99</c:v>
                </c:pt>
                <c:pt idx="5">
                  <c:v>99.9</c:v>
                </c:pt>
              </c:numCache>
            </c:numRef>
          </c:xVal>
          <c:yVal>
            <c:numRef>
              <c:f>Sheet1!$C$4:$H$4</c:f>
              <c:numCache>
                <c:formatCode>General</c:formatCode>
                <c:ptCount val="6"/>
                <c:pt idx="0">
                  <c:v>1.25</c:v>
                </c:pt>
                <c:pt idx="1">
                  <c:v>3.22</c:v>
                </c:pt>
                <c:pt idx="2">
                  <c:v>5.25</c:v>
                </c:pt>
                <c:pt idx="3">
                  <c:v>6.25</c:v>
                </c:pt>
                <c:pt idx="4">
                  <c:v>8.25</c:v>
                </c:pt>
                <c:pt idx="5">
                  <c:v>11.25</c:v>
                </c:pt>
              </c:numCache>
            </c:numRef>
          </c:yVal>
        </c:ser>
        <c:ser>
          <c:idx val="3"/>
          <c:order val="3"/>
          <c:tx>
            <c:v>CRCM</c:v>
          </c:tx>
          <c:marker>
            <c:symbol val="none"/>
          </c:marker>
          <c:xVal>
            <c:numRef>
              <c:f>Sheet1!$C$1:$H$1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90</c:v>
                </c:pt>
                <c:pt idx="3">
                  <c:v>95</c:v>
                </c:pt>
                <c:pt idx="4">
                  <c:v>99</c:v>
                </c:pt>
                <c:pt idx="5">
                  <c:v>99.9</c:v>
                </c:pt>
              </c:numCache>
            </c:numRef>
          </c:xVal>
          <c:yVal>
            <c:numRef>
              <c:f>Sheet1!$C$5:$H$5</c:f>
              <c:numCache>
                <c:formatCode>General</c:formatCode>
                <c:ptCount val="6"/>
                <c:pt idx="0">
                  <c:v>1.25</c:v>
                </c:pt>
                <c:pt idx="1">
                  <c:v>4.5999999999999996</c:v>
                </c:pt>
                <c:pt idx="2">
                  <c:v>8.25</c:v>
                </c:pt>
                <c:pt idx="3">
                  <c:v>9.75</c:v>
                </c:pt>
                <c:pt idx="4">
                  <c:v>12.75</c:v>
                </c:pt>
                <c:pt idx="5">
                  <c:v>16.75</c:v>
                </c:pt>
              </c:numCache>
            </c:numRef>
          </c:yVal>
        </c:ser>
        <c:ser>
          <c:idx val="4"/>
          <c:order val="4"/>
          <c:tx>
            <c:v>WRFP</c:v>
          </c:tx>
          <c:marker>
            <c:symbol val="none"/>
          </c:marker>
          <c:xVal>
            <c:numRef>
              <c:f>Sheet1!$C$1:$H$1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90</c:v>
                </c:pt>
                <c:pt idx="3">
                  <c:v>95</c:v>
                </c:pt>
                <c:pt idx="4">
                  <c:v>99</c:v>
                </c:pt>
                <c:pt idx="5">
                  <c:v>99.9</c:v>
                </c:pt>
              </c:numCache>
            </c:numRef>
          </c:xVal>
          <c:yVal>
            <c:numRef>
              <c:f>Sheet1!$C$6:$H$6</c:f>
              <c:numCache>
                <c:formatCode>General</c:formatCode>
                <c:ptCount val="6"/>
                <c:pt idx="0">
                  <c:v>1.7500000000000002</c:v>
                </c:pt>
                <c:pt idx="1">
                  <c:v>4.24</c:v>
                </c:pt>
                <c:pt idx="2">
                  <c:v>7.25</c:v>
                </c:pt>
                <c:pt idx="3">
                  <c:v>8.25</c:v>
                </c:pt>
                <c:pt idx="4">
                  <c:v>10.25</c:v>
                </c:pt>
                <c:pt idx="5">
                  <c:v>12.25</c:v>
                </c:pt>
              </c:numCache>
            </c:numRef>
          </c:yVal>
        </c:ser>
        <c:ser>
          <c:idx val="5"/>
          <c:order val="5"/>
          <c:tx>
            <c:v>HRM3</c:v>
          </c:tx>
          <c:marker>
            <c:symbol val="none"/>
          </c:marker>
          <c:xVal>
            <c:numRef>
              <c:f>Sheet1!$C$1:$H$1</c:f>
              <c:numCache>
                <c:formatCode>General</c:formatCode>
                <c:ptCount val="6"/>
                <c:pt idx="0">
                  <c:v>10</c:v>
                </c:pt>
                <c:pt idx="1">
                  <c:v>50</c:v>
                </c:pt>
                <c:pt idx="2">
                  <c:v>90</c:v>
                </c:pt>
                <c:pt idx="3">
                  <c:v>95</c:v>
                </c:pt>
                <c:pt idx="4">
                  <c:v>99</c:v>
                </c:pt>
                <c:pt idx="5">
                  <c:v>99.9</c:v>
                </c:pt>
              </c:numCache>
            </c:numRef>
          </c:xVal>
          <c:yVal>
            <c:numRef>
              <c:f>Sheet1!$D$7:$I$7</c:f>
              <c:numCache>
                <c:formatCode>General</c:formatCode>
                <c:ptCount val="6"/>
                <c:pt idx="0">
                  <c:v>2.25</c:v>
                </c:pt>
                <c:pt idx="1">
                  <c:v>5.14</c:v>
                </c:pt>
                <c:pt idx="2">
                  <c:v>8.75</c:v>
                </c:pt>
                <c:pt idx="3">
                  <c:v>9.75</c:v>
                </c:pt>
                <c:pt idx="4">
                  <c:v>11.75</c:v>
                </c:pt>
                <c:pt idx="5">
                  <c:v>14.25</c:v>
                </c:pt>
              </c:numCache>
            </c:numRef>
          </c:yVal>
        </c:ser>
        <c:dLbls/>
        <c:axId val="58664448"/>
        <c:axId val="58666368"/>
      </c:scatterChart>
      <c:valAx>
        <c:axId val="58664448"/>
        <c:scaling>
          <c:orientation val="minMax"/>
          <c:max val="10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Percentile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  <c:crossAx val="58666368"/>
        <c:crosses val="autoZero"/>
        <c:crossBetween val="midCat"/>
      </c:valAx>
      <c:valAx>
        <c:axId val="5866636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Wind SPeed (m/s)</a:t>
                </a:r>
              </a:p>
            </c:rich>
          </c:tx>
          <c:layout>
            <c:manualLayout>
              <c:xMode val="edge"/>
              <c:yMode val="edge"/>
              <c:x val="2.5641025641025706E-2"/>
              <c:y val="0.2470566179227600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  <c:crossAx val="586644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</c:legendEntry>
      <c:layout/>
    </c:legend>
    <c:plotVisOnly val="1"/>
    <c:dispBlanksAs val="gap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CRCM/CGCM3 Difference (Future</a:t>
            </a:r>
            <a:r>
              <a:rPr lang="en-US" sz="1400" baseline="0" dirty="0" smtClean="0"/>
              <a:t> – Current) </a:t>
            </a:r>
            <a:endParaRPr lang="en-US" sz="1400" baseline="0" dirty="0"/>
          </a:p>
        </c:rich>
      </c:tx>
      <c:layout>
        <c:manualLayout>
          <c:xMode val="edge"/>
          <c:yMode val="edge"/>
          <c:x val="0.27927679613769607"/>
          <c:y val="4.8276613102687105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'CRCM_CGCM3 Diff Plot'!$A$5:$A$48</c:f>
              <c:strCache>
                <c:ptCount val="44"/>
                <c:pt idx="0">
                  <c:v>0.0-0.5</c:v>
                </c:pt>
                <c:pt idx="1">
                  <c:v>0.5-1.0</c:v>
                </c:pt>
                <c:pt idx="2">
                  <c:v>1.0-1.5</c:v>
                </c:pt>
                <c:pt idx="3">
                  <c:v>1.5-2.0</c:v>
                </c:pt>
                <c:pt idx="4">
                  <c:v>2.0-2.5</c:v>
                </c:pt>
                <c:pt idx="5">
                  <c:v>2.5-3.0</c:v>
                </c:pt>
                <c:pt idx="6">
                  <c:v>3.0-3.5</c:v>
                </c:pt>
                <c:pt idx="7">
                  <c:v>3.5-4.0</c:v>
                </c:pt>
                <c:pt idx="8">
                  <c:v>4.0-4.5</c:v>
                </c:pt>
                <c:pt idx="9">
                  <c:v>4.5-5.0</c:v>
                </c:pt>
                <c:pt idx="10">
                  <c:v>5.0-5.5</c:v>
                </c:pt>
                <c:pt idx="11">
                  <c:v>5.5-6.0</c:v>
                </c:pt>
                <c:pt idx="12">
                  <c:v>6.0-6.5</c:v>
                </c:pt>
                <c:pt idx="13">
                  <c:v>6.5-7.0</c:v>
                </c:pt>
                <c:pt idx="14">
                  <c:v>7.0-7.5</c:v>
                </c:pt>
                <c:pt idx="15">
                  <c:v>7.5-8.0</c:v>
                </c:pt>
                <c:pt idx="16">
                  <c:v>8.0-8.5</c:v>
                </c:pt>
                <c:pt idx="17">
                  <c:v>8.5-9.0</c:v>
                </c:pt>
                <c:pt idx="18">
                  <c:v>9.0-9.5</c:v>
                </c:pt>
                <c:pt idx="19">
                  <c:v>9.5-10.0</c:v>
                </c:pt>
                <c:pt idx="20">
                  <c:v>10.0-10.5</c:v>
                </c:pt>
                <c:pt idx="21">
                  <c:v>10.5-11.0</c:v>
                </c:pt>
                <c:pt idx="22">
                  <c:v>11.0-11.5</c:v>
                </c:pt>
                <c:pt idx="23">
                  <c:v>11.5-12.0</c:v>
                </c:pt>
                <c:pt idx="24">
                  <c:v>12.0-12.5</c:v>
                </c:pt>
                <c:pt idx="25">
                  <c:v>12.5-13.0</c:v>
                </c:pt>
                <c:pt idx="26">
                  <c:v>13.0-13.5</c:v>
                </c:pt>
                <c:pt idx="27">
                  <c:v>13.5-14.0</c:v>
                </c:pt>
                <c:pt idx="28">
                  <c:v>14.0-14.5</c:v>
                </c:pt>
                <c:pt idx="29">
                  <c:v>14.5-15.0</c:v>
                </c:pt>
                <c:pt idx="30">
                  <c:v>15.0-15.5</c:v>
                </c:pt>
                <c:pt idx="31">
                  <c:v>15.5-16.0</c:v>
                </c:pt>
                <c:pt idx="32">
                  <c:v>16.0-16.5</c:v>
                </c:pt>
                <c:pt idx="33">
                  <c:v>16.5-17.0</c:v>
                </c:pt>
                <c:pt idx="34">
                  <c:v>17.0-17.5</c:v>
                </c:pt>
                <c:pt idx="35">
                  <c:v>17.5-18.0</c:v>
                </c:pt>
                <c:pt idx="36">
                  <c:v>18.0-18.5</c:v>
                </c:pt>
                <c:pt idx="37">
                  <c:v>18.5-19.0</c:v>
                </c:pt>
                <c:pt idx="38">
                  <c:v>19.0-19.5</c:v>
                </c:pt>
                <c:pt idx="39">
                  <c:v>19.5-20.0</c:v>
                </c:pt>
                <c:pt idx="40">
                  <c:v>20.0-20.5</c:v>
                </c:pt>
                <c:pt idx="41">
                  <c:v>20.5-21.0</c:v>
                </c:pt>
                <c:pt idx="42">
                  <c:v>21.0-21.5</c:v>
                </c:pt>
                <c:pt idx="43">
                  <c:v>21.5-22.0</c:v>
                </c:pt>
              </c:strCache>
            </c:strRef>
          </c:cat>
          <c:val>
            <c:numRef>
              <c:f>'CRCM_CGCM3 Diff Plot'!$I$5:$I$48</c:f>
              <c:numCache>
                <c:formatCode>General</c:formatCode>
                <c:ptCount val="44"/>
                <c:pt idx="0">
                  <c:v>2.4997064109165208E-3</c:v>
                </c:pt>
                <c:pt idx="1">
                  <c:v>5.2501418828477201E-3</c:v>
                </c:pt>
                <c:pt idx="2">
                  <c:v>7.6601357195431518E-3</c:v>
                </c:pt>
                <c:pt idx="3">
                  <c:v>9.5759215962396716E-3</c:v>
                </c:pt>
                <c:pt idx="4">
                  <c:v>1.0996600334256004E-2</c:v>
                </c:pt>
                <c:pt idx="5">
                  <c:v>1.0581385723663501E-2</c:v>
                </c:pt>
                <c:pt idx="6">
                  <c:v>9.4619338117012692E-3</c:v>
                </c:pt>
                <c:pt idx="7">
                  <c:v>7.5685994428832323E-3</c:v>
                </c:pt>
                <c:pt idx="8">
                  <c:v>5.2265298895613505E-3</c:v>
                </c:pt>
                <c:pt idx="9">
                  <c:v>2.1343124014722003E-3</c:v>
                </c:pt>
                <c:pt idx="10">
                  <c:v>-4.7043503133482206E-4</c:v>
                </c:pt>
                <c:pt idx="11">
                  <c:v>-3.0570725391516206E-3</c:v>
                </c:pt>
                <c:pt idx="12">
                  <c:v>-4.191269398984559E-3</c:v>
                </c:pt>
                <c:pt idx="13">
                  <c:v>-5.7307816044638322E-3</c:v>
                </c:pt>
                <c:pt idx="14">
                  <c:v>-6.1051785210497912E-3</c:v>
                </c:pt>
                <c:pt idx="15">
                  <c:v>-5.9179747614958407E-3</c:v>
                </c:pt>
                <c:pt idx="16">
                  <c:v>-5.6584702745879111E-3</c:v>
                </c:pt>
                <c:pt idx="17">
                  <c:v>-4.7143087730832011E-3</c:v>
                </c:pt>
                <c:pt idx="18">
                  <c:v>-4.5822055260088309E-3</c:v>
                </c:pt>
                <c:pt idx="19">
                  <c:v>-4.22236774940918E-3</c:v>
                </c:pt>
                <c:pt idx="20">
                  <c:v>-3.7335743394414605E-3</c:v>
                </c:pt>
                <c:pt idx="21">
                  <c:v>-2.579813281203441E-3</c:v>
                </c:pt>
                <c:pt idx="22">
                  <c:v>-2.2489258567849595E-3</c:v>
                </c:pt>
                <c:pt idx="23">
                  <c:v>-1.8681448551704305E-3</c:v>
                </c:pt>
                <c:pt idx="24">
                  <c:v>-1.9054529326550905E-3</c:v>
                </c:pt>
                <c:pt idx="25">
                  <c:v>-1.8428906390772805E-3</c:v>
                </c:pt>
                <c:pt idx="26">
                  <c:v>-2.1287633807659011E-3</c:v>
                </c:pt>
                <c:pt idx="27">
                  <c:v>-2.1197964737302102E-3</c:v>
                </c:pt>
                <c:pt idx="28">
                  <c:v>-1.8444902635762605E-3</c:v>
                </c:pt>
                <c:pt idx="29">
                  <c:v>-1.7138953898403703E-3</c:v>
                </c:pt>
                <c:pt idx="30">
                  <c:v>-1.3442012309518303E-3</c:v>
                </c:pt>
                <c:pt idx="31">
                  <c:v>-1.0310916928486398E-3</c:v>
                </c:pt>
                <c:pt idx="32">
                  <c:v>-6.7427306293300318E-4</c:v>
                </c:pt>
                <c:pt idx="33">
                  <c:v>-4.8191573048750623E-4</c:v>
                </c:pt>
                <c:pt idx="34">
                  <c:v>-3.3485501738079115E-4</c:v>
                </c:pt>
                <c:pt idx="35">
                  <c:v>-2.7809588998964113E-4</c:v>
                </c:pt>
                <c:pt idx="36">
                  <c:v>-1.1448612084175201E-4</c:v>
                </c:pt>
                <c:pt idx="37">
                  <c:v>-5.6744585174000304E-5</c:v>
                </c:pt>
                <c:pt idx="38">
                  <c:v>-1.2197698637427702E-5</c:v>
                </c:pt>
                <c:pt idx="39">
                  <c:v>8.2163591519885217E-6</c:v>
                </c:pt>
                <c:pt idx="40">
                  <c:v>8.194545826264193E-6</c:v>
                </c:pt>
                <c:pt idx="41">
                  <c:v>-3.5297221347958509E-6</c:v>
                </c:pt>
                <c:pt idx="42">
                  <c:v>-4.4757748685241113E-6</c:v>
                </c:pt>
                <c:pt idx="43">
                  <c:v>0</c:v>
                </c:pt>
              </c:numCache>
            </c:numRef>
          </c:val>
        </c:ser>
        <c:dLbls/>
        <c:axId val="78262656"/>
        <c:axId val="78264576"/>
      </c:barChart>
      <c:catAx>
        <c:axId val="78262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(m/s)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8264576"/>
        <c:crosses val="autoZero"/>
        <c:auto val="1"/>
        <c:lblAlgn val="ctr"/>
        <c:lblOffset val="100"/>
      </c:catAx>
      <c:valAx>
        <c:axId val="782645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 of Occurrence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826265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RCM3/CGCM3 Difference</a:t>
            </a:r>
            <a:r>
              <a:rPr lang="en-US" sz="1400" baseline="0" dirty="0" smtClean="0"/>
              <a:t> (Future – Current) </a:t>
            </a:r>
            <a:endParaRPr lang="en-US" sz="1400" baseline="0" dirty="0"/>
          </a:p>
        </c:rich>
      </c:tx>
      <c:layout>
        <c:manualLayout>
          <c:xMode val="edge"/>
          <c:yMode val="edge"/>
          <c:x val="0.3194750775373561"/>
          <c:y val="5.1607652816982805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'RCM3_CGCM3 Diff Plot'!$B$5:$B$48</c:f>
              <c:strCache>
                <c:ptCount val="44"/>
                <c:pt idx="0">
                  <c:v>0.0-0.5</c:v>
                </c:pt>
                <c:pt idx="1">
                  <c:v>0.5-1.0</c:v>
                </c:pt>
                <c:pt idx="2">
                  <c:v>1.0-1.5</c:v>
                </c:pt>
                <c:pt idx="3">
                  <c:v>1.5-2.0</c:v>
                </c:pt>
                <c:pt idx="4">
                  <c:v>2.0-2.5</c:v>
                </c:pt>
                <c:pt idx="5">
                  <c:v>2.5-3.0</c:v>
                </c:pt>
                <c:pt idx="6">
                  <c:v>3.0-3.5</c:v>
                </c:pt>
                <c:pt idx="7">
                  <c:v>3.5-4.0</c:v>
                </c:pt>
                <c:pt idx="8">
                  <c:v>4.0-4.5</c:v>
                </c:pt>
                <c:pt idx="9">
                  <c:v>4.5-5.0</c:v>
                </c:pt>
                <c:pt idx="10">
                  <c:v>5.0-5.5</c:v>
                </c:pt>
                <c:pt idx="11">
                  <c:v>5.5-6.0</c:v>
                </c:pt>
                <c:pt idx="12">
                  <c:v>6.0-6.5</c:v>
                </c:pt>
                <c:pt idx="13">
                  <c:v>6.5-7.0</c:v>
                </c:pt>
                <c:pt idx="14">
                  <c:v>7.0-7.5</c:v>
                </c:pt>
                <c:pt idx="15">
                  <c:v>7.5-8.0</c:v>
                </c:pt>
                <c:pt idx="16">
                  <c:v>8.0-8.5</c:v>
                </c:pt>
                <c:pt idx="17">
                  <c:v>8.5-9.0</c:v>
                </c:pt>
                <c:pt idx="18">
                  <c:v>9.0-9.5</c:v>
                </c:pt>
                <c:pt idx="19">
                  <c:v>9.5-10.0</c:v>
                </c:pt>
                <c:pt idx="20">
                  <c:v>10.0-10.5</c:v>
                </c:pt>
                <c:pt idx="21">
                  <c:v>10.5-11.0</c:v>
                </c:pt>
                <c:pt idx="22">
                  <c:v>11.0-11.5</c:v>
                </c:pt>
                <c:pt idx="23">
                  <c:v>11.5-12.0</c:v>
                </c:pt>
                <c:pt idx="24">
                  <c:v>12.0-12.5</c:v>
                </c:pt>
                <c:pt idx="25">
                  <c:v>12.5-13.0</c:v>
                </c:pt>
                <c:pt idx="26">
                  <c:v>13.0-13.5</c:v>
                </c:pt>
                <c:pt idx="27">
                  <c:v>13.5-14.0</c:v>
                </c:pt>
                <c:pt idx="28">
                  <c:v>14.0-14.5</c:v>
                </c:pt>
                <c:pt idx="29">
                  <c:v>14.5-15.0</c:v>
                </c:pt>
                <c:pt idx="30">
                  <c:v>15.0-15.5</c:v>
                </c:pt>
                <c:pt idx="31">
                  <c:v>15.5-16.0</c:v>
                </c:pt>
                <c:pt idx="32">
                  <c:v>16.0-16.5</c:v>
                </c:pt>
                <c:pt idx="33">
                  <c:v>16.5-17.0</c:v>
                </c:pt>
                <c:pt idx="34">
                  <c:v>17.0-17.5</c:v>
                </c:pt>
                <c:pt idx="35">
                  <c:v>17.5-18.0</c:v>
                </c:pt>
                <c:pt idx="36">
                  <c:v>18.0-18.5</c:v>
                </c:pt>
                <c:pt idx="37">
                  <c:v>18.5-19.0</c:v>
                </c:pt>
                <c:pt idx="38">
                  <c:v>19.0-19.5</c:v>
                </c:pt>
                <c:pt idx="39">
                  <c:v>19.5-20.0</c:v>
                </c:pt>
                <c:pt idx="40">
                  <c:v>20.0-20.5</c:v>
                </c:pt>
                <c:pt idx="41">
                  <c:v>20.5-21.0</c:v>
                </c:pt>
                <c:pt idx="42">
                  <c:v>21.0-21.5</c:v>
                </c:pt>
                <c:pt idx="43">
                  <c:v>21.5-22.0</c:v>
                </c:pt>
              </c:strCache>
            </c:strRef>
          </c:cat>
          <c:val>
            <c:numRef>
              <c:f>'RCM3_CGCM3 Diff Plot'!$J$5:$J$48</c:f>
              <c:numCache>
                <c:formatCode>General</c:formatCode>
                <c:ptCount val="44"/>
                <c:pt idx="0">
                  <c:v>-2.0554503112549103E-4</c:v>
                </c:pt>
                <c:pt idx="1">
                  <c:v>1.0704891050940203E-2</c:v>
                </c:pt>
                <c:pt idx="2">
                  <c:v>-3.678203981914711E-6</c:v>
                </c:pt>
                <c:pt idx="3">
                  <c:v>5.5683882300842913E-4</c:v>
                </c:pt>
                <c:pt idx="4">
                  <c:v>2.7248728664677107E-3</c:v>
                </c:pt>
                <c:pt idx="5">
                  <c:v>5.5954742971423806E-3</c:v>
                </c:pt>
                <c:pt idx="6">
                  <c:v>8.1398935496869232E-3</c:v>
                </c:pt>
                <c:pt idx="7">
                  <c:v>8.2231453850298113E-3</c:v>
                </c:pt>
                <c:pt idx="8">
                  <c:v>7.6275835719271795E-3</c:v>
                </c:pt>
                <c:pt idx="9">
                  <c:v>6.7381083323837512E-3</c:v>
                </c:pt>
                <c:pt idx="10">
                  <c:v>3.935226145531971E-3</c:v>
                </c:pt>
                <c:pt idx="11">
                  <c:v>8.4916039894239502E-4</c:v>
                </c:pt>
                <c:pt idx="12">
                  <c:v>-1.3914043343945107E-3</c:v>
                </c:pt>
                <c:pt idx="13">
                  <c:v>-1.6068255153411401E-3</c:v>
                </c:pt>
                <c:pt idx="14">
                  <c:v>-2.9820793565700208E-3</c:v>
                </c:pt>
                <c:pt idx="15">
                  <c:v>-3.645537536169191E-3</c:v>
                </c:pt>
                <c:pt idx="16">
                  <c:v>-4.0392310987011504E-3</c:v>
                </c:pt>
                <c:pt idx="17">
                  <c:v>-4.5545702269852908E-3</c:v>
                </c:pt>
                <c:pt idx="18">
                  <c:v>-5.158400009055512E-3</c:v>
                </c:pt>
                <c:pt idx="19">
                  <c:v>-5.4004733632759616E-3</c:v>
                </c:pt>
                <c:pt idx="20">
                  <c:v>-5.1277433886572112E-3</c:v>
                </c:pt>
                <c:pt idx="21">
                  <c:v>-4.6116677955515594E-3</c:v>
                </c:pt>
                <c:pt idx="22">
                  <c:v>-3.9578558249207989E-3</c:v>
                </c:pt>
                <c:pt idx="23">
                  <c:v>-3.3884458272726609E-3</c:v>
                </c:pt>
                <c:pt idx="24">
                  <c:v>-2.5615323144792704E-3</c:v>
                </c:pt>
                <c:pt idx="25">
                  <c:v>-1.7727478381356205E-3</c:v>
                </c:pt>
                <c:pt idx="26">
                  <c:v>-1.4347582357953905E-3</c:v>
                </c:pt>
                <c:pt idx="27">
                  <c:v>-9.965670555148764E-4</c:v>
                </c:pt>
                <c:pt idx="28">
                  <c:v>-6.9711583478476887E-4</c:v>
                </c:pt>
                <c:pt idx="29">
                  <c:v>-4.4646187402450007E-4</c:v>
                </c:pt>
                <c:pt idx="30">
                  <c:v>-3.2900131944349617E-4</c:v>
                </c:pt>
                <c:pt idx="31">
                  <c:v>-2.2204740377075304E-4</c:v>
                </c:pt>
                <c:pt idx="32">
                  <c:v>-1.7170370989638901E-4</c:v>
                </c:pt>
                <c:pt idx="33">
                  <c:v>-1.1485155432265802E-4</c:v>
                </c:pt>
                <c:pt idx="34">
                  <c:v>-9.242684843578483E-5</c:v>
                </c:pt>
                <c:pt idx="35">
                  <c:v>-7.1221965856711519E-5</c:v>
                </c:pt>
                <c:pt idx="36">
                  <c:v>-4.0115278807758508E-5</c:v>
                </c:pt>
                <c:pt idx="37">
                  <c:v>-2.5588211570800009E-5</c:v>
                </c:pt>
                <c:pt idx="38">
                  <c:v>-1.9997155960041206E-5</c:v>
                </c:pt>
                <c:pt idx="39">
                  <c:v>-1.2220484197803004E-5</c:v>
                </c:pt>
                <c:pt idx="40">
                  <c:v>-3.3570527042087402E-6</c:v>
                </c:pt>
                <c:pt idx="41">
                  <c:v>-6.6657186533470813E-6</c:v>
                </c:pt>
                <c:pt idx="42">
                  <c:v>-5.5547655444559003E-6</c:v>
                </c:pt>
                <c:pt idx="43">
                  <c:v>2.197712840247161E-6</c:v>
                </c:pt>
              </c:numCache>
            </c:numRef>
          </c:val>
        </c:ser>
        <c:dLbls/>
        <c:axId val="85815296"/>
        <c:axId val="85817216"/>
      </c:barChart>
      <c:catAx>
        <c:axId val="85815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</a:t>
                </a:r>
                <a:r>
                  <a:rPr lang="en-US" baseline="0"/>
                  <a:t> (m/s)</a:t>
                </a:r>
                <a:endParaRPr lang="en-US"/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85817216"/>
        <c:crosses val="autoZero"/>
        <c:auto val="1"/>
        <c:lblAlgn val="ctr"/>
        <c:lblOffset val="100"/>
      </c:catAx>
      <c:valAx>
        <c:axId val="85817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 of Occurrence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8581529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RCM3/GFDL Difference (Future –</a:t>
            </a:r>
            <a:r>
              <a:rPr lang="en-US" sz="1400" baseline="0" dirty="0" smtClean="0"/>
              <a:t> Current) </a:t>
            </a:r>
            <a:endParaRPr lang="en-US" sz="1400" baseline="0" dirty="0"/>
          </a:p>
        </c:rich>
      </c:tx>
      <c:layout>
        <c:manualLayout>
          <c:xMode val="edge"/>
          <c:yMode val="edge"/>
          <c:x val="0.25685574187299504"/>
          <c:y val="5.577377152180299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19914331112584"/>
          <c:y val="5.1480051480051497E-2"/>
          <c:w val="0.8547344835697912"/>
          <c:h val="0.82839982839982818"/>
        </c:manualLayout>
      </c:layout>
      <c:barChart>
        <c:barDir val="col"/>
        <c:grouping val="clustered"/>
        <c:ser>
          <c:idx val="0"/>
          <c:order val="0"/>
          <c:val>
            <c:numRef>
              <c:f>'RCM3_GFDL Diff Plot'!$I$5:$I$48</c:f>
              <c:numCache>
                <c:formatCode>General</c:formatCode>
                <c:ptCount val="44"/>
                <c:pt idx="0">
                  <c:v>2.8566299536662707E-4</c:v>
                </c:pt>
                <c:pt idx="1">
                  <c:v>7.36127544080173E-4</c:v>
                </c:pt>
                <c:pt idx="2">
                  <c:v>1.5348900964671504E-3</c:v>
                </c:pt>
                <c:pt idx="3">
                  <c:v>7.2620624968396802E-4</c:v>
                </c:pt>
                <c:pt idx="4">
                  <c:v>-6.5931304936561817E-4</c:v>
                </c:pt>
                <c:pt idx="5">
                  <c:v>-4.5716415251406711E-4</c:v>
                </c:pt>
                <c:pt idx="6">
                  <c:v>-4.7351525177888314E-5</c:v>
                </c:pt>
                <c:pt idx="7">
                  <c:v>-2.9677031060342007E-4</c:v>
                </c:pt>
                <c:pt idx="8">
                  <c:v>-1.1680623884913605E-3</c:v>
                </c:pt>
                <c:pt idx="9">
                  <c:v>1.17664363971601E-3</c:v>
                </c:pt>
                <c:pt idx="10">
                  <c:v>2.2435287837435508E-3</c:v>
                </c:pt>
                <c:pt idx="11">
                  <c:v>1.9545764781329603E-3</c:v>
                </c:pt>
                <c:pt idx="12">
                  <c:v>8.9541194352969809E-4</c:v>
                </c:pt>
                <c:pt idx="13">
                  <c:v>-1.1163547626676003E-3</c:v>
                </c:pt>
                <c:pt idx="14">
                  <c:v>-1.4360763297121203E-3</c:v>
                </c:pt>
                <c:pt idx="15">
                  <c:v>-1.3767373220263304E-3</c:v>
                </c:pt>
                <c:pt idx="16">
                  <c:v>-1.06359211435887E-3</c:v>
                </c:pt>
                <c:pt idx="17">
                  <c:v>-5.7025625473046794E-4</c:v>
                </c:pt>
                <c:pt idx="18">
                  <c:v>-2.208556269376E-4</c:v>
                </c:pt>
                <c:pt idx="19">
                  <c:v>4.8336573948328527E-5</c:v>
                </c:pt>
                <c:pt idx="20">
                  <c:v>2.1968812837333707E-5</c:v>
                </c:pt>
                <c:pt idx="21">
                  <c:v>-1.2416113671395203E-4</c:v>
                </c:pt>
                <c:pt idx="22">
                  <c:v>-2.4831675042626507E-4</c:v>
                </c:pt>
                <c:pt idx="23">
                  <c:v>-3.6478158978809217E-4</c:v>
                </c:pt>
                <c:pt idx="24">
                  <c:v>-3.3511521202448622E-4</c:v>
                </c:pt>
                <c:pt idx="25">
                  <c:v>-3.5159570525822916E-4</c:v>
                </c:pt>
                <c:pt idx="26">
                  <c:v>-1.1536782878504E-4</c:v>
                </c:pt>
                <c:pt idx="27">
                  <c:v>-1.9777803681375807E-5</c:v>
                </c:pt>
                <c:pt idx="28">
                  <c:v>4.9442526355309915E-5</c:v>
                </c:pt>
                <c:pt idx="29">
                  <c:v>4.6146454508700406E-5</c:v>
                </c:pt>
                <c:pt idx="30">
                  <c:v>4.944275451865632E-5</c:v>
                </c:pt>
                <c:pt idx="31">
                  <c:v>6.5923782547967817E-5</c:v>
                </c:pt>
                <c:pt idx="32">
                  <c:v>7.8009893189404211E-5</c:v>
                </c:pt>
                <c:pt idx="33">
                  <c:v>2.0875828317479611E-5</c:v>
                </c:pt>
                <c:pt idx="34">
                  <c:v>2.7468262949145607E-5</c:v>
                </c:pt>
                <c:pt idx="35">
                  <c:v>1.5382223533304001E-5</c:v>
                </c:pt>
                <c:pt idx="36">
                  <c:v>-3.1387550300824814E-11</c:v>
                </c:pt>
                <c:pt idx="37">
                  <c:v>-1.2072134731347108E-11</c:v>
                </c:pt>
                <c:pt idx="38">
                  <c:v>-3.6216404194888318E-12</c:v>
                </c:pt>
                <c:pt idx="39">
                  <c:v>-2.1974665408250811E-6</c:v>
                </c:pt>
                <c:pt idx="40">
                  <c:v>-2.1974665408250811E-6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dLbls/>
        <c:axId val="77921664"/>
        <c:axId val="91518464"/>
      </c:barChart>
      <c:catAx>
        <c:axId val="779216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(m/s)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1518464"/>
        <c:crosses val="autoZero"/>
        <c:auto val="1"/>
        <c:lblAlgn val="ctr"/>
        <c:lblOffset val="100"/>
      </c:catAx>
      <c:valAx>
        <c:axId val="915184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 of Occurrence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77921664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MM5I/CCSM </a:t>
            </a:r>
            <a:r>
              <a:rPr lang="en-US" sz="1400" dirty="0" smtClean="0"/>
              <a:t>Difference</a:t>
            </a:r>
            <a:r>
              <a:rPr lang="en-US" sz="1400" baseline="0" dirty="0" smtClean="0"/>
              <a:t> (Future – Current)</a:t>
            </a:r>
            <a:endParaRPr lang="en-US" sz="1400" baseline="0" dirty="0"/>
          </a:p>
        </c:rich>
      </c:tx>
      <c:layout>
        <c:manualLayout>
          <c:xMode val="edge"/>
          <c:yMode val="edge"/>
          <c:x val="0.22262794176308098"/>
          <c:y val="6.2725403986174724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'MM5I_CCSM Diff Plot'!$A$5:$A$48</c:f>
              <c:strCache>
                <c:ptCount val="44"/>
                <c:pt idx="0">
                  <c:v>0.0-0.5</c:v>
                </c:pt>
                <c:pt idx="1">
                  <c:v>0.5-1.0</c:v>
                </c:pt>
                <c:pt idx="2">
                  <c:v>1.0-1.5</c:v>
                </c:pt>
                <c:pt idx="3">
                  <c:v>1.5-2.0</c:v>
                </c:pt>
                <c:pt idx="4">
                  <c:v>2.0-2.5</c:v>
                </c:pt>
                <c:pt idx="5">
                  <c:v>2.5-3.0</c:v>
                </c:pt>
                <c:pt idx="6">
                  <c:v>3.0-3.5</c:v>
                </c:pt>
                <c:pt idx="7">
                  <c:v>3.5-4.0</c:v>
                </c:pt>
                <c:pt idx="8">
                  <c:v>4.0-4.5</c:v>
                </c:pt>
                <c:pt idx="9">
                  <c:v>4.5-5.0</c:v>
                </c:pt>
                <c:pt idx="10">
                  <c:v>5.0-5.5</c:v>
                </c:pt>
                <c:pt idx="11">
                  <c:v>5.5-6.0</c:v>
                </c:pt>
                <c:pt idx="12">
                  <c:v>6.0-6.5</c:v>
                </c:pt>
                <c:pt idx="13">
                  <c:v>6.5-7.0</c:v>
                </c:pt>
                <c:pt idx="14">
                  <c:v>7.0-7.5</c:v>
                </c:pt>
                <c:pt idx="15">
                  <c:v>7.5-8.0</c:v>
                </c:pt>
                <c:pt idx="16">
                  <c:v>8.0-8.5</c:v>
                </c:pt>
                <c:pt idx="17">
                  <c:v>8.5-9.0</c:v>
                </c:pt>
                <c:pt idx="18">
                  <c:v>9.0-9.5</c:v>
                </c:pt>
                <c:pt idx="19">
                  <c:v>9.5-10.0</c:v>
                </c:pt>
                <c:pt idx="20">
                  <c:v>10.0-10.5</c:v>
                </c:pt>
                <c:pt idx="21">
                  <c:v>10.5-11.0</c:v>
                </c:pt>
                <c:pt idx="22">
                  <c:v>11.0-11.5</c:v>
                </c:pt>
                <c:pt idx="23">
                  <c:v>11.5-12.0</c:v>
                </c:pt>
                <c:pt idx="24">
                  <c:v>12.0-12.5</c:v>
                </c:pt>
                <c:pt idx="25">
                  <c:v>12.5-13.0</c:v>
                </c:pt>
                <c:pt idx="26">
                  <c:v>13.0-13.5</c:v>
                </c:pt>
                <c:pt idx="27">
                  <c:v>13.5-14.0</c:v>
                </c:pt>
                <c:pt idx="28">
                  <c:v>14.0-14.5</c:v>
                </c:pt>
                <c:pt idx="29">
                  <c:v>14.5-15.0</c:v>
                </c:pt>
                <c:pt idx="30">
                  <c:v>15.0-15.5</c:v>
                </c:pt>
                <c:pt idx="31">
                  <c:v>15.5-16.0</c:v>
                </c:pt>
                <c:pt idx="32">
                  <c:v>16.0-16.5</c:v>
                </c:pt>
                <c:pt idx="33">
                  <c:v>16.5-17.0</c:v>
                </c:pt>
                <c:pt idx="34">
                  <c:v>17.0-17.5</c:v>
                </c:pt>
                <c:pt idx="35">
                  <c:v>17.5-18.0</c:v>
                </c:pt>
                <c:pt idx="36">
                  <c:v>18.0-18.5</c:v>
                </c:pt>
                <c:pt idx="37">
                  <c:v>18.5-19.0</c:v>
                </c:pt>
                <c:pt idx="38">
                  <c:v>19.0-19.5</c:v>
                </c:pt>
                <c:pt idx="39">
                  <c:v>19.5-20.0</c:v>
                </c:pt>
                <c:pt idx="40">
                  <c:v>20.0-20.5</c:v>
                </c:pt>
                <c:pt idx="41">
                  <c:v>20.5-21.0</c:v>
                </c:pt>
                <c:pt idx="42">
                  <c:v>21.0-21.5</c:v>
                </c:pt>
                <c:pt idx="43">
                  <c:v>21.5-22.0</c:v>
                </c:pt>
              </c:strCache>
            </c:strRef>
          </c:cat>
          <c:val>
            <c:numRef>
              <c:f>'MM5I_CCSM Diff Plot'!$I$5:$I$48</c:f>
              <c:numCache>
                <c:formatCode>General</c:formatCode>
                <c:ptCount val="44"/>
                <c:pt idx="0">
                  <c:v>2.8394087817093508E-3</c:v>
                </c:pt>
                <c:pt idx="1">
                  <c:v>1.5837060841188502E-3</c:v>
                </c:pt>
                <c:pt idx="2">
                  <c:v>1.6371872483393107E-3</c:v>
                </c:pt>
                <c:pt idx="3">
                  <c:v>1.8229307555614907E-3</c:v>
                </c:pt>
                <c:pt idx="4">
                  <c:v>1.1581258564954103E-3</c:v>
                </c:pt>
                <c:pt idx="5">
                  <c:v>-1.3704530002427199E-3</c:v>
                </c:pt>
                <c:pt idx="6">
                  <c:v>-2.8876200842926918E-3</c:v>
                </c:pt>
                <c:pt idx="7">
                  <c:v>-3.3400529738400503E-3</c:v>
                </c:pt>
                <c:pt idx="8">
                  <c:v>-3.3804403807263807E-3</c:v>
                </c:pt>
                <c:pt idx="9">
                  <c:v>-3.3879387382701504E-3</c:v>
                </c:pt>
                <c:pt idx="10">
                  <c:v>-1.5853563172723503E-3</c:v>
                </c:pt>
                <c:pt idx="11">
                  <c:v>-4.2976779087310817E-4</c:v>
                </c:pt>
                <c:pt idx="12">
                  <c:v>1.6568403724945503E-3</c:v>
                </c:pt>
                <c:pt idx="13">
                  <c:v>2.3175492914254306E-3</c:v>
                </c:pt>
                <c:pt idx="14">
                  <c:v>2.6813514323450914E-3</c:v>
                </c:pt>
                <c:pt idx="15">
                  <c:v>2.2004462534035104E-3</c:v>
                </c:pt>
                <c:pt idx="16">
                  <c:v>1.3750571920031402E-3</c:v>
                </c:pt>
                <c:pt idx="17">
                  <c:v>2.5169673870439511E-4</c:v>
                </c:pt>
                <c:pt idx="18">
                  <c:v>-1.8998719997086704E-4</c:v>
                </c:pt>
                <c:pt idx="19">
                  <c:v>-3.7051124115559811E-4</c:v>
                </c:pt>
                <c:pt idx="20">
                  <c:v>-7.8307709011391828E-5</c:v>
                </c:pt>
                <c:pt idx="21">
                  <c:v>-2.9347535282786812E-4</c:v>
                </c:pt>
                <c:pt idx="22">
                  <c:v>-6.6990882603631409E-4</c:v>
                </c:pt>
                <c:pt idx="23">
                  <c:v>-5.9441244986307518E-4</c:v>
                </c:pt>
                <c:pt idx="24">
                  <c:v>-3.0749609553291202E-4</c:v>
                </c:pt>
                <c:pt idx="25">
                  <c:v>-2.0876578999760401E-4</c:v>
                </c:pt>
                <c:pt idx="26">
                  <c:v>-1.7969674204299904E-4</c:v>
                </c:pt>
                <c:pt idx="27">
                  <c:v>-9.0719545443349825E-5</c:v>
                </c:pt>
                <c:pt idx="28">
                  <c:v>-7.0819052309488217E-5</c:v>
                </c:pt>
                <c:pt idx="29">
                  <c:v>-6.2235051603659703E-5</c:v>
                </c:pt>
                <c:pt idx="30">
                  <c:v>-1.6333305937961804E-5</c:v>
                </c:pt>
                <c:pt idx="31">
                  <c:v>-3.6818353186738711E-6</c:v>
                </c:pt>
                <c:pt idx="32">
                  <c:v>-3.7860608848321413E-6</c:v>
                </c:pt>
                <c:pt idx="33">
                  <c:v>-2.5344631465039206E-6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dLbls/>
        <c:axId val="91696128"/>
        <c:axId val="91710592"/>
      </c:barChart>
      <c:catAx>
        <c:axId val="91696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(m/s)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1710592"/>
        <c:crosses val="autoZero"/>
        <c:auto val="1"/>
        <c:lblAlgn val="ctr"/>
        <c:lblOffset val="100"/>
      </c:catAx>
      <c:valAx>
        <c:axId val="917105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</a:t>
                </a:r>
                <a:r>
                  <a:rPr lang="en-US" baseline="0"/>
                  <a:t> of Occurrence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1696128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RCM3/CGCM3</a:t>
            </a:r>
            <a:r>
              <a:rPr lang="en-US" sz="1400" baseline="0" dirty="0"/>
              <a:t> </a:t>
            </a:r>
          </a:p>
        </c:rich>
      </c:tx>
      <c:layout>
        <c:manualLayout>
          <c:xMode val="edge"/>
          <c:yMode val="edge"/>
          <c:x val="0.38903699105073009"/>
          <c:y val="4.3221888925871414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'RCM3_CGCM3 Diff Plot'!$B$5:$B$48</c:f>
              <c:strCache>
                <c:ptCount val="44"/>
                <c:pt idx="0">
                  <c:v>0.0-0.5</c:v>
                </c:pt>
                <c:pt idx="1">
                  <c:v>0.5-1.0</c:v>
                </c:pt>
                <c:pt idx="2">
                  <c:v>1.0-1.5</c:v>
                </c:pt>
                <c:pt idx="3">
                  <c:v>1.5-2.0</c:v>
                </c:pt>
                <c:pt idx="4">
                  <c:v>2.0-2.5</c:v>
                </c:pt>
                <c:pt idx="5">
                  <c:v>2.5-3.0</c:v>
                </c:pt>
                <c:pt idx="6">
                  <c:v>3.0-3.5</c:v>
                </c:pt>
                <c:pt idx="7">
                  <c:v>3.5-4.0</c:v>
                </c:pt>
                <c:pt idx="8">
                  <c:v>4.0-4.5</c:v>
                </c:pt>
                <c:pt idx="9">
                  <c:v>4.5-5.0</c:v>
                </c:pt>
                <c:pt idx="10">
                  <c:v>5.0-5.5</c:v>
                </c:pt>
                <c:pt idx="11">
                  <c:v>5.5-6.0</c:v>
                </c:pt>
                <c:pt idx="12">
                  <c:v>6.0-6.5</c:v>
                </c:pt>
                <c:pt idx="13">
                  <c:v>6.5-7.0</c:v>
                </c:pt>
                <c:pt idx="14">
                  <c:v>7.0-7.5</c:v>
                </c:pt>
                <c:pt idx="15">
                  <c:v>7.5-8.0</c:v>
                </c:pt>
                <c:pt idx="16">
                  <c:v>8.0-8.5</c:v>
                </c:pt>
                <c:pt idx="17">
                  <c:v>8.5-9.0</c:v>
                </c:pt>
                <c:pt idx="18">
                  <c:v>9.0-9.5</c:v>
                </c:pt>
                <c:pt idx="19">
                  <c:v>9.5-10.0</c:v>
                </c:pt>
                <c:pt idx="20">
                  <c:v>10.0-10.5</c:v>
                </c:pt>
                <c:pt idx="21">
                  <c:v>10.5-11.0</c:v>
                </c:pt>
                <c:pt idx="22">
                  <c:v>11.0-11.5</c:v>
                </c:pt>
                <c:pt idx="23">
                  <c:v>11.5-12.0</c:v>
                </c:pt>
                <c:pt idx="24">
                  <c:v>12.0-12.5</c:v>
                </c:pt>
                <c:pt idx="25">
                  <c:v>12.5-13.0</c:v>
                </c:pt>
                <c:pt idx="26">
                  <c:v>13.0-13.5</c:v>
                </c:pt>
                <c:pt idx="27">
                  <c:v>13.5-14.0</c:v>
                </c:pt>
                <c:pt idx="28">
                  <c:v>14.0-14.5</c:v>
                </c:pt>
                <c:pt idx="29">
                  <c:v>14.5-15.0</c:v>
                </c:pt>
                <c:pt idx="30">
                  <c:v>15.0-15.5</c:v>
                </c:pt>
                <c:pt idx="31">
                  <c:v>15.5-16.0</c:v>
                </c:pt>
                <c:pt idx="32">
                  <c:v>16.0-16.5</c:v>
                </c:pt>
                <c:pt idx="33">
                  <c:v>16.5-17.0</c:v>
                </c:pt>
                <c:pt idx="34">
                  <c:v>17.0-17.5</c:v>
                </c:pt>
                <c:pt idx="35">
                  <c:v>17.5-18.0</c:v>
                </c:pt>
                <c:pt idx="36">
                  <c:v>18.0-18.5</c:v>
                </c:pt>
                <c:pt idx="37">
                  <c:v>18.5-19.0</c:v>
                </c:pt>
                <c:pt idx="38">
                  <c:v>19.0-19.5</c:v>
                </c:pt>
                <c:pt idx="39">
                  <c:v>19.5-20.0</c:v>
                </c:pt>
                <c:pt idx="40">
                  <c:v>20.0-20.5</c:v>
                </c:pt>
                <c:pt idx="41">
                  <c:v>20.5-21.0</c:v>
                </c:pt>
                <c:pt idx="42">
                  <c:v>21.0-21.5</c:v>
                </c:pt>
                <c:pt idx="43">
                  <c:v>21.5-22.0</c:v>
                </c:pt>
              </c:strCache>
            </c:strRef>
          </c:cat>
          <c:val>
            <c:numRef>
              <c:f>'RCM3_CGCM3 Diff Plot'!$J$5:$J$48</c:f>
              <c:numCache>
                <c:formatCode>General</c:formatCode>
                <c:ptCount val="44"/>
                <c:pt idx="0">
                  <c:v>-2.0554503112549103E-4</c:v>
                </c:pt>
                <c:pt idx="1">
                  <c:v>1.0704891050940203E-2</c:v>
                </c:pt>
                <c:pt idx="2">
                  <c:v>-3.678203981914711E-6</c:v>
                </c:pt>
                <c:pt idx="3">
                  <c:v>5.5683882300842913E-4</c:v>
                </c:pt>
                <c:pt idx="4">
                  <c:v>2.7248728664677107E-3</c:v>
                </c:pt>
                <c:pt idx="5">
                  <c:v>5.5954742971423806E-3</c:v>
                </c:pt>
                <c:pt idx="6">
                  <c:v>8.1398935496869232E-3</c:v>
                </c:pt>
                <c:pt idx="7">
                  <c:v>8.2231453850298113E-3</c:v>
                </c:pt>
                <c:pt idx="8">
                  <c:v>7.6275835719271795E-3</c:v>
                </c:pt>
                <c:pt idx="9">
                  <c:v>6.7381083323837512E-3</c:v>
                </c:pt>
                <c:pt idx="10">
                  <c:v>3.935226145531971E-3</c:v>
                </c:pt>
                <c:pt idx="11">
                  <c:v>8.4916039894239502E-4</c:v>
                </c:pt>
                <c:pt idx="12">
                  <c:v>-1.3914043343945107E-3</c:v>
                </c:pt>
                <c:pt idx="13">
                  <c:v>-1.6068255153411401E-3</c:v>
                </c:pt>
                <c:pt idx="14">
                  <c:v>-2.9820793565700208E-3</c:v>
                </c:pt>
                <c:pt idx="15">
                  <c:v>-3.645537536169191E-3</c:v>
                </c:pt>
                <c:pt idx="16">
                  <c:v>-4.0392310987011504E-3</c:v>
                </c:pt>
                <c:pt idx="17">
                  <c:v>-4.5545702269852908E-3</c:v>
                </c:pt>
                <c:pt idx="18">
                  <c:v>-5.158400009055512E-3</c:v>
                </c:pt>
                <c:pt idx="19">
                  <c:v>-5.4004733632759616E-3</c:v>
                </c:pt>
                <c:pt idx="20">
                  <c:v>-5.1277433886572112E-3</c:v>
                </c:pt>
                <c:pt idx="21">
                  <c:v>-4.6116677955515594E-3</c:v>
                </c:pt>
                <c:pt idx="22">
                  <c:v>-3.9578558249207989E-3</c:v>
                </c:pt>
                <c:pt idx="23">
                  <c:v>-3.3884458272726609E-3</c:v>
                </c:pt>
                <c:pt idx="24">
                  <c:v>-2.5615323144792704E-3</c:v>
                </c:pt>
                <c:pt idx="25">
                  <c:v>-1.7727478381356205E-3</c:v>
                </c:pt>
                <c:pt idx="26">
                  <c:v>-1.4347582357953905E-3</c:v>
                </c:pt>
                <c:pt idx="27">
                  <c:v>-9.965670555148764E-4</c:v>
                </c:pt>
                <c:pt idx="28">
                  <c:v>-6.9711583478476887E-4</c:v>
                </c:pt>
                <c:pt idx="29">
                  <c:v>-4.4646187402450007E-4</c:v>
                </c:pt>
                <c:pt idx="30">
                  <c:v>-3.2900131944349617E-4</c:v>
                </c:pt>
                <c:pt idx="31">
                  <c:v>-2.2204740377075304E-4</c:v>
                </c:pt>
                <c:pt idx="32">
                  <c:v>-1.7170370989638901E-4</c:v>
                </c:pt>
                <c:pt idx="33">
                  <c:v>-1.1485155432265802E-4</c:v>
                </c:pt>
                <c:pt idx="34">
                  <c:v>-9.242684843578483E-5</c:v>
                </c:pt>
                <c:pt idx="35">
                  <c:v>-7.1221965856711519E-5</c:v>
                </c:pt>
                <c:pt idx="36">
                  <c:v>-4.0115278807758508E-5</c:v>
                </c:pt>
                <c:pt idx="37">
                  <c:v>-2.5588211570800009E-5</c:v>
                </c:pt>
                <c:pt idx="38">
                  <c:v>-1.9997155960041206E-5</c:v>
                </c:pt>
                <c:pt idx="39">
                  <c:v>-1.2220484197803004E-5</c:v>
                </c:pt>
                <c:pt idx="40">
                  <c:v>-3.3570527042087402E-6</c:v>
                </c:pt>
                <c:pt idx="41">
                  <c:v>-6.6657186533470813E-6</c:v>
                </c:pt>
                <c:pt idx="42">
                  <c:v>-5.5547655444559003E-6</c:v>
                </c:pt>
                <c:pt idx="43">
                  <c:v>2.197712840247161E-6</c:v>
                </c:pt>
              </c:numCache>
            </c:numRef>
          </c:val>
        </c:ser>
        <c:dLbls/>
        <c:axId val="92085248"/>
        <c:axId val="92087424"/>
      </c:barChart>
      <c:catAx>
        <c:axId val="92085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</a:t>
                </a:r>
                <a:r>
                  <a:rPr lang="en-US" baseline="0"/>
                  <a:t> (m/s)</a:t>
                </a:r>
                <a:endParaRPr lang="en-US"/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2087424"/>
        <c:crosses val="autoZero"/>
        <c:auto val="1"/>
        <c:lblAlgn val="ctr"/>
        <c:lblOffset val="100"/>
      </c:catAx>
      <c:valAx>
        <c:axId val="92087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 of Occurrence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2085248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CRCM/CGCM3</a:t>
            </a:r>
            <a:r>
              <a:rPr lang="en-US" sz="1400" baseline="0" dirty="0"/>
              <a:t> </a:t>
            </a:r>
          </a:p>
        </c:rich>
      </c:tx>
      <c:layout>
        <c:manualLayout>
          <c:xMode val="edge"/>
          <c:yMode val="edge"/>
          <c:x val="0.40963438780678701"/>
          <c:y val="4.827664139716821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'CRCM_CGCM3 Diff Plot'!$A$5:$A$48</c:f>
              <c:strCache>
                <c:ptCount val="44"/>
                <c:pt idx="0">
                  <c:v>0.0-0.5</c:v>
                </c:pt>
                <c:pt idx="1">
                  <c:v>0.5-1.0</c:v>
                </c:pt>
                <c:pt idx="2">
                  <c:v>1.0-1.5</c:v>
                </c:pt>
                <c:pt idx="3">
                  <c:v>1.5-2.0</c:v>
                </c:pt>
                <c:pt idx="4">
                  <c:v>2.0-2.5</c:v>
                </c:pt>
                <c:pt idx="5">
                  <c:v>2.5-3.0</c:v>
                </c:pt>
                <c:pt idx="6">
                  <c:v>3.0-3.5</c:v>
                </c:pt>
                <c:pt idx="7">
                  <c:v>3.5-4.0</c:v>
                </c:pt>
                <c:pt idx="8">
                  <c:v>4.0-4.5</c:v>
                </c:pt>
                <c:pt idx="9">
                  <c:v>4.5-5.0</c:v>
                </c:pt>
                <c:pt idx="10">
                  <c:v>5.0-5.5</c:v>
                </c:pt>
                <c:pt idx="11">
                  <c:v>5.5-6.0</c:v>
                </c:pt>
                <c:pt idx="12">
                  <c:v>6.0-6.5</c:v>
                </c:pt>
                <c:pt idx="13">
                  <c:v>6.5-7.0</c:v>
                </c:pt>
                <c:pt idx="14">
                  <c:v>7.0-7.5</c:v>
                </c:pt>
                <c:pt idx="15">
                  <c:v>7.5-8.0</c:v>
                </c:pt>
                <c:pt idx="16">
                  <c:v>8.0-8.5</c:v>
                </c:pt>
                <c:pt idx="17">
                  <c:v>8.5-9.0</c:v>
                </c:pt>
                <c:pt idx="18">
                  <c:v>9.0-9.5</c:v>
                </c:pt>
                <c:pt idx="19">
                  <c:v>9.5-10.0</c:v>
                </c:pt>
                <c:pt idx="20">
                  <c:v>10.0-10.5</c:v>
                </c:pt>
                <c:pt idx="21">
                  <c:v>10.5-11.0</c:v>
                </c:pt>
                <c:pt idx="22">
                  <c:v>11.0-11.5</c:v>
                </c:pt>
                <c:pt idx="23">
                  <c:v>11.5-12.0</c:v>
                </c:pt>
                <c:pt idx="24">
                  <c:v>12.0-12.5</c:v>
                </c:pt>
                <c:pt idx="25">
                  <c:v>12.5-13.0</c:v>
                </c:pt>
                <c:pt idx="26">
                  <c:v>13.0-13.5</c:v>
                </c:pt>
                <c:pt idx="27">
                  <c:v>13.5-14.0</c:v>
                </c:pt>
                <c:pt idx="28">
                  <c:v>14.0-14.5</c:v>
                </c:pt>
                <c:pt idx="29">
                  <c:v>14.5-15.0</c:v>
                </c:pt>
                <c:pt idx="30">
                  <c:v>15.0-15.5</c:v>
                </c:pt>
                <c:pt idx="31">
                  <c:v>15.5-16.0</c:v>
                </c:pt>
                <c:pt idx="32">
                  <c:v>16.0-16.5</c:v>
                </c:pt>
                <c:pt idx="33">
                  <c:v>16.5-17.0</c:v>
                </c:pt>
                <c:pt idx="34">
                  <c:v>17.0-17.5</c:v>
                </c:pt>
                <c:pt idx="35">
                  <c:v>17.5-18.0</c:v>
                </c:pt>
                <c:pt idx="36">
                  <c:v>18.0-18.5</c:v>
                </c:pt>
                <c:pt idx="37">
                  <c:v>18.5-19.0</c:v>
                </c:pt>
                <c:pt idx="38">
                  <c:v>19.0-19.5</c:v>
                </c:pt>
                <c:pt idx="39">
                  <c:v>19.5-20.0</c:v>
                </c:pt>
                <c:pt idx="40">
                  <c:v>20.0-20.5</c:v>
                </c:pt>
                <c:pt idx="41">
                  <c:v>20.5-21.0</c:v>
                </c:pt>
                <c:pt idx="42">
                  <c:v>21.0-21.5</c:v>
                </c:pt>
                <c:pt idx="43">
                  <c:v>21.5-22.0</c:v>
                </c:pt>
              </c:strCache>
            </c:strRef>
          </c:cat>
          <c:val>
            <c:numRef>
              <c:f>'CRCM_CGCM3 Diff Plot'!$I$5:$I$48</c:f>
              <c:numCache>
                <c:formatCode>General</c:formatCode>
                <c:ptCount val="44"/>
                <c:pt idx="0">
                  <c:v>2.4997064109165208E-3</c:v>
                </c:pt>
                <c:pt idx="1">
                  <c:v>5.2501418828477201E-3</c:v>
                </c:pt>
                <c:pt idx="2">
                  <c:v>7.6601357195431518E-3</c:v>
                </c:pt>
                <c:pt idx="3">
                  <c:v>9.5759215962396716E-3</c:v>
                </c:pt>
                <c:pt idx="4">
                  <c:v>1.0996600334256004E-2</c:v>
                </c:pt>
                <c:pt idx="5">
                  <c:v>1.0581385723663501E-2</c:v>
                </c:pt>
                <c:pt idx="6">
                  <c:v>9.4619338117012692E-3</c:v>
                </c:pt>
                <c:pt idx="7">
                  <c:v>7.5685994428832323E-3</c:v>
                </c:pt>
                <c:pt idx="8">
                  <c:v>5.2265298895613505E-3</c:v>
                </c:pt>
                <c:pt idx="9">
                  <c:v>2.1343124014722003E-3</c:v>
                </c:pt>
                <c:pt idx="10">
                  <c:v>-4.7043503133482206E-4</c:v>
                </c:pt>
                <c:pt idx="11">
                  <c:v>-3.0570725391516206E-3</c:v>
                </c:pt>
                <c:pt idx="12">
                  <c:v>-4.191269398984559E-3</c:v>
                </c:pt>
                <c:pt idx="13">
                  <c:v>-5.7307816044638322E-3</c:v>
                </c:pt>
                <c:pt idx="14">
                  <c:v>-6.1051785210497912E-3</c:v>
                </c:pt>
                <c:pt idx="15">
                  <c:v>-5.9179747614958407E-3</c:v>
                </c:pt>
                <c:pt idx="16">
                  <c:v>-5.6584702745879111E-3</c:v>
                </c:pt>
                <c:pt idx="17">
                  <c:v>-4.7143087730832011E-3</c:v>
                </c:pt>
                <c:pt idx="18">
                  <c:v>-4.5822055260088309E-3</c:v>
                </c:pt>
                <c:pt idx="19">
                  <c:v>-4.22236774940918E-3</c:v>
                </c:pt>
                <c:pt idx="20">
                  <c:v>-3.7335743394414605E-3</c:v>
                </c:pt>
                <c:pt idx="21">
                  <c:v>-2.579813281203441E-3</c:v>
                </c:pt>
                <c:pt idx="22">
                  <c:v>-2.2489258567849595E-3</c:v>
                </c:pt>
                <c:pt idx="23">
                  <c:v>-1.8681448551704305E-3</c:v>
                </c:pt>
                <c:pt idx="24">
                  <c:v>-1.9054529326550905E-3</c:v>
                </c:pt>
                <c:pt idx="25">
                  <c:v>-1.8428906390772805E-3</c:v>
                </c:pt>
                <c:pt idx="26">
                  <c:v>-2.1287633807659011E-3</c:v>
                </c:pt>
                <c:pt idx="27">
                  <c:v>-2.1197964737302102E-3</c:v>
                </c:pt>
                <c:pt idx="28">
                  <c:v>-1.8444902635762605E-3</c:v>
                </c:pt>
                <c:pt idx="29">
                  <c:v>-1.7138953898403703E-3</c:v>
                </c:pt>
                <c:pt idx="30">
                  <c:v>-1.3442012309518303E-3</c:v>
                </c:pt>
                <c:pt idx="31">
                  <c:v>-1.0310916928486398E-3</c:v>
                </c:pt>
                <c:pt idx="32">
                  <c:v>-6.7427306293300318E-4</c:v>
                </c:pt>
                <c:pt idx="33">
                  <c:v>-4.8191573048750623E-4</c:v>
                </c:pt>
                <c:pt idx="34">
                  <c:v>-3.3485501738079115E-4</c:v>
                </c:pt>
                <c:pt idx="35">
                  <c:v>-2.7809588998964113E-4</c:v>
                </c:pt>
                <c:pt idx="36">
                  <c:v>-1.1448612084175201E-4</c:v>
                </c:pt>
                <c:pt idx="37">
                  <c:v>-5.6744585174000304E-5</c:v>
                </c:pt>
                <c:pt idx="38">
                  <c:v>-1.2197698637427702E-5</c:v>
                </c:pt>
                <c:pt idx="39">
                  <c:v>8.2163591519885217E-6</c:v>
                </c:pt>
                <c:pt idx="40">
                  <c:v>8.194545826264193E-6</c:v>
                </c:pt>
                <c:pt idx="41">
                  <c:v>-3.5297221347958509E-6</c:v>
                </c:pt>
                <c:pt idx="42">
                  <c:v>-4.4757748685241113E-6</c:v>
                </c:pt>
                <c:pt idx="43">
                  <c:v>0</c:v>
                </c:pt>
              </c:numCache>
            </c:numRef>
          </c:val>
        </c:ser>
        <c:dLbls/>
        <c:axId val="91993600"/>
        <c:axId val="91995520"/>
      </c:barChart>
      <c:catAx>
        <c:axId val="91993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(m/s)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1995520"/>
        <c:crosses val="autoZero"/>
        <c:auto val="1"/>
        <c:lblAlgn val="ctr"/>
        <c:lblOffset val="100"/>
      </c:catAx>
      <c:valAx>
        <c:axId val="919955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 of Occurrence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1993600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RCM3/GFDL</a:t>
            </a:r>
            <a:r>
              <a:rPr lang="en-US" sz="1400" baseline="0" dirty="0"/>
              <a:t> </a:t>
            </a:r>
          </a:p>
        </c:rich>
      </c:tx>
      <c:layout>
        <c:manualLayout>
          <c:xMode val="edge"/>
          <c:yMode val="edge"/>
          <c:x val="0.3882764654418201"/>
          <c:y val="3.4323709744386317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val>
            <c:numRef>
              <c:f>'RCM3_GFDL Diff Plot'!$I$5:$I$48</c:f>
              <c:numCache>
                <c:formatCode>General</c:formatCode>
                <c:ptCount val="44"/>
                <c:pt idx="0">
                  <c:v>2.8566299536662707E-4</c:v>
                </c:pt>
                <c:pt idx="1">
                  <c:v>7.36127544080173E-4</c:v>
                </c:pt>
                <c:pt idx="2">
                  <c:v>1.5348900964671504E-3</c:v>
                </c:pt>
                <c:pt idx="3">
                  <c:v>7.2620624968396802E-4</c:v>
                </c:pt>
                <c:pt idx="4">
                  <c:v>-6.5931304936561817E-4</c:v>
                </c:pt>
                <c:pt idx="5">
                  <c:v>-4.5716415251406711E-4</c:v>
                </c:pt>
                <c:pt idx="6">
                  <c:v>-4.7351525177888314E-5</c:v>
                </c:pt>
                <c:pt idx="7">
                  <c:v>-2.9677031060342007E-4</c:v>
                </c:pt>
                <c:pt idx="8">
                  <c:v>-1.1680623884913605E-3</c:v>
                </c:pt>
                <c:pt idx="9">
                  <c:v>1.17664363971601E-3</c:v>
                </c:pt>
                <c:pt idx="10">
                  <c:v>2.2435287837435508E-3</c:v>
                </c:pt>
                <c:pt idx="11">
                  <c:v>1.9545764781329603E-3</c:v>
                </c:pt>
                <c:pt idx="12">
                  <c:v>8.9541194352969809E-4</c:v>
                </c:pt>
                <c:pt idx="13">
                  <c:v>-1.1163547626676003E-3</c:v>
                </c:pt>
                <c:pt idx="14">
                  <c:v>-1.4360763297121203E-3</c:v>
                </c:pt>
                <c:pt idx="15">
                  <c:v>-1.3767373220263304E-3</c:v>
                </c:pt>
                <c:pt idx="16">
                  <c:v>-1.06359211435887E-3</c:v>
                </c:pt>
                <c:pt idx="17">
                  <c:v>-5.7025625473046794E-4</c:v>
                </c:pt>
                <c:pt idx="18">
                  <c:v>-2.208556269376E-4</c:v>
                </c:pt>
                <c:pt idx="19">
                  <c:v>4.8336573948328527E-5</c:v>
                </c:pt>
                <c:pt idx="20">
                  <c:v>2.1968812837333707E-5</c:v>
                </c:pt>
                <c:pt idx="21">
                  <c:v>-1.2416113671395203E-4</c:v>
                </c:pt>
                <c:pt idx="22">
                  <c:v>-2.4831675042626507E-4</c:v>
                </c:pt>
                <c:pt idx="23">
                  <c:v>-3.6478158978809217E-4</c:v>
                </c:pt>
                <c:pt idx="24">
                  <c:v>-3.3511521202448622E-4</c:v>
                </c:pt>
                <c:pt idx="25">
                  <c:v>-3.5159570525822916E-4</c:v>
                </c:pt>
                <c:pt idx="26">
                  <c:v>-1.1536782878504E-4</c:v>
                </c:pt>
                <c:pt idx="27">
                  <c:v>-1.9777803681375807E-5</c:v>
                </c:pt>
                <c:pt idx="28">
                  <c:v>4.9442526355309915E-5</c:v>
                </c:pt>
                <c:pt idx="29">
                  <c:v>4.6146454508700406E-5</c:v>
                </c:pt>
                <c:pt idx="30">
                  <c:v>4.944275451865632E-5</c:v>
                </c:pt>
                <c:pt idx="31">
                  <c:v>6.5923782547967817E-5</c:v>
                </c:pt>
                <c:pt idx="32">
                  <c:v>7.8009893189404211E-5</c:v>
                </c:pt>
                <c:pt idx="33">
                  <c:v>2.0875828317479611E-5</c:v>
                </c:pt>
                <c:pt idx="34">
                  <c:v>2.7468262949145607E-5</c:v>
                </c:pt>
                <c:pt idx="35">
                  <c:v>1.5382223533304001E-5</c:v>
                </c:pt>
                <c:pt idx="36">
                  <c:v>-3.1387550300824814E-11</c:v>
                </c:pt>
                <c:pt idx="37">
                  <c:v>-1.2072134731347108E-11</c:v>
                </c:pt>
                <c:pt idx="38">
                  <c:v>-3.6216404194888318E-12</c:v>
                </c:pt>
                <c:pt idx="39">
                  <c:v>-2.1974665408250811E-6</c:v>
                </c:pt>
                <c:pt idx="40">
                  <c:v>-2.1974665408250811E-6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dLbls/>
        <c:axId val="92413952"/>
        <c:axId val="92415872"/>
      </c:barChart>
      <c:catAx>
        <c:axId val="92413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(m/s)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2415872"/>
        <c:crosses val="autoZero"/>
        <c:auto val="1"/>
        <c:lblAlgn val="ctr"/>
        <c:lblOffset val="100"/>
      </c:catAx>
      <c:valAx>
        <c:axId val="924158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 of Occurrence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2413952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MM5I/CCSM </a:t>
            </a:r>
            <a:r>
              <a:rPr lang="en-US" sz="1400" dirty="0" smtClean="0"/>
              <a:t>Difference</a:t>
            </a:r>
            <a:r>
              <a:rPr lang="en-US" sz="1400" baseline="0" dirty="0" smtClean="0"/>
              <a:t> (Future – Current)</a:t>
            </a:r>
            <a:endParaRPr lang="en-US" sz="1400" baseline="0" dirty="0"/>
          </a:p>
        </c:rich>
      </c:tx>
      <c:layout>
        <c:manualLayout>
          <c:xMode val="edge"/>
          <c:yMode val="edge"/>
          <c:x val="0.22262794176308098"/>
          <c:y val="6.2725403986174724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cat>
            <c:strRef>
              <c:f>'MM5I_CCSM Diff Plot'!$A$5:$A$48</c:f>
              <c:strCache>
                <c:ptCount val="44"/>
                <c:pt idx="0">
                  <c:v>0.0-0.5</c:v>
                </c:pt>
                <c:pt idx="1">
                  <c:v>0.5-1.0</c:v>
                </c:pt>
                <c:pt idx="2">
                  <c:v>1.0-1.5</c:v>
                </c:pt>
                <c:pt idx="3">
                  <c:v>1.5-2.0</c:v>
                </c:pt>
                <c:pt idx="4">
                  <c:v>2.0-2.5</c:v>
                </c:pt>
                <c:pt idx="5">
                  <c:v>2.5-3.0</c:v>
                </c:pt>
                <c:pt idx="6">
                  <c:v>3.0-3.5</c:v>
                </c:pt>
                <c:pt idx="7">
                  <c:v>3.5-4.0</c:v>
                </c:pt>
                <c:pt idx="8">
                  <c:v>4.0-4.5</c:v>
                </c:pt>
                <c:pt idx="9">
                  <c:v>4.5-5.0</c:v>
                </c:pt>
                <c:pt idx="10">
                  <c:v>5.0-5.5</c:v>
                </c:pt>
                <c:pt idx="11">
                  <c:v>5.5-6.0</c:v>
                </c:pt>
                <c:pt idx="12">
                  <c:v>6.0-6.5</c:v>
                </c:pt>
                <c:pt idx="13">
                  <c:v>6.5-7.0</c:v>
                </c:pt>
                <c:pt idx="14">
                  <c:v>7.0-7.5</c:v>
                </c:pt>
                <c:pt idx="15">
                  <c:v>7.5-8.0</c:v>
                </c:pt>
                <c:pt idx="16">
                  <c:v>8.0-8.5</c:v>
                </c:pt>
                <c:pt idx="17">
                  <c:v>8.5-9.0</c:v>
                </c:pt>
                <c:pt idx="18">
                  <c:v>9.0-9.5</c:v>
                </c:pt>
                <c:pt idx="19">
                  <c:v>9.5-10.0</c:v>
                </c:pt>
                <c:pt idx="20">
                  <c:v>10.0-10.5</c:v>
                </c:pt>
                <c:pt idx="21">
                  <c:v>10.5-11.0</c:v>
                </c:pt>
                <c:pt idx="22">
                  <c:v>11.0-11.5</c:v>
                </c:pt>
                <c:pt idx="23">
                  <c:v>11.5-12.0</c:v>
                </c:pt>
                <c:pt idx="24">
                  <c:v>12.0-12.5</c:v>
                </c:pt>
                <c:pt idx="25">
                  <c:v>12.5-13.0</c:v>
                </c:pt>
                <c:pt idx="26">
                  <c:v>13.0-13.5</c:v>
                </c:pt>
                <c:pt idx="27">
                  <c:v>13.5-14.0</c:v>
                </c:pt>
                <c:pt idx="28">
                  <c:v>14.0-14.5</c:v>
                </c:pt>
                <c:pt idx="29">
                  <c:v>14.5-15.0</c:v>
                </c:pt>
                <c:pt idx="30">
                  <c:v>15.0-15.5</c:v>
                </c:pt>
                <c:pt idx="31">
                  <c:v>15.5-16.0</c:v>
                </c:pt>
                <c:pt idx="32">
                  <c:v>16.0-16.5</c:v>
                </c:pt>
                <c:pt idx="33">
                  <c:v>16.5-17.0</c:v>
                </c:pt>
                <c:pt idx="34">
                  <c:v>17.0-17.5</c:v>
                </c:pt>
                <c:pt idx="35">
                  <c:v>17.5-18.0</c:v>
                </c:pt>
                <c:pt idx="36">
                  <c:v>18.0-18.5</c:v>
                </c:pt>
                <c:pt idx="37">
                  <c:v>18.5-19.0</c:v>
                </c:pt>
                <c:pt idx="38">
                  <c:v>19.0-19.5</c:v>
                </c:pt>
                <c:pt idx="39">
                  <c:v>19.5-20.0</c:v>
                </c:pt>
                <c:pt idx="40">
                  <c:v>20.0-20.5</c:v>
                </c:pt>
                <c:pt idx="41">
                  <c:v>20.5-21.0</c:v>
                </c:pt>
                <c:pt idx="42">
                  <c:v>21.0-21.5</c:v>
                </c:pt>
                <c:pt idx="43">
                  <c:v>21.5-22.0</c:v>
                </c:pt>
              </c:strCache>
            </c:strRef>
          </c:cat>
          <c:val>
            <c:numRef>
              <c:f>'MM5I_CCSM Diff Plot'!$I$5:$I$48</c:f>
              <c:numCache>
                <c:formatCode>General</c:formatCode>
                <c:ptCount val="44"/>
                <c:pt idx="0">
                  <c:v>2.8394087817093508E-3</c:v>
                </c:pt>
                <c:pt idx="1">
                  <c:v>1.5837060841188502E-3</c:v>
                </c:pt>
                <c:pt idx="2">
                  <c:v>1.6371872483393107E-3</c:v>
                </c:pt>
                <c:pt idx="3">
                  <c:v>1.8229307555614907E-3</c:v>
                </c:pt>
                <c:pt idx="4">
                  <c:v>1.1581258564954103E-3</c:v>
                </c:pt>
                <c:pt idx="5">
                  <c:v>-1.3704530002427199E-3</c:v>
                </c:pt>
                <c:pt idx="6">
                  <c:v>-2.8876200842926918E-3</c:v>
                </c:pt>
                <c:pt idx="7">
                  <c:v>-3.3400529738400503E-3</c:v>
                </c:pt>
                <c:pt idx="8">
                  <c:v>-3.3804403807263807E-3</c:v>
                </c:pt>
                <c:pt idx="9">
                  <c:v>-3.3879387382701504E-3</c:v>
                </c:pt>
                <c:pt idx="10">
                  <c:v>-1.5853563172723503E-3</c:v>
                </c:pt>
                <c:pt idx="11">
                  <c:v>-4.2976779087310817E-4</c:v>
                </c:pt>
                <c:pt idx="12">
                  <c:v>1.6568403724945503E-3</c:v>
                </c:pt>
                <c:pt idx="13">
                  <c:v>2.3175492914254306E-3</c:v>
                </c:pt>
                <c:pt idx="14">
                  <c:v>2.6813514323450914E-3</c:v>
                </c:pt>
                <c:pt idx="15">
                  <c:v>2.2004462534035104E-3</c:v>
                </c:pt>
                <c:pt idx="16">
                  <c:v>1.3750571920031402E-3</c:v>
                </c:pt>
                <c:pt idx="17">
                  <c:v>2.5169673870439511E-4</c:v>
                </c:pt>
                <c:pt idx="18">
                  <c:v>-1.8998719997086704E-4</c:v>
                </c:pt>
                <c:pt idx="19">
                  <c:v>-3.7051124115559811E-4</c:v>
                </c:pt>
                <c:pt idx="20">
                  <c:v>-7.8307709011391828E-5</c:v>
                </c:pt>
                <c:pt idx="21">
                  <c:v>-2.9347535282786812E-4</c:v>
                </c:pt>
                <c:pt idx="22">
                  <c:v>-6.6990882603631409E-4</c:v>
                </c:pt>
                <c:pt idx="23">
                  <c:v>-5.9441244986307518E-4</c:v>
                </c:pt>
                <c:pt idx="24">
                  <c:v>-3.0749609553291202E-4</c:v>
                </c:pt>
                <c:pt idx="25">
                  <c:v>-2.0876578999760401E-4</c:v>
                </c:pt>
                <c:pt idx="26">
                  <c:v>-1.7969674204299904E-4</c:v>
                </c:pt>
                <c:pt idx="27">
                  <c:v>-9.0719545443349825E-5</c:v>
                </c:pt>
                <c:pt idx="28">
                  <c:v>-7.0819052309488217E-5</c:v>
                </c:pt>
                <c:pt idx="29">
                  <c:v>-6.2235051603659703E-5</c:v>
                </c:pt>
                <c:pt idx="30">
                  <c:v>-1.6333305937961804E-5</c:v>
                </c:pt>
                <c:pt idx="31">
                  <c:v>-3.6818353186738711E-6</c:v>
                </c:pt>
                <c:pt idx="32">
                  <c:v>-3.7860608848321413E-6</c:v>
                </c:pt>
                <c:pt idx="33">
                  <c:v>-2.5344631465039206E-6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</c:ser>
        <c:dLbls/>
        <c:axId val="92522752"/>
        <c:axId val="92529024"/>
      </c:barChart>
      <c:catAx>
        <c:axId val="92522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Wind Speed (m/s)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2529024"/>
        <c:crosses val="autoZero"/>
        <c:auto val="1"/>
        <c:lblAlgn val="ctr"/>
        <c:lblOffset val="100"/>
      </c:catAx>
      <c:valAx>
        <c:axId val="92529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Frequency</a:t>
                </a:r>
                <a:r>
                  <a:rPr lang="en-US" baseline="0"/>
                  <a:t> of Occurrence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en-US"/>
          </a:p>
        </c:txPr>
        <c:crossAx val="92522752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10144-39EF-DB48-9104-C26F51C3C8CB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1236F-B690-4B42-8557-B819E300B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76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highlighted cells</a:t>
            </a:r>
            <a:r>
              <a:rPr lang="en-US" baseline="0" dirty="0" smtClean="0"/>
              <a:t> show the highest values compared to the other models</a:t>
            </a:r>
          </a:p>
          <a:p>
            <a:r>
              <a:rPr lang="en-US" baseline="0" dirty="0" smtClean="0"/>
              <a:t>Yellow cells show lowest 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5974F-83D2-4134-85BB-1CD692E42D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22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40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18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8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461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37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321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17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4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63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939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4A833-57D9-0442-9F4F-B2FF69C66F81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03413-C85D-A849-BAC5-B22DC7782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4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b="1" dirty="0" smtClean="0"/>
              <a:t>Surface Wind Speed Simulations in the NARCCAP Models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990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Rachel </a:t>
            </a:r>
            <a:r>
              <a:rPr lang="en-US" dirty="0" err="1" smtClean="0"/>
              <a:t>Hatteberg</a:t>
            </a:r>
            <a:r>
              <a:rPr lang="en-US" dirty="0"/>
              <a:t> </a:t>
            </a:r>
            <a:r>
              <a:rPr lang="en-US" dirty="0" smtClean="0"/>
              <a:t>and Eugene S. Takle</a:t>
            </a:r>
          </a:p>
          <a:p>
            <a:r>
              <a:rPr lang="en-US" dirty="0" smtClean="0"/>
              <a:t>Iowa State University</a:t>
            </a:r>
          </a:p>
          <a:p>
            <a:r>
              <a:rPr lang="en-US" dirty="0" smtClean="0"/>
              <a:t>NARCCAP Fourth Users Meeting</a:t>
            </a:r>
          </a:p>
          <a:p>
            <a:r>
              <a:rPr lang="en-US" dirty="0" err="1" smtClean="0"/>
              <a:t>Boulder,CO</a:t>
            </a:r>
            <a:endParaRPr lang="en-US" dirty="0" smtClean="0"/>
          </a:p>
          <a:p>
            <a:r>
              <a:rPr lang="en-US" dirty="0" smtClean="0"/>
              <a:t>10-11 April 2012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42895"/>
            <a:ext cx="268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 Bill </a:t>
            </a:r>
            <a:r>
              <a:rPr lang="en-US" dirty="0" err="1" smtClean="0"/>
              <a:t>Gutowski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0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5.googleusercontent.com/yjByXf8pGj3EcTPVNoEPZSI1STJzCu7ctCKRkXW8PVrF68o0L_I8g78tC3dyauxygrVGfC6QbCmrAkqO-scoLz0JfNN-gATWJiVxQVUmmE_lh9yj8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6063"/>
            <a:ext cx="3411004" cy="32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lh5.googleusercontent.com/95hkmknpQh5drdelYsjU5bJPk-rsMYsBVNUm4UXHHGvLms04YwAI6jshsdT1FrY20Kd9X_GN-puYM7N7pDGkC0GmDXOS5upXbrSv8OKAUPyr8tTW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1266" y="1206063"/>
            <a:ext cx="3110523" cy="328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15196" y="1608667"/>
            <a:ext cx="22213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Result:</a:t>
            </a:r>
          </a:p>
          <a:p>
            <a:pPr algn="ctr"/>
            <a:endParaRPr lang="en-US" sz="2000" b="1" dirty="0" smtClean="0">
              <a:solidFill>
                <a:srgbClr val="336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RCM3/CGCM3:</a:t>
            </a:r>
            <a:endParaRPr lang="en-US" sz="2000" b="1" dirty="0">
              <a:solidFill>
                <a:srgbClr val="336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Overall decrease in </a:t>
            </a: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surface winds 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133" y="321733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Effect of Climate Change on Surface Winds</a:t>
            </a:r>
            <a:endParaRPr lang="en-US" sz="32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8571950"/>
              </p:ext>
            </p:extLst>
          </p:nvPr>
        </p:nvGraphicFramePr>
        <p:xfrm>
          <a:off x="1202266" y="4489544"/>
          <a:ext cx="6321637" cy="236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60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h6.googleusercontent.com/Gcv4kjyF7c6odZy3MqRtuC7qMDBdyynUvUQfWusibxdo-Ch-i1fuAlSVltyqjy7kQPo2XQFoid_3KP1u0vyXMQGyvwtFqqBKGiBfxXcyBV_A0A7uXw"/>
          <p:cNvPicPr/>
          <p:nvPr/>
        </p:nvPicPr>
        <p:blipFill rotWithShape="1">
          <a:blip r:embed="rId2" cstate="print"/>
          <a:srcRect r="24461"/>
          <a:stretch/>
        </p:blipFill>
        <p:spPr bwMode="auto">
          <a:xfrm>
            <a:off x="0" y="1234519"/>
            <a:ext cx="3500776" cy="303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https://lh4.googleusercontent.com/BGCCAIw9k_r3g8MgWpCJsFDTGB7d2eEvzz2i1p-wi5Y1OoC3-7awVhR4hqMUljlblAJhdmWNldnDV7cvu5C5cZeKoZ5TIB8KEmPY5LqftfbZfYKb9A"/>
          <p:cNvPicPr/>
          <p:nvPr/>
        </p:nvPicPr>
        <p:blipFill rotWithShape="1">
          <a:blip r:embed="rId3" cstate="print"/>
          <a:srcRect r="25423"/>
          <a:stretch/>
        </p:blipFill>
        <p:spPr bwMode="auto">
          <a:xfrm>
            <a:off x="5906499" y="1234519"/>
            <a:ext cx="3080351" cy="3130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133" y="321733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Effect of Climate Change on Surface Winds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78767" y="1025366"/>
            <a:ext cx="19448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Result:</a:t>
            </a:r>
          </a:p>
          <a:p>
            <a:pPr algn="ctr"/>
            <a:endParaRPr lang="en-US" sz="2000" b="1" dirty="0">
              <a:solidFill>
                <a:srgbClr val="336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RCM3/GFDL:</a:t>
            </a:r>
            <a:endParaRPr lang="en-US" sz="2000" b="1" dirty="0">
              <a:solidFill>
                <a:srgbClr val="3366FF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Yo</a:t>
            </a:r>
            <a:r>
              <a:rPr lang="en-US" sz="2000" b="1" dirty="0" smtClean="0">
                <a:solidFill>
                  <a:srgbClr val="FF0000"/>
                </a:solidFill>
              </a:rPr>
              <a:t>, what’s this?!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9083" y="2382335"/>
            <a:ext cx="2808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Change at night but </a:t>
            </a:r>
          </a:p>
          <a:p>
            <a:r>
              <a:rPr lang="en-US" dirty="0">
                <a:solidFill>
                  <a:srgbClr val="3366FF"/>
                </a:solidFill>
              </a:rPr>
              <a:t>n</a:t>
            </a:r>
            <a:r>
              <a:rPr lang="en-US" dirty="0" smtClean="0">
                <a:solidFill>
                  <a:srgbClr val="3366FF"/>
                </a:solidFill>
              </a:rPr>
              <a:t>ot day?  More/fewer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 traveling synoptic systems?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1200" y="3365058"/>
            <a:ext cx="288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Must be introduced by GCM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(see previous slide)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7088118"/>
              </p:ext>
            </p:extLst>
          </p:nvPr>
        </p:nvGraphicFramePr>
        <p:xfrm>
          <a:off x="1456267" y="4333927"/>
          <a:ext cx="6117146" cy="249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151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h3.googleusercontent.com/EhfnGyqSunV1gNoEju5w852JWofR3e3Qoh1KQcjf2CwC008jT-32vFNg1zyUyb2lt6FQjZriX3TzfzkA04g01ZfpHidKZSNwXUNBKeKHJc53AyHhW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28" y="981076"/>
            <a:ext cx="3076949" cy="34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lh6.googleusercontent.com/J2PZ5hF_hLF1s5OgzHlFXipBbxQn2dLXJ_5N1DFkQCuThHenlJFdSkznVrInH4Ixmi7enGxSqqNvZtxA6DRi0UXmEuoGwvfy05iqIAYBUMD8cmjRt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2588" y="1165412"/>
            <a:ext cx="3256345" cy="32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8133" y="321733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Effect of Climate Change on Surface Winds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64209" y="1608667"/>
            <a:ext cx="25442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Result:</a:t>
            </a: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MM5I/CCSM: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Hmm… 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 only GFDL creates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this peculiar behavior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6622804"/>
              </p:ext>
            </p:extLst>
          </p:nvPr>
        </p:nvGraphicFramePr>
        <p:xfrm>
          <a:off x="2235199" y="4470951"/>
          <a:ext cx="4814627" cy="238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703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Summary:</a:t>
            </a:r>
            <a:br>
              <a:rPr lang="en-US" b="1" dirty="0" smtClean="0"/>
            </a:br>
            <a:r>
              <a:rPr lang="en-US" b="1" dirty="0" smtClean="0"/>
              <a:t>Influence of GCM on the RCM?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8281997"/>
              </p:ext>
            </p:extLst>
          </p:nvPr>
        </p:nvGraphicFramePr>
        <p:xfrm>
          <a:off x="457200" y="4149090"/>
          <a:ext cx="3966210" cy="281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4316019"/>
              </p:ext>
            </p:extLst>
          </p:nvPr>
        </p:nvGraphicFramePr>
        <p:xfrm>
          <a:off x="4640580" y="4149090"/>
          <a:ext cx="4046220" cy="27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7941827"/>
              </p:ext>
            </p:extLst>
          </p:nvPr>
        </p:nvGraphicFramePr>
        <p:xfrm>
          <a:off x="457200" y="1451610"/>
          <a:ext cx="4086770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7305942"/>
              </p:ext>
            </p:extLst>
          </p:nvPr>
        </p:nvGraphicFramePr>
        <p:xfrm>
          <a:off x="4640580" y="1451610"/>
          <a:ext cx="4046220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81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Summary of Influence of Climate Change on RCM/GCM Percentiles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3784413"/>
              </p:ext>
            </p:extLst>
          </p:nvPr>
        </p:nvGraphicFramePr>
        <p:xfrm>
          <a:off x="297181" y="2128102"/>
          <a:ext cx="8481060" cy="3797836"/>
        </p:xfrm>
        <a:graphic>
          <a:graphicData uri="http://schemas.openxmlformats.org/drawingml/2006/table">
            <a:tbl>
              <a:tblPr firstRow="1" firstCol="1" bandRow="1"/>
              <a:tblGrid>
                <a:gridCol w="1352295"/>
                <a:gridCol w="1519245"/>
                <a:gridCol w="801360"/>
                <a:gridCol w="801360"/>
                <a:gridCol w="801360"/>
                <a:gridCol w="801360"/>
                <a:gridCol w="801360"/>
                <a:gridCol w="801360"/>
                <a:gridCol w="801360"/>
              </a:tblGrid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RCM/GCM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Scenario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Mode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99.90%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m/s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CRCM/CGCM3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Current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5.45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</a:tr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Future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4.94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8.75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196"/>
                      </a:srgbClr>
                    </a:solidFill>
                  </a:tcPr>
                </a:tc>
              </a:tr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RCM3/CGCM3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Current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5.06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Future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4.73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RCM3/GFDL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Current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4.46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Future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4.43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14.75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MM5I/CCSM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Current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2.75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3.95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10.75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9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Future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3.93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8.25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10.25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12.75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181" y="6248400"/>
            <a:ext cx="8179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Result</a:t>
            </a:r>
            <a:r>
              <a:rPr lang="en-US" sz="2000" dirty="0" smtClean="0">
                <a:solidFill>
                  <a:srgbClr val="3366FF"/>
                </a:solidFill>
              </a:rPr>
              <a:t>:  Large decrease in extreme high end; less change to mode or low end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8800" y="223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about the peculiar behavior of low wind speeds in MM5?</a:t>
            </a:r>
            <a:endParaRPr lang="en-US" b="1" dirty="0"/>
          </a:p>
        </p:txBody>
      </p:sp>
      <p:pic>
        <p:nvPicPr>
          <p:cNvPr id="4" name="Picture 3" descr="https://lh6.googleusercontent.com/Db3nNI-ythqgV55M1XSb6IiKpTwZhMq2TpA5GqcYYnVsR6Mi-9kZ6Yt26QW8hR5CxhxkyUls_ANY2Y09-4AW9S44Frp-EGbtt4KdYWKrnS6YxJScT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9714"/>
            <a:ext cx="4673600" cy="52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3.googleusercontent.com/cZbol0Oe6zp9x1HN3p8jIaQ62nOZgsa66jaGD1quisToSwZawsWd8fJB70-IKC4uQkK22qzE27y37a8rq6DhyLDrSkw0iKzGjdz-Os3uLEfYwsFqm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210" y="1589713"/>
            <a:ext cx="4254790" cy="52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7067" y="3454400"/>
            <a:ext cx="11099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MM5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84533" y="3454400"/>
            <a:ext cx="975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WRF</a:t>
            </a:r>
            <a:endParaRPr lang="en-US" sz="3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82133" y="3234267"/>
            <a:ext cx="4605867" cy="2404533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89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845734"/>
            <a:ext cx="78401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Calm happens!  – especially in flat terrain mid-continent areas.</a:t>
            </a:r>
          </a:p>
          <a:p>
            <a:endParaRPr lang="en-US" sz="2800" dirty="0"/>
          </a:p>
          <a:p>
            <a:r>
              <a:rPr lang="en-US" sz="2800" dirty="0" smtClean="0"/>
              <a:t>If model winds are extrapolated from lowest model level to zero at the surface, the wind at 10 m should almost never be zero.</a:t>
            </a:r>
          </a:p>
          <a:p>
            <a:endParaRPr lang="en-US" sz="2800" dirty="0"/>
          </a:p>
          <a:p>
            <a:r>
              <a:rPr lang="en-US" sz="2800" b="1" dirty="0" smtClean="0"/>
              <a:t>BUT</a:t>
            </a:r>
            <a:r>
              <a:rPr lang="en-US" sz="2800" dirty="0" smtClean="0"/>
              <a:t>, MM5 spectra looks more realistic than others compared to observed winds in Midwest – for some wrong reason?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800" y="223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about the peculiar behavior of low wind speeds in MM5?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651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8800" y="2238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What about the peculiar behavior of low wind speeds in MM5?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82133" y="1981200"/>
            <a:ext cx="724746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Choice of model could have high impact for studying air pollution stagnation events, heat waves, and agricultural applications (e.g., irrigation, evapotranspiration, pollen spread).</a:t>
            </a:r>
          </a:p>
          <a:p>
            <a:endParaRPr lang="en-US" sz="2800" dirty="0"/>
          </a:p>
          <a:p>
            <a:r>
              <a:rPr lang="en-US" sz="2800" dirty="0" smtClean="0"/>
              <a:t>This MM5 behavior is present in future scenario simulations and in simulated values over the entire year (not just May-August)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497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3.googleusercontent.com/Opws-wuWY3-LTJP1a1T35Y6jQGyRh_oRnxBG6BixDtRd6oI4bPyUNAyHW-JWb4JLA1HUxjvq3V-Tbf5LjPyDnkNRjJkthrZA9dL3teRzplGJm_zx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7340"/>
            <a:ext cx="4169952" cy="433197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pic>
        <p:nvPicPr>
          <p:cNvPr id="3" name="Picture 2" descr="https://lh5.googleusercontent.com/AR2vEJ59Bk9AsLomywF6G9QzHF2BaNxUVSHFVmukZk0KgxQy5MpofPTm77DLPYN7Xha-XUDZbVQiG36z_IjDl7M7owOxwnThaMpq0THifKT92C37v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152" y="1577340"/>
            <a:ext cx="4281012" cy="433197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MM5I/CCSM  Current and Future Scenarios</a:t>
            </a:r>
            <a:br>
              <a:rPr lang="en-US" sz="3600" b="1" dirty="0" smtClean="0"/>
            </a:br>
            <a:r>
              <a:rPr lang="en-US" sz="3600" b="1" dirty="0" smtClean="0"/>
              <a:t>Low-End Wind Speeds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6817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lh5.googleusercontent.com/mYBO_Eab9fi_GBhMSXx_3YAw1z0Nt3CKczAt3v4TOADyQnVfFqwmdhLWD3oEiR3ikCbjcIcSnETq7MaLTRku_xNOutuQpkFvHlZw7ENvYw-XhicPy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2344"/>
            <a:ext cx="4273176" cy="41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4.googleusercontent.com/jBWCf9ju3DwppRcwC5OOZvSHDNXIJL91UvyI8XSt8Raa076_K2S7lkyMB6WYsG3BfdXYP5SPdVyjXJhFTrSr4ZhZG7rMPa4WCYor1tLp7vy-NhKED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725" y="1722344"/>
            <a:ext cx="4258235" cy="418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/>
              <a:t>MM5I/CCSM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(Full Year)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2069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Spectra of winds from NARCCAP models for NCEP-driven runs</a:t>
            </a:r>
          </a:p>
          <a:p>
            <a:r>
              <a:rPr lang="en-US" dirty="0" smtClean="0"/>
              <a:t>Representation of extreme high winds in NARCCAP models</a:t>
            </a:r>
          </a:p>
          <a:p>
            <a:r>
              <a:rPr lang="en-US" dirty="0" smtClean="0"/>
              <a:t>Impact of climate change on wind spectra in NARCCAP models</a:t>
            </a:r>
          </a:p>
          <a:p>
            <a:r>
              <a:rPr lang="en-US" dirty="0" smtClean="0"/>
              <a:t>Representation of extreme low winds in NARCCAP models</a:t>
            </a:r>
          </a:p>
          <a:p>
            <a:r>
              <a:rPr lang="en-US" dirty="0" smtClean="0"/>
              <a:t>Peculiar behavior of MM5 at low wind speeds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69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the Upper Midwest domain and time period studied, NARCCAP models show some differences in wind speed spectra, particularly at extreme high values</a:t>
            </a:r>
          </a:p>
          <a:p>
            <a:r>
              <a:rPr lang="en-US" dirty="0" smtClean="0"/>
              <a:t>Wind speeds decline with climate change, although peculiar behavior is shown for some RCM/GCM combinations</a:t>
            </a:r>
          </a:p>
          <a:p>
            <a:r>
              <a:rPr lang="en-US" dirty="0" smtClean="0"/>
              <a:t>MM5 has a unique representation of extreme low wind speeds for reasons yet unknown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467" y="5755230"/>
            <a:ext cx="804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Sooo</a:t>
            </a:r>
            <a:r>
              <a:rPr lang="en-US" sz="2800" b="1" dirty="0" smtClean="0">
                <a:solidFill>
                  <a:srgbClr val="FF0000"/>
                </a:solidFill>
              </a:rPr>
              <a:t>, for those of you who may have thought RCMs were orderly and systematic….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7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ke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5067" y="50800"/>
            <a:ext cx="401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Think Again!!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340505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THANKS, BILL !!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41212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101" y="1303020"/>
            <a:ext cx="3105584" cy="3477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on Study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870" y="1600200"/>
            <a:ext cx="5500071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May – September (original objective was to look at </a:t>
            </a:r>
            <a:r>
              <a:rPr lang="en-US" dirty="0" err="1" smtClean="0"/>
              <a:t>derechoes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3 – hourly instantaneous wind speeds</a:t>
            </a:r>
          </a:p>
          <a:p>
            <a:r>
              <a:rPr lang="en-US" dirty="0" smtClean="0"/>
              <a:t>10 m u, v wind components</a:t>
            </a:r>
          </a:p>
          <a:p>
            <a:r>
              <a:rPr lang="en-US" dirty="0" smtClean="0"/>
              <a:t>Calculated U = (u^2 + v^2)^1/2</a:t>
            </a:r>
          </a:p>
          <a:p>
            <a:r>
              <a:rPr lang="en-US" dirty="0" smtClean="0"/>
              <a:t>Domain = 37°N to 49°N, -82°W to -101°W</a:t>
            </a:r>
          </a:p>
          <a:p>
            <a:r>
              <a:rPr lang="en-US" dirty="0" smtClean="0"/>
              <a:t>Domain allowed for minimal orographic affects</a:t>
            </a:r>
          </a:p>
          <a:p>
            <a:r>
              <a:rPr lang="en-US" dirty="0" smtClean="0"/>
              <a:t>Masked out Great Lakes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77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lh5.googleusercontent.com/ynTb08Ll83xGDa5SI03mlVvS8vkASpFv7IZtH0ujhVJa28IgtcJS5ApEB-YPWz0Xh7m_RDQ7MbXYyxnqZU64D_lTdCRr72lYjHIWvrSHnJ7avp1qJ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8479"/>
            <a:ext cx="2701831" cy="4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lh4.googleusercontent.com/MLA2f5z0zgroGD8FfjDQ6ioPP78ulIpLVg-VH21iOw_0S0e1otYzTMSHNHFRfFG5LqnjXNHpzRJyUsj8VEqIbFaS9Xmnr9NihMqgahRdc-HqJXTvA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428" y="2008478"/>
            <a:ext cx="3143382" cy="412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lh3.googleusercontent.com/cZbol0Oe6zp9x1HN3p8jIaQ62nOZgsa66jaGD1quisToSwZawsWd8fJB70-IKC4uQkK22qzE27y37a8rq6DhyLDrSkw0iKzGjdz-Os3uLEfYwsFqm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6810" y="2008479"/>
            <a:ext cx="2939783" cy="412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5599" y="343647"/>
            <a:ext cx="841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What Does a Regional Climate Model with 52-km Grid Spacing Consider to be an “Extreme” High Wind?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3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4.googleusercontent.com/PecH_DG1kQZk-4vH7J1aHYTtjwU88AdtL27yr3w_jxWWanFM7AW8oCXJXAULozzFfD2HvZy_tffZwuRay94uXU7Cw5i5365WyRArXT-KyABH2wvd9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6039"/>
            <a:ext cx="2810933" cy="39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lh6.googleusercontent.com/Db3nNI-ythqgV55M1XSb6IiKpTwZhMq2TpA5GqcYYnVsR6Mi-9kZ6Yt26QW8hR5CxhxkyUls_ANY2Y09-4AW9S44Frp-EGbtt4KdYWKrnS6YxJScT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933" y="1967010"/>
            <a:ext cx="2913530" cy="39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lh3.googleusercontent.com/WXcWu-_uEOHTYz8mUcsSHGGi5XSSQuTGuBCVr-ZKoUanBYhNfONfltMo20SH6EITZJruD-1nBLMKNHRQSAvxxSHxUerrYo8K5Dchf_DFRO1LF33pmw"/>
          <p:cNvPicPr/>
          <p:nvPr/>
        </p:nvPicPr>
        <p:blipFill rotWithShape="1">
          <a:blip r:embed="rId4" cstate="print"/>
          <a:srcRect r="25911"/>
          <a:stretch/>
        </p:blipFill>
        <p:spPr bwMode="auto">
          <a:xfrm>
            <a:off x="5724464" y="1967010"/>
            <a:ext cx="3419538" cy="3964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5599" y="343647"/>
            <a:ext cx="841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What Does a Regional Climate Model with 52-km Grid Spacing Consider to be an “Extreme” High Wind?</a:t>
            </a:r>
            <a:endParaRPr lang="en-US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276" y="6153034"/>
            <a:ext cx="823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800,000  -  1,100,000 modeled wind speeds in each distribution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8402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h4.googleusercontent.com/PecH_DG1kQZk-4vH7J1aHYTtjwU88AdtL27yr3w_jxWWanFM7AW8oCXJXAULozzFfD2HvZy_tffZwuRay94uXU7Cw5i5365WyRArXT-KyABH2wvd9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6039"/>
            <a:ext cx="2810933" cy="39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lh6.googleusercontent.com/Db3nNI-ythqgV55M1XSb6IiKpTwZhMq2TpA5GqcYYnVsR6Mi-9kZ6Yt26QW8hR5CxhxkyUls_ANY2Y09-4AW9S44Frp-EGbtt4KdYWKrnS6YxJScT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933" y="1967010"/>
            <a:ext cx="2913530" cy="39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lh3.googleusercontent.com/WXcWu-_uEOHTYz8mUcsSHGGi5XSSQuTGuBCVr-ZKoUanBYhNfONfltMo20SH6EITZJruD-1nBLMKNHRQSAvxxSHxUerrYo8K5Dchf_DFRO1LF33pmw"/>
          <p:cNvPicPr/>
          <p:nvPr/>
        </p:nvPicPr>
        <p:blipFill rotWithShape="1">
          <a:blip r:embed="rId4" cstate="print"/>
          <a:srcRect r="25911"/>
          <a:stretch/>
        </p:blipFill>
        <p:spPr bwMode="auto">
          <a:xfrm>
            <a:off x="5724464" y="1967010"/>
            <a:ext cx="3419538" cy="3964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641600" y="1778000"/>
            <a:ext cx="728133" cy="1405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4933" y="1407067"/>
            <a:ext cx="2590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Note. (More on this later)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599" y="343647"/>
            <a:ext cx="841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What Does a Regional Climate Model with 52-km Grid Spacing Consider to be an “Extreme” High Wind?</a:t>
            </a:r>
            <a:endParaRPr lang="en-US" sz="28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76" y="6153034"/>
            <a:ext cx="823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800,000  -  1,100,000 modeled wind speeds in each distribution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867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051620662"/>
              </p:ext>
            </p:extLst>
          </p:nvPr>
        </p:nvGraphicFramePr>
        <p:xfrm>
          <a:off x="569938" y="1562971"/>
          <a:ext cx="7979719" cy="463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13100" y="2133600"/>
            <a:ext cx="2596797" cy="36933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extreme?  </a:t>
            </a:r>
            <a:r>
              <a:rPr lang="en-US" b="1" dirty="0" smtClean="0">
                <a:solidFill>
                  <a:srgbClr val="008000"/>
                </a:solidFill>
              </a:rPr>
              <a:t>95%</a:t>
            </a:r>
            <a:r>
              <a:rPr lang="en-US" b="1" dirty="0" smtClean="0">
                <a:solidFill>
                  <a:srgbClr val="FF0000"/>
                </a:solidFill>
              </a:rPr>
              <a:t>? 99?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09897" y="2311400"/>
            <a:ext cx="1518003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37667" y="2502932"/>
            <a:ext cx="1998133" cy="92606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40600" y="1562971"/>
            <a:ext cx="0" cy="4342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03532" y="1562971"/>
            <a:ext cx="0" cy="434252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19200" y="3500966"/>
            <a:ext cx="588433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219200" y="2921000"/>
            <a:ext cx="6108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599" y="343647"/>
            <a:ext cx="841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What Does a Regional Climate Model with 52-km Grid Spacing Consider to be an “Extreme” High Wind?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0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rm season win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66900"/>
            <a:ext cx="9055100" cy="29745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85418" y="3602566"/>
            <a:ext cx="677582" cy="2455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85418" y="3265670"/>
            <a:ext cx="677582" cy="285038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5824" y="5113867"/>
            <a:ext cx="83371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Message</a:t>
            </a:r>
            <a:r>
              <a:rPr lang="en-US" sz="2400" dirty="0" smtClean="0">
                <a:solidFill>
                  <a:srgbClr val="3366FF"/>
                </a:solidFill>
              </a:rPr>
              <a:t>:  RCMs differ in their representation of surface winds.  This has implications for applications to studies of evapotranspiration, air pollution, extreme wind characteristics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599" y="343647"/>
            <a:ext cx="8415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What Does a Regional Climate Model with 52-km Grid Spacing Consider to be an “Extreme” High Wind?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0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3.googleusercontent.com/tppRmEM0XzMg0McIVCCeJ77MgMn3_cwkwCNApltk76MoQ9peHfUulpLsKAL4xEe-kFCtBWepafZ7TmouuOrlSw_lHY5dP3pPk5J1Ensgt6W_XGJUz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96" y="1121085"/>
            <a:ext cx="3240880" cy="33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s://lh3.googleusercontent.com/wHliow6QNXlLsoiA0r7sNp1X1_C9C0JZsTU6y_vfPznEjDI1fZw0K3qMxcxHDNltUwqYOAWR7S7tdXhJN9sGHLKrOJdXHr-6qpcCG0KjBHjXmH24-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202" y="1121085"/>
            <a:ext cx="3020818" cy="33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28133" y="321733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Effect of Climate Change on Surface Winds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5196" y="1608667"/>
            <a:ext cx="222135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Result:</a:t>
            </a:r>
          </a:p>
          <a:p>
            <a:pPr algn="ctr"/>
            <a:endParaRPr lang="en-US" sz="2000" b="1" dirty="0" smtClean="0">
              <a:solidFill>
                <a:srgbClr val="336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CRCM/CGCM3:</a:t>
            </a:r>
            <a:endParaRPr lang="en-US" sz="2000" b="1" dirty="0">
              <a:solidFill>
                <a:srgbClr val="336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Overall decrease in </a:t>
            </a:r>
          </a:p>
          <a:p>
            <a:pPr algn="ctr"/>
            <a:r>
              <a:rPr lang="en-US" sz="2000" b="1" dirty="0" smtClean="0">
                <a:solidFill>
                  <a:srgbClr val="3366FF"/>
                </a:solidFill>
              </a:rPr>
              <a:t>surface winds</a:t>
            </a:r>
            <a:endParaRPr lang="en-US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67890904"/>
              </p:ext>
            </p:extLst>
          </p:nvPr>
        </p:nvGraphicFramePr>
        <p:xfrm>
          <a:off x="1693334" y="4489544"/>
          <a:ext cx="6042660" cy="227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60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869</Words>
  <Application>Microsoft Macintosh PowerPoint</Application>
  <PresentationFormat>On-screen Show (4:3)</PresentationFormat>
  <Paragraphs>205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Surface Wind Speed Simulations in the NARCCAP Models</vt:lpstr>
      <vt:lpstr>Outline</vt:lpstr>
      <vt:lpstr>Background on Study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Summary: Influence of GCM on the RCM?</vt:lpstr>
      <vt:lpstr>Summary of Influence of Climate Change on RCM/GCM Percentiles</vt:lpstr>
      <vt:lpstr>Slide 15</vt:lpstr>
      <vt:lpstr>Slide 16</vt:lpstr>
      <vt:lpstr>Slide 17</vt:lpstr>
      <vt:lpstr>MM5I/CCSM  Current and Future Scenarios Low-End Wind Speeds </vt:lpstr>
      <vt:lpstr>MM5I/CCSM  (Full Year)</vt:lpstr>
      <vt:lpstr>Summary</vt:lpstr>
      <vt:lpstr>Slide 21</vt:lpstr>
      <vt:lpstr>THANKS, BILL !!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Wind Speed Simulations in the NARCCAP Models</dc:title>
  <dc:subject/>
  <dc:creator>Gene Takle</dc:creator>
  <cp:keywords/>
  <dc:description/>
  <cp:lastModifiedBy>cisl-guest1</cp:lastModifiedBy>
  <cp:revision>34</cp:revision>
  <dcterms:created xsi:type="dcterms:W3CDTF">2012-04-10T16:49:39Z</dcterms:created>
  <dcterms:modified xsi:type="dcterms:W3CDTF">2012-04-11T15:00:04Z</dcterms:modified>
  <cp:category/>
</cp:coreProperties>
</file>