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90" r:id="rId2"/>
    <p:sldId id="356" r:id="rId3"/>
    <p:sldId id="404" r:id="rId4"/>
    <p:sldId id="398" r:id="rId5"/>
    <p:sldId id="396" r:id="rId6"/>
    <p:sldId id="400" r:id="rId7"/>
    <p:sldId id="397" r:id="rId8"/>
    <p:sldId id="410" r:id="rId9"/>
    <p:sldId id="405" r:id="rId10"/>
    <p:sldId id="406" r:id="rId11"/>
    <p:sldId id="299" r:id="rId12"/>
    <p:sldId id="391" r:id="rId13"/>
    <p:sldId id="411" r:id="rId14"/>
    <p:sldId id="409" r:id="rId15"/>
    <p:sldId id="371" r:id="rId16"/>
    <p:sldId id="401" r:id="rId17"/>
    <p:sldId id="403" r:id="rId18"/>
    <p:sldId id="30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590" autoAdjust="0"/>
  </p:normalViewPr>
  <p:slideViewPr>
    <p:cSldViewPr>
      <p:cViewPr>
        <p:scale>
          <a:sx n="70" d="100"/>
          <a:sy n="70" d="100"/>
        </p:scale>
        <p:origin x="-1248"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6941B-F305-434F-8330-F0BCEB9588FC}" type="datetimeFigureOut">
              <a:rPr lang="en-US" smtClean="0"/>
              <a:pPr/>
              <a:t>4/10/2012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F4297B-D737-41B6-95FB-575932C2D8B3}" type="slidenum">
              <a:rPr lang="en-US" smtClean="0"/>
              <a:pPr/>
              <a:t>‹#›</a:t>
            </a:fld>
            <a:endParaRPr lang="en-US"/>
          </a:p>
        </p:txBody>
      </p:sp>
    </p:spTree>
    <p:extLst>
      <p:ext uri="{BB962C8B-B14F-4D97-AF65-F5344CB8AC3E}">
        <p14:creationId xmlns:p14="http://schemas.microsoft.com/office/powerpoint/2010/main" val="3365028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F4297B-D737-41B6-95FB-575932C2D8B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suggested to draw</a:t>
            </a:r>
            <a:r>
              <a:rPr lang="en-US" baseline="0" dirty="0" smtClean="0"/>
              <a:t> 33th percentile lines in each plot…</a:t>
            </a:r>
          </a:p>
          <a:p>
            <a:endParaRPr lang="en-US" dirty="0"/>
          </a:p>
        </p:txBody>
      </p:sp>
      <p:sp>
        <p:nvSpPr>
          <p:cNvPr id="4" name="Slide Number Placeholder 3"/>
          <p:cNvSpPr>
            <a:spLocks noGrp="1"/>
          </p:cNvSpPr>
          <p:nvPr>
            <p:ph type="sldNum" sz="quarter" idx="10"/>
          </p:nvPr>
        </p:nvSpPr>
        <p:spPr/>
        <p:txBody>
          <a:bodyPr/>
          <a:lstStyle/>
          <a:p>
            <a:fld id="{26C1ABF9-094D-4286-A366-F9FC0962699F}"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F4297B-D737-41B6-95FB-575932C2D8B3}"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DRI Climate Modeling Group is currently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working on the climate modeling component efforts as part of the Nevada NSF-</a:t>
            </a:r>
            <a:r>
              <a:rPr lang="en-US" sz="1200" b="0" i="0" kern="1200" dirty="0" err="1" smtClean="0">
                <a:solidFill>
                  <a:schemeClr val="tx1"/>
                </a:solidFill>
                <a:effectLst/>
                <a:latin typeface="+mn-lt"/>
                <a:ea typeface="+mn-ea"/>
                <a:cs typeface="+mn-cs"/>
              </a:rPr>
              <a:t>EPSCoR</a:t>
            </a:r>
            <a:r>
              <a:rPr lang="en-US" sz="1200" b="0" i="0" kern="1200" dirty="0" smtClean="0">
                <a:solidFill>
                  <a:schemeClr val="tx1"/>
                </a:solidFill>
                <a:effectLst/>
                <a:latin typeface="+mn-lt"/>
                <a:ea typeface="+mn-ea"/>
                <a:cs typeface="+mn-cs"/>
              </a:rPr>
              <a:t> Climate Change project. We are focused on the implementation and development of “statistical” and “dynamical” based downscaling techniques using Global Clime Modeling products into space scales relevant for regional and local impact studies. </a:t>
            </a:r>
          </a:p>
          <a:p>
            <a:r>
              <a:rPr lang="en-US" sz="1200" b="0" i="0" kern="1200" dirty="0" smtClean="0">
                <a:solidFill>
                  <a:schemeClr val="tx1"/>
                </a:solidFill>
                <a:effectLst/>
                <a:latin typeface="+mn-lt"/>
                <a:ea typeface="+mn-ea"/>
                <a:cs typeface="+mn-cs"/>
              </a:rPr>
              <a:t>The synthesis and interpretation of these results will increase scientific understanding to provide information of value to decision-makers. The downscaling techniques consist in creating consistent and quantitative fine scale datasets suitable for climate variability and climate change impact. His special emphasis has been to create the framework and to explore and explain future climate change signals in Nevada and SW U.S intermountain region.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Efforts to quantify and reduce uncertainty within and across models in order to increase the accuracy of regional and local climate projections.</a:t>
            </a:r>
          </a:p>
          <a:p>
            <a:r>
              <a:rPr lang="en-US" sz="1200" b="0" i="0" kern="1200" dirty="0" smtClean="0">
                <a:solidFill>
                  <a:schemeClr val="tx1"/>
                </a:solidFill>
                <a:effectLst/>
                <a:latin typeface="+mn-lt"/>
                <a:ea typeface="+mn-ea"/>
                <a:cs typeface="+mn-cs"/>
              </a:rPr>
              <a:t>- Provide fine-resolution climate predictions on regional and </a:t>
            </a:r>
            <a:r>
              <a:rPr lang="en-US" sz="1200" b="0" i="0" kern="1200" dirty="0" err="1" smtClean="0">
                <a:solidFill>
                  <a:schemeClr val="tx1"/>
                </a:solidFill>
                <a:effectLst/>
                <a:latin typeface="+mn-lt"/>
                <a:ea typeface="+mn-ea"/>
                <a:cs typeface="+mn-cs"/>
              </a:rPr>
              <a:t>subregional</a:t>
            </a:r>
            <a:r>
              <a:rPr lang="en-US" sz="1200" b="0" i="0" kern="1200" dirty="0" smtClean="0">
                <a:solidFill>
                  <a:schemeClr val="tx1"/>
                </a:solidFill>
                <a:effectLst/>
                <a:latin typeface="+mn-lt"/>
                <a:ea typeface="+mn-ea"/>
                <a:cs typeface="+mn-cs"/>
              </a:rPr>
              <a:t> scales, including assessment of confidence and variables of most relevance for the other disciplines in this project.</a:t>
            </a:r>
          </a:p>
          <a:p>
            <a:r>
              <a:rPr lang="en-US" sz="1200" b="0" i="0" kern="1200" dirty="0" smtClean="0">
                <a:solidFill>
                  <a:schemeClr val="tx1"/>
                </a:solidFill>
                <a:effectLst/>
                <a:latin typeface="+mn-lt"/>
                <a:ea typeface="+mn-ea"/>
                <a:cs typeface="+mn-cs"/>
              </a:rPr>
              <a:t>- Making model outputs available for different time horizons and on various temporal scales required for different adaptation measures.</a:t>
            </a:r>
          </a:p>
          <a:p>
            <a:r>
              <a:rPr lang="en-US" sz="1200" b="0" i="0" kern="1200" dirty="0" smtClean="0">
                <a:solidFill>
                  <a:schemeClr val="tx1"/>
                </a:solidFill>
                <a:effectLst/>
                <a:latin typeface="+mn-lt"/>
                <a:ea typeface="+mn-ea"/>
                <a:cs typeface="+mn-cs"/>
              </a:rPr>
              <a:t>- Provide and disseminate climate information that is more relevant to adaptation and policymakers.</a:t>
            </a:r>
          </a:p>
          <a:p>
            <a:r>
              <a:rPr lang="en-US" sz="1200" b="0" i="0" kern="1200" dirty="0" smtClean="0">
                <a:solidFill>
                  <a:schemeClr val="tx1"/>
                </a:solidFill>
                <a:effectLst/>
                <a:latin typeface="+mn-lt"/>
                <a:ea typeface="+mn-ea"/>
                <a:cs typeface="+mn-cs"/>
              </a:rPr>
              <a:t>- Promote guidance and information in plain English associated with climate models, downscaling methods and resulting data.</a:t>
            </a:r>
          </a:p>
          <a:p>
            <a:r>
              <a:rPr lang="en-US" sz="1200" b="0" i="0" kern="1200" dirty="0" smtClean="0">
                <a:solidFill>
                  <a:schemeClr val="tx1"/>
                </a:solidFill>
                <a:effectLst/>
                <a:latin typeface="+mn-lt"/>
                <a:ea typeface="+mn-ea"/>
                <a:cs typeface="+mn-cs"/>
              </a:rPr>
              <a:t>Continue integration of research with education component via students and teaching and training.</a:t>
            </a:r>
          </a:p>
          <a:p>
            <a:endParaRPr lang="en-US" dirty="0"/>
          </a:p>
        </p:txBody>
      </p:sp>
      <p:sp>
        <p:nvSpPr>
          <p:cNvPr id="4" name="Slide Number Placeholder 3"/>
          <p:cNvSpPr>
            <a:spLocks noGrp="1"/>
          </p:cNvSpPr>
          <p:nvPr>
            <p:ph type="sldNum" sz="quarter" idx="10"/>
          </p:nvPr>
        </p:nvSpPr>
        <p:spPr/>
        <p:txBody>
          <a:bodyPr/>
          <a:lstStyle/>
          <a:p>
            <a:fld id="{76045341-A5FD-4B95-84AC-83448A2BE80C}" type="slidenum">
              <a:rPr lang="en-US" smtClean="0"/>
              <a:pPr/>
              <a:t>15</a:t>
            </a:fld>
            <a:endParaRPr lang="en-US"/>
          </a:p>
        </p:txBody>
      </p:sp>
    </p:spTree>
    <p:extLst>
      <p:ext uri="{BB962C8B-B14F-4D97-AF65-F5344CB8AC3E}">
        <p14:creationId xmlns:p14="http://schemas.microsoft.com/office/powerpoint/2010/main" val="387719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DE2F9-0CD4-4F46-9D6F-81B5A5F04FC6}" type="datetime1">
              <a:rPr lang="en-US" smtClean="0"/>
              <a:t>4/10/2012</a:t>
            </a:fld>
            <a:endParaRPr lang="en-US"/>
          </a:p>
        </p:txBody>
      </p:sp>
      <p:sp>
        <p:nvSpPr>
          <p:cNvPr id="5" name="Footer Placeholder 4"/>
          <p:cNvSpPr>
            <a:spLocks noGrp="1"/>
          </p:cNvSpPr>
          <p:nvPr>
            <p:ph type="ftr" sz="quarter" idx="11"/>
          </p:nvPr>
        </p:nvSpPr>
        <p:spPr/>
        <p:txBody>
          <a:bodyPr/>
          <a:lstStyle/>
          <a:p>
            <a:r>
              <a:rPr lang="en-US" smtClean="0"/>
              <a:t>4th NARCCAP Workshop,  Boulder, CO, April,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329A4-9D02-4510-9AA7-AAD26993F385}" type="datetime1">
              <a:rPr lang="en-US" smtClean="0"/>
              <a:t>4/10/2012</a:t>
            </a:fld>
            <a:endParaRPr lang="en-US"/>
          </a:p>
        </p:txBody>
      </p:sp>
      <p:sp>
        <p:nvSpPr>
          <p:cNvPr id="5" name="Footer Placeholder 4"/>
          <p:cNvSpPr>
            <a:spLocks noGrp="1"/>
          </p:cNvSpPr>
          <p:nvPr>
            <p:ph type="ftr" sz="quarter" idx="11"/>
          </p:nvPr>
        </p:nvSpPr>
        <p:spPr/>
        <p:txBody>
          <a:bodyPr/>
          <a:lstStyle/>
          <a:p>
            <a:r>
              <a:rPr lang="en-US" smtClean="0"/>
              <a:t>4th NARCCAP Workshop,  Boulder, CO, April,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09007B-E0F6-4B44-82D3-8773BC755CA2}" type="datetime1">
              <a:rPr lang="en-US" smtClean="0"/>
              <a:t>4/10/2012</a:t>
            </a:fld>
            <a:endParaRPr lang="en-US"/>
          </a:p>
        </p:txBody>
      </p:sp>
      <p:sp>
        <p:nvSpPr>
          <p:cNvPr id="5" name="Footer Placeholder 4"/>
          <p:cNvSpPr>
            <a:spLocks noGrp="1"/>
          </p:cNvSpPr>
          <p:nvPr>
            <p:ph type="ftr" sz="quarter" idx="11"/>
          </p:nvPr>
        </p:nvSpPr>
        <p:spPr/>
        <p:txBody>
          <a:bodyPr/>
          <a:lstStyle/>
          <a:p>
            <a:r>
              <a:rPr lang="en-US" smtClean="0"/>
              <a:t>4th NARCCAP Workshop,  Boulder, CO, April,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0677EA-ABE1-4351-A9B2-D769B151B0FD}" type="datetime1">
              <a:rPr lang="en-US" smtClean="0"/>
              <a:t>4/10/2012</a:t>
            </a:fld>
            <a:endParaRPr lang="en-US"/>
          </a:p>
        </p:txBody>
      </p:sp>
      <p:sp>
        <p:nvSpPr>
          <p:cNvPr id="5" name="Footer Placeholder 4"/>
          <p:cNvSpPr>
            <a:spLocks noGrp="1"/>
          </p:cNvSpPr>
          <p:nvPr>
            <p:ph type="ftr" sz="quarter" idx="11"/>
          </p:nvPr>
        </p:nvSpPr>
        <p:spPr/>
        <p:txBody>
          <a:bodyPr/>
          <a:lstStyle/>
          <a:p>
            <a:r>
              <a:rPr lang="en-US" smtClean="0"/>
              <a:t>4th NARCCAP Workshop,  Boulder, CO, April,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4D1DC-2EFB-473B-9F2B-CE194223B291}" type="datetime1">
              <a:rPr lang="en-US" smtClean="0"/>
              <a:t>4/10/2012</a:t>
            </a:fld>
            <a:endParaRPr lang="en-US"/>
          </a:p>
        </p:txBody>
      </p:sp>
      <p:sp>
        <p:nvSpPr>
          <p:cNvPr id="5" name="Footer Placeholder 4"/>
          <p:cNvSpPr>
            <a:spLocks noGrp="1"/>
          </p:cNvSpPr>
          <p:nvPr>
            <p:ph type="ftr" sz="quarter" idx="11"/>
          </p:nvPr>
        </p:nvSpPr>
        <p:spPr/>
        <p:txBody>
          <a:bodyPr/>
          <a:lstStyle/>
          <a:p>
            <a:r>
              <a:rPr lang="en-US" smtClean="0"/>
              <a:t>4th NARCCAP Workshop,  Boulder, CO, April,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516E21-ED71-4C42-858C-297DDA568FDD}" type="datetime1">
              <a:rPr lang="en-US" smtClean="0"/>
              <a:t>4/10/2012</a:t>
            </a:fld>
            <a:endParaRPr lang="en-US"/>
          </a:p>
        </p:txBody>
      </p:sp>
      <p:sp>
        <p:nvSpPr>
          <p:cNvPr id="6" name="Footer Placeholder 5"/>
          <p:cNvSpPr>
            <a:spLocks noGrp="1"/>
          </p:cNvSpPr>
          <p:nvPr>
            <p:ph type="ftr" sz="quarter" idx="11"/>
          </p:nvPr>
        </p:nvSpPr>
        <p:spPr/>
        <p:txBody>
          <a:bodyPr/>
          <a:lstStyle/>
          <a:p>
            <a:r>
              <a:rPr lang="en-US" smtClean="0"/>
              <a:t>4th NARCCAP Workshop,  Boulder, CO, April, 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34FB5C-7A35-4BFA-A06D-ECA23AF43095}" type="datetime1">
              <a:rPr lang="en-US" smtClean="0"/>
              <a:t>4/10/2012</a:t>
            </a:fld>
            <a:endParaRPr lang="en-US"/>
          </a:p>
        </p:txBody>
      </p:sp>
      <p:sp>
        <p:nvSpPr>
          <p:cNvPr id="8" name="Footer Placeholder 7"/>
          <p:cNvSpPr>
            <a:spLocks noGrp="1"/>
          </p:cNvSpPr>
          <p:nvPr>
            <p:ph type="ftr" sz="quarter" idx="11"/>
          </p:nvPr>
        </p:nvSpPr>
        <p:spPr/>
        <p:txBody>
          <a:bodyPr/>
          <a:lstStyle/>
          <a:p>
            <a:r>
              <a:rPr lang="en-US" smtClean="0"/>
              <a:t>4th NARCCAP Workshop,  Boulder, CO, April, 2012</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ABFF4E-82A2-4973-AB5A-0199488F1626}" type="datetime1">
              <a:rPr lang="en-US" smtClean="0"/>
              <a:t>4/10/2012</a:t>
            </a:fld>
            <a:endParaRPr lang="en-US"/>
          </a:p>
        </p:txBody>
      </p:sp>
      <p:sp>
        <p:nvSpPr>
          <p:cNvPr id="4" name="Footer Placeholder 3"/>
          <p:cNvSpPr>
            <a:spLocks noGrp="1"/>
          </p:cNvSpPr>
          <p:nvPr>
            <p:ph type="ftr" sz="quarter" idx="11"/>
          </p:nvPr>
        </p:nvSpPr>
        <p:spPr/>
        <p:txBody>
          <a:bodyPr/>
          <a:lstStyle/>
          <a:p>
            <a:r>
              <a:rPr lang="en-US" smtClean="0"/>
              <a:t>4th NARCCAP Workshop,  Boulder, CO, April,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C9217-70F1-4EE7-89E0-D3F405DF7A92}" type="datetime1">
              <a:rPr lang="en-US" smtClean="0"/>
              <a:t>4/10/2012</a:t>
            </a:fld>
            <a:endParaRPr lang="en-US"/>
          </a:p>
        </p:txBody>
      </p:sp>
      <p:sp>
        <p:nvSpPr>
          <p:cNvPr id="3" name="Footer Placeholder 2"/>
          <p:cNvSpPr>
            <a:spLocks noGrp="1"/>
          </p:cNvSpPr>
          <p:nvPr>
            <p:ph type="ftr" sz="quarter" idx="11"/>
          </p:nvPr>
        </p:nvSpPr>
        <p:spPr/>
        <p:txBody>
          <a:bodyPr/>
          <a:lstStyle/>
          <a:p>
            <a:r>
              <a:rPr lang="en-US" smtClean="0"/>
              <a:t>4th NARCCAP Workshop,  Boulder, CO, April, 2012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6E409-5844-4E21-9EAC-F0A4176B268A}" type="datetime1">
              <a:rPr lang="en-US" smtClean="0"/>
              <a:t>4/10/2012</a:t>
            </a:fld>
            <a:endParaRPr lang="en-US"/>
          </a:p>
        </p:txBody>
      </p:sp>
      <p:sp>
        <p:nvSpPr>
          <p:cNvPr id="6" name="Footer Placeholder 5"/>
          <p:cNvSpPr>
            <a:spLocks noGrp="1"/>
          </p:cNvSpPr>
          <p:nvPr>
            <p:ph type="ftr" sz="quarter" idx="11"/>
          </p:nvPr>
        </p:nvSpPr>
        <p:spPr/>
        <p:txBody>
          <a:bodyPr/>
          <a:lstStyle/>
          <a:p>
            <a:r>
              <a:rPr lang="en-US" smtClean="0"/>
              <a:t>4th NARCCAP Workshop,  Boulder, CO, April, 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509EA-DF12-47A6-A479-26E9696BB27E}" type="datetime1">
              <a:rPr lang="en-US" smtClean="0"/>
              <a:t>4/10/2012</a:t>
            </a:fld>
            <a:endParaRPr lang="en-US"/>
          </a:p>
        </p:txBody>
      </p:sp>
      <p:sp>
        <p:nvSpPr>
          <p:cNvPr id="6" name="Footer Placeholder 5"/>
          <p:cNvSpPr>
            <a:spLocks noGrp="1"/>
          </p:cNvSpPr>
          <p:nvPr>
            <p:ph type="ftr" sz="quarter" idx="11"/>
          </p:nvPr>
        </p:nvSpPr>
        <p:spPr/>
        <p:txBody>
          <a:bodyPr/>
          <a:lstStyle/>
          <a:p>
            <a:r>
              <a:rPr lang="en-US" smtClean="0"/>
              <a:t>4th NARCCAP Workshop,  Boulder, CO, April, 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980C5-7443-4C19-8019-8983D4BD1717}" type="datetime1">
              <a:rPr lang="en-US" smtClean="0"/>
              <a:t>4/10/2012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4th NARCCAP Workshop,  Boulder, CO, April,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hn.Mejia@dri.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533400" y="457200"/>
            <a:ext cx="8229600" cy="1143000"/>
          </a:xfrm>
          <a:prstGeom prst="rect">
            <a:avLst/>
          </a:prstGeom>
        </p:spPr>
        <p:txBody>
          <a:bodyPr vert="horz" lIns="91440" tIns="45720" rIns="91440" bIns="45720" rtlCol="0" anchor="ctr">
            <a:normAutofit fontScale="97500"/>
          </a:bodyPr>
          <a:lstStyle/>
          <a:p>
            <a:pPr lvl="0" algn="ctr"/>
            <a:endParaRPr lang="en-US" sz="4400" b="1" i="1" spc="100" dirty="0">
              <a:ln w="12700" cap="flat" cmpd="sng" algn="ctr">
                <a:solidFill>
                  <a:schemeClr val="bg1"/>
                </a:solidFill>
                <a:prstDash val="solid"/>
                <a:round/>
                <a:headEnd type="none" w="med" len="med"/>
                <a:tailEnd type="none" w="med" len="med"/>
              </a:ln>
              <a:latin typeface="+mj-lt"/>
              <a:cs typeface="Britannic Bold"/>
            </a:endParaRPr>
          </a:p>
        </p:txBody>
      </p:sp>
      <p:sp>
        <p:nvSpPr>
          <p:cNvPr id="5" name="TextBox 4"/>
          <p:cNvSpPr txBox="1"/>
          <p:nvPr/>
        </p:nvSpPr>
        <p:spPr>
          <a:xfrm>
            <a:off x="2057400" y="2709208"/>
            <a:ext cx="5486400" cy="1938992"/>
          </a:xfrm>
          <a:prstGeom prst="rect">
            <a:avLst/>
          </a:prstGeom>
          <a:noFill/>
        </p:spPr>
        <p:txBody>
          <a:bodyPr wrap="square" rtlCol="0">
            <a:spAutoFit/>
          </a:bodyPr>
          <a:lstStyle/>
          <a:p>
            <a:pPr algn="ctr"/>
            <a:r>
              <a:rPr lang="en-US" sz="2400" u="sng" dirty="0">
                <a:cs typeface="Big Caslon"/>
              </a:rPr>
              <a:t>John Mejia </a:t>
            </a:r>
            <a:r>
              <a:rPr lang="en-US" sz="2400" dirty="0">
                <a:cs typeface="Big Caslon"/>
              </a:rPr>
              <a:t>(</a:t>
            </a:r>
            <a:r>
              <a:rPr lang="en-US" sz="2400" dirty="0">
                <a:cs typeface="Big Caslon"/>
                <a:hlinkClick r:id="rId3"/>
              </a:rPr>
              <a:t>John.Mejia@dri.edu</a:t>
            </a:r>
            <a:r>
              <a:rPr lang="en-US" sz="2400" dirty="0" smtClean="0">
                <a:cs typeface="Big Caslon"/>
              </a:rPr>
              <a:t>)</a:t>
            </a:r>
          </a:p>
          <a:p>
            <a:pPr algn="ctr"/>
            <a:r>
              <a:rPr lang="en-US" sz="2400" dirty="0" smtClean="0">
                <a:cs typeface="Big Caslon"/>
              </a:rPr>
              <a:t>and </a:t>
            </a:r>
            <a:endParaRPr lang="en-US" sz="2400" dirty="0">
              <a:cs typeface="Big Caslon"/>
            </a:endParaRPr>
          </a:p>
          <a:p>
            <a:pPr algn="ctr"/>
            <a:r>
              <a:rPr lang="en-US" sz="2400" i="1" dirty="0"/>
              <a:t>K.C. </a:t>
            </a:r>
            <a:r>
              <a:rPr lang="en-US" sz="2400" i="1" dirty="0" smtClean="0"/>
              <a:t>King,  </a:t>
            </a:r>
            <a:r>
              <a:rPr lang="en-US" sz="2400" i="1" dirty="0" err="1"/>
              <a:t>Darko</a:t>
            </a:r>
            <a:r>
              <a:rPr lang="en-US" sz="2400" i="1" dirty="0"/>
              <a:t> </a:t>
            </a:r>
            <a:r>
              <a:rPr lang="en-US" sz="2400" i="1" dirty="0" err="1"/>
              <a:t>Koracin</a:t>
            </a:r>
            <a:r>
              <a:rPr lang="en-US" sz="2400" dirty="0"/>
              <a:t/>
            </a:r>
            <a:br>
              <a:rPr lang="en-US" sz="2400" dirty="0"/>
            </a:br>
            <a:r>
              <a:rPr lang="en-US" sz="2400" i="1" dirty="0"/>
              <a:t>Desert Research Institute, Reno, NV</a:t>
            </a:r>
            <a:endParaRPr lang="en-US" sz="2400" dirty="0"/>
          </a:p>
          <a:p>
            <a:pPr algn="ctr"/>
            <a:endParaRPr lang="en-US" sz="2400" dirty="0">
              <a:cs typeface="Big Caslon"/>
            </a:endParaRPr>
          </a:p>
        </p:txBody>
      </p:sp>
      <p:sp>
        <p:nvSpPr>
          <p:cNvPr id="2" name="Footer Placeholder 1"/>
          <p:cNvSpPr>
            <a:spLocks noGrp="1"/>
          </p:cNvSpPr>
          <p:nvPr>
            <p:ph type="ftr" sz="quarter" idx="11"/>
          </p:nvPr>
        </p:nvSpPr>
        <p:spPr/>
        <p:txBody>
          <a:bodyPr/>
          <a:lstStyle/>
          <a:p>
            <a:r>
              <a:rPr lang="en-US" smtClean="0">
                <a:latin typeface="+mj-lt"/>
              </a:rPr>
              <a:t>4th NARCCAP Workshop,  Boulder, CO, April, 2012</a:t>
            </a:r>
            <a:endParaRPr lang="en-US" dirty="0">
              <a:latin typeface="+mj-l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mj-lt"/>
              </a:rPr>
              <a:pPr/>
              <a:t>1</a:t>
            </a:fld>
            <a:endParaRPr lang="en-US">
              <a:latin typeface="+mj-lt"/>
            </a:endParaRPr>
          </a:p>
        </p:txBody>
      </p:sp>
      <p:pic>
        <p:nvPicPr>
          <p:cNvPr id="8" name="Picture 514" descr="http://upload.wikimedia.org/wikipedia/en/7/74/Dri_logo_basi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508" y="4511734"/>
            <a:ext cx="2840184" cy="16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2400" y="228600"/>
            <a:ext cx="9296400" cy="2554545"/>
          </a:xfrm>
          <a:prstGeom prst="rect">
            <a:avLst/>
          </a:prstGeom>
          <a:noFill/>
        </p:spPr>
        <p:txBody>
          <a:bodyPr wrap="square" rtlCol="0">
            <a:spAutoFit/>
          </a:bodyPr>
          <a:lstStyle/>
          <a:p>
            <a:pPr algn="ctr"/>
            <a:r>
              <a:rPr lang="en-US" sz="4000" dirty="0" err="1"/>
              <a:t>Interannual</a:t>
            </a:r>
            <a:r>
              <a:rPr lang="en-US" sz="4000" dirty="0"/>
              <a:t> Variability of Surface Temperature and </a:t>
            </a:r>
            <a:r>
              <a:rPr lang="en-US" sz="4000" b="1" dirty="0"/>
              <a:t>Precipitation</a:t>
            </a:r>
            <a:r>
              <a:rPr lang="en-US" sz="4000" dirty="0"/>
              <a:t> using Regional Modeling Over Western North </a:t>
            </a:r>
            <a:r>
              <a:rPr lang="en-US" sz="4000" dirty="0" smtClean="0"/>
              <a:t>America</a:t>
            </a:r>
            <a:endParaRPr lang="en-US" sz="32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tabLst>
                <a:tab pos="2565400" algn="l"/>
              </a:tabLst>
            </a:pPr>
            <a:r>
              <a:rPr lang="en-US" sz="2400" dirty="0" smtClean="0"/>
              <a:t>The observations: MEI correlations (Lag = -4 months)</a:t>
            </a:r>
            <a:endParaRPr lang="en-US" sz="2400"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4th NARCCAP Workshop,  Boulder, CO, April,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7" name="Picture 2" descr="D:\jmejia\Dropbox\DRI\Conferences\NARCCAP-2012\MEI.Obs.la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99782"/>
            <a:ext cx="8214815" cy="520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924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Text Box 5"/>
          <p:cNvSpPr txBox="1">
            <a:spLocks noChangeArrowheads="1"/>
          </p:cNvSpPr>
          <p:nvPr/>
        </p:nvSpPr>
        <p:spPr bwMode="auto">
          <a:xfrm>
            <a:off x="743583" y="6152359"/>
            <a:ext cx="7692390" cy="467820"/>
          </a:xfrm>
          <a:prstGeom prst="rect">
            <a:avLst/>
          </a:prstGeom>
          <a:noFill/>
          <a:ln w="9525">
            <a:noFill/>
            <a:miter lim="800000"/>
            <a:headEnd/>
            <a:tailEnd/>
          </a:ln>
        </p:spPr>
        <p:txBody>
          <a:bodyPr lIns="0" tIns="0" rIns="0" bIns="0">
            <a:spAutoFit/>
          </a:bodyPr>
          <a:lstStyle/>
          <a:p>
            <a:pPr algn="ctr">
              <a:lnSpc>
                <a:spcPct val="95000"/>
              </a:lnSpc>
            </a:pPr>
            <a:r>
              <a:rPr lang="en-US" sz="1600" dirty="0" smtClean="0">
                <a:solidFill>
                  <a:srgbClr val="C00000"/>
                </a:solidFill>
                <a:latin typeface="Arial" charset="0"/>
              </a:rPr>
              <a:t>In this presentation we only evaluate and analyze RCM outputs forced with NCEP/NCAR reanalysis for 1980-2000.</a:t>
            </a:r>
            <a:endParaRPr lang="en-US" sz="1600" dirty="0">
              <a:solidFill>
                <a:srgbClr val="C00000"/>
              </a:solidFill>
              <a:latin typeface="Arial" charset="0"/>
            </a:endParaRPr>
          </a:p>
        </p:txBody>
      </p:sp>
      <p:sp>
        <p:nvSpPr>
          <p:cNvPr id="7173" name="Text Box 6"/>
          <p:cNvSpPr txBox="1">
            <a:spLocks noChangeArrowheads="1"/>
          </p:cNvSpPr>
          <p:nvPr/>
        </p:nvSpPr>
        <p:spPr bwMode="auto">
          <a:xfrm>
            <a:off x="1411605" y="3108960"/>
            <a:ext cx="1203008" cy="350865"/>
          </a:xfrm>
          <a:prstGeom prst="rect">
            <a:avLst/>
          </a:prstGeom>
          <a:noFill/>
          <a:ln w="9525">
            <a:noFill/>
            <a:miter lim="800000"/>
            <a:headEnd/>
            <a:tailEnd/>
          </a:ln>
        </p:spPr>
        <p:txBody>
          <a:bodyPr lIns="0" tIns="0" rIns="0" bIns="0">
            <a:spAutoFit/>
          </a:bodyPr>
          <a:lstStyle/>
          <a:p>
            <a:pPr>
              <a:lnSpc>
                <a:spcPct val="95000"/>
              </a:lnSpc>
            </a:pPr>
            <a:r>
              <a:rPr lang="en-US" sz="2400" dirty="0">
                <a:latin typeface="Arial" charset="0"/>
              </a:rPr>
              <a:t>GCM</a:t>
            </a:r>
          </a:p>
        </p:txBody>
      </p:sp>
      <p:sp>
        <p:nvSpPr>
          <p:cNvPr id="7174" name="Text Box 7"/>
          <p:cNvSpPr txBox="1">
            <a:spLocks noChangeArrowheads="1"/>
          </p:cNvSpPr>
          <p:nvPr/>
        </p:nvSpPr>
        <p:spPr bwMode="auto">
          <a:xfrm>
            <a:off x="7720965" y="3017520"/>
            <a:ext cx="1203008" cy="350865"/>
          </a:xfrm>
          <a:prstGeom prst="rect">
            <a:avLst/>
          </a:prstGeom>
          <a:noFill/>
          <a:ln w="9525">
            <a:noFill/>
            <a:miter lim="800000"/>
            <a:headEnd/>
            <a:tailEnd/>
          </a:ln>
        </p:spPr>
        <p:txBody>
          <a:bodyPr lIns="0" tIns="0" rIns="0" bIns="0">
            <a:spAutoFit/>
          </a:bodyPr>
          <a:lstStyle/>
          <a:p>
            <a:pPr>
              <a:lnSpc>
                <a:spcPct val="95000"/>
              </a:lnSpc>
            </a:pPr>
            <a:r>
              <a:rPr lang="en-US" sz="2400" dirty="0" smtClean="0">
                <a:latin typeface="Arial" charset="0"/>
              </a:rPr>
              <a:t> GCM</a:t>
            </a:r>
            <a:endParaRPr lang="en-US" sz="2400" dirty="0">
              <a:latin typeface="Arial" charset="0"/>
            </a:endParaRPr>
          </a:p>
        </p:txBody>
      </p:sp>
      <p:sp>
        <p:nvSpPr>
          <p:cNvPr id="7176" name="Text Box 9"/>
          <p:cNvSpPr txBox="1">
            <a:spLocks noChangeArrowheads="1"/>
          </p:cNvSpPr>
          <p:nvPr/>
        </p:nvSpPr>
        <p:spPr bwMode="auto">
          <a:xfrm>
            <a:off x="4429125" y="4937760"/>
            <a:ext cx="1203008" cy="701731"/>
          </a:xfrm>
          <a:prstGeom prst="rect">
            <a:avLst/>
          </a:prstGeom>
          <a:noFill/>
          <a:ln w="9525">
            <a:noFill/>
            <a:miter lim="800000"/>
            <a:headEnd/>
            <a:tailEnd/>
          </a:ln>
        </p:spPr>
        <p:txBody>
          <a:bodyPr lIns="0" tIns="0" rIns="0" bIns="0">
            <a:spAutoFit/>
          </a:bodyPr>
          <a:lstStyle/>
          <a:p>
            <a:pPr>
              <a:lnSpc>
                <a:spcPct val="95000"/>
              </a:lnSpc>
            </a:pPr>
            <a:endParaRPr lang="en-US" sz="2400" dirty="0">
              <a:latin typeface="Arial" charset="0"/>
            </a:endParaRPr>
          </a:p>
          <a:p>
            <a:pPr>
              <a:lnSpc>
                <a:spcPct val="95000"/>
              </a:lnSpc>
            </a:pPr>
            <a:r>
              <a:rPr lang="en-US" sz="2400" dirty="0">
                <a:latin typeface="Arial" charset="0"/>
              </a:rPr>
              <a:t>GCM</a:t>
            </a:r>
          </a:p>
        </p:txBody>
      </p:sp>
      <p:pic>
        <p:nvPicPr>
          <p:cNvPr id="4099" name="Picture 3" descr="D:\jfmejia\DRI\Projects\EPSCOR\RegionalDownscaling\Figures\projec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13" t="20539" r="21706" b="17499"/>
          <a:stretch/>
        </p:blipFill>
        <p:spPr bwMode="auto">
          <a:xfrm>
            <a:off x="609600" y="2721590"/>
            <a:ext cx="3377650" cy="331868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6686" y="1110123"/>
            <a:ext cx="5107909" cy="1477328"/>
          </a:xfrm>
          <a:prstGeom prst="rect">
            <a:avLst/>
          </a:prstGeom>
          <a:noFill/>
        </p:spPr>
        <p:txBody>
          <a:bodyPr wrap="square" rtlCol="0">
            <a:spAutoFit/>
          </a:bodyPr>
          <a:lstStyle/>
          <a:p>
            <a:r>
              <a:rPr lang="en-US" b="1" dirty="0" smtClean="0"/>
              <a:t>DRI-RCM (WRFV3.2-based)</a:t>
            </a:r>
          </a:p>
          <a:p>
            <a:pPr marL="342900" indent="-342900">
              <a:buAutoNum type="arabicParenBoth"/>
            </a:pPr>
            <a:r>
              <a:rPr lang="en-US" b="1" dirty="0" smtClean="0"/>
              <a:t>36-km</a:t>
            </a:r>
          </a:p>
          <a:p>
            <a:pPr marL="342900" indent="-342900">
              <a:buAutoNum type="arabicParenBoth"/>
            </a:pPr>
            <a:r>
              <a:rPr lang="en-US" b="1" dirty="0" smtClean="0"/>
              <a:t>12-km</a:t>
            </a:r>
          </a:p>
          <a:p>
            <a:r>
              <a:rPr lang="en-US" b="1" dirty="0" smtClean="0"/>
              <a:t>Available in our </a:t>
            </a:r>
            <a:r>
              <a:rPr lang="en-US" b="1" cap="all" dirty="0"/>
              <a:t>NEVADA CLIMATE CHANGE </a:t>
            </a:r>
            <a:r>
              <a:rPr lang="en-US" b="1" cap="all" dirty="0" smtClean="0"/>
              <a:t>PORTAL</a:t>
            </a:r>
          </a:p>
          <a:p>
            <a:r>
              <a:rPr lang="en-US" dirty="0" smtClean="0"/>
              <a:t>(sensor.</a:t>
            </a:r>
            <a:r>
              <a:rPr lang="en-US" b="1" dirty="0" smtClean="0"/>
              <a:t>nevada</a:t>
            </a:r>
            <a:r>
              <a:rPr lang="en-US" dirty="0" smtClean="0"/>
              <a:t>.edu)</a:t>
            </a:r>
          </a:p>
        </p:txBody>
      </p:sp>
      <p:pic>
        <p:nvPicPr>
          <p:cNvPr id="4101" name="Picture 5" descr="http://narccap.ucar.edu/img/narccap-doma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9979" y="2587451"/>
            <a:ext cx="4705350" cy="35433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632133" y="1274494"/>
            <a:ext cx="2133600" cy="369332"/>
          </a:xfrm>
          <a:prstGeom prst="rect">
            <a:avLst/>
          </a:prstGeom>
          <a:noFill/>
        </p:spPr>
        <p:txBody>
          <a:bodyPr wrap="square" rtlCol="0">
            <a:spAutoFit/>
          </a:bodyPr>
          <a:lstStyle/>
          <a:p>
            <a:r>
              <a:rPr lang="en-US" b="1" dirty="0" smtClean="0"/>
              <a:t>NARCCAP - 50km</a:t>
            </a:r>
            <a:endParaRPr lang="en-US" b="1" dirty="0"/>
          </a:p>
        </p:txBody>
      </p:sp>
      <p:sp>
        <p:nvSpPr>
          <p:cNvPr id="17" name="Title 1"/>
          <p:cNvSpPr txBox="1">
            <a:spLocks/>
          </p:cNvSpPr>
          <p:nvPr/>
        </p:nvSpPr>
        <p:spPr>
          <a:xfrm>
            <a:off x="386686" y="132602"/>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DRI-RCM: finer</a:t>
            </a:r>
            <a:r>
              <a:rPr kumimoji="0" lang="en-US" sz="4400" b="0" i="0" u="none" strike="noStrike" kern="1200" cap="none" spc="0" normalizeH="0" noProof="0" dirty="0" smtClean="0">
                <a:ln>
                  <a:noFill/>
                </a:ln>
                <a:effectLst/>
                <a:uLnTx/>
                <a:uFillTx/>
                <a:latin typeface="+mj-lt"/>
                <a:ea typeface="+mj-ea"/>
                <a:cs typeface="+mj-cs"/>
              </a:rPr>
              <a:t> grids and different </a:t>
            </a:r>
            <a:r>
              <a:rPr lang="en-US" sz="4400" dirty="0" smtClean="0">
                <a:latin typeface="+mj-lt"/>
                <a:ea typeface="+mj-ea"/>
                <a:cs typeface="+mj-cs"/>
              </a:rPr>
              <a:t>domains.</a:t>
            </a:r>
            <a:endParaRPr kumimoji="0" lang="en-US" sz="44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262"/>
            <a:ext cx="7708527" cy="1048375"/>
          </a:xfrm>
        </p:spPr>
        <p:txBody>
          <a:bodyPr/>
          <a:lstStyle/>
          <a:p>
            <a:endParaRPr lang="en-US" dirty="0"/>
          </a:p>
        </p:txBody>
      </p:sp>
      <p:sp>
        <p:nvSpPr>
          <p:cNvPr id="3" name="Content Placeholder 2"/>
          <p:cNvSpPr>
            <a:spLocks noGrp="1"/>
          </p:cNvSpPr>
          <p:nvPr>
            <p:ph idx="1"/>
          </p:nvPr>
        </p:nvSpPr>
        <p:spPr>
          <a:xfrm>
            <a:off x="457200" y="1891894"/>
            <a:ext cx="7708527" cy="4151276"/>
          </a:xfrm>
        </p:spPr>
        <p:txBody>
          <a:bodyPr/>
          <a:lstStyle/>
          <a:p>
            <a:endParaRPr 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339" t="18006" r="23674" b="8581"/>
          <a:stretch/>
        </p:blipFill>
        <p:spPr bwMode="auto">
          <a:xfrm>
            <a:off x="187425" y="3834789"/>
            <a:ext cx="3874618" cy="301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843" t="38025" b="12718"/>
          <a:stretch/>
        </p:blipFill>
        <p:spPr bwMode="auto">
          <a:xfrm>
            <a:off x="4571145" y="548052"/>
            <a:ext cx="4039455" cy="296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5804" t="38297" b="12583"/>
          <a:stretch/>
        </p:blipFill>
        <p:spPr bwMode="auto">
          <a:xfrm>
            <a:off x="4726985" y="3896318"/>
            <a:ext cx="3998661" cy="295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3471611"/>
            <a:ext cx="3237726" cy="338554"/>
          </a:xfrm>
          <a:prstGeom prst="rect">
            <a:avLst/>
          </a:prstGeom>
          <a:noFill/>
        </p:spPr>
        <p:txBody>
          <a:bodyPr wrap="square" rtlCol="0">
            <a:spAutoFit/>
          </a:bodyPr>
          <a:lstStyle/>
          <a:p>
            <a:r>
              <a:rPr lang="en-US" sz="1600" dirty="0" smtClean="0"/>
              <a:t>DRI-WRF-36km</a:t>
            </a:r>
            <a:endParaRPr lang="en-US" sz="1600" dirty="0"/>
          </a:p>
        </p:txBody>
      </p:sp>
      <p:sp>
        <p:nvSpPr>
          <p:cNvPr id="10" name="TextBox 9"/>
          <p:cNvSpPr txBox="1"/>
          <p:nvPr/>
        </p:nvSpPr>
        <p:spPr>
          <a:xfrm>
            <a:off x="5984423" y="304800"/>
            <a:ext cx="1227030" cy="338554"/>
          </a:xfrm>
          <a:prstGeom prst="rect">
            <a:avLst/>
          </a:prstGeom>
          <a:noFill/>
        </p:spPr>
        <p:txBody>
          <a:bodyPr wrap="square" rtlCol="0">
            <a:spAutoFit/>
          </a:bodyPr>
          <a:lstStyle/>
          <a:p>
            <a:r>
              <a:rPr lang="en-US" sz="1600" dirty="0" smtClean="0"/>
              <a:t>NARR-32km</a:t>
            </a:r>
            <a:endParaRPr lang="en-US" sz="1600" dirty="0"/>
          </a:p>
        </p:txBody>
      </p:sp>
      <p:sp>
        <p:nvSpPr>
          <p:cNvPr id="11" name="TextBox 10"/>
          <p:cNvSpPr txBox="1"/>
          <p:nvPr/>
        </p:nvSpPr>
        <p:spPr>
          <a:xfrm>
            <a:off x="1295400" y="304800"/>
            <a:ext cx="1970877" cy="338554"/>
          </a:xfrm>
          <a:prstGeom prst="rect">
            <a:avLst/>
          </a:prstGeom>
          <a:noFill/>
        </p:spPr>
        <p:txBody>
          <a:bodyPr wrap="square" rtlCol="0">
            <a:spAutoFit/>
          </a:bodyPr>
          <a:lstStyle/>
          <a:p>
            <a:r>
              <a:rPr lang="en-US" sz="1600" dirty="0" smtClean="0"/>
              <a:t>NCEP/NCAR ~250km</a:t>
            </a:r>
            <a:endParaRPr lang="en-US" sz="1600" dirty="0"/>
          </a:p>
        </p:txBody>
      </p:sp>
      <p:sp>
        <p:nvSpPr>
          <p:cNvPr id="12" name="TextBox 11"/>
          <p:cNvSpPr txBox="1"/>
          <p:nvPr/>
        </p:nvSpPr>
        <p:spPr>
          <a:xfrm>
            <a:off x="5495202" y="3496235"/>
            <a:ext cx="3432502" cy="338554"/>
          </a:xfrm>
          <a:prstGeom prst="rect">
            <a:avLst/>
          </a:prstGeom>
          <a:noFill/>
        </p:spPr>
        <p:txBody>
          <a:bodyPr wrap="square" rtlCol="0">
            <a:spAutoFit/>
          </a:bodyPr>
          <a:lstStyle/>
          <a:p>
            <a:r>
              <a:rPr lang="en-US" sz="1600" dirty="0" smtClean="0"/>
              <a:t>NARCCAP-WRFG-50km</a:t>
            </a:r>
            <a:endParaRPr lang="en-US" sz="1600"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651" t="37451" r="4074" b="13294"/>
          <a:stretch/>
        </p:blipFill>
        <p:spPr bwMode="auto">
          <a:xfrm>
            <a:off x="152400" y="506432"/>
            <a:ext cx="3874662" cy="296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4th NARCCAP Workshop,  Boulder, CO, April,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892241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4th NARCCAP Workshop,  Boulder, CO, April,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6146" name="Picture 2" descr="D:\jmejia\Dropbox\DRI\Conferences\NARCCAP-2012\MEI.RC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970" y="1905000"/>
            <a:ext cx="8829674" cy="3962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ENSO Modes: MEI (Lag -4 months)</a:t>
            </a:r>
            <a:endParaRPr lang="en-US" dirty="0"/>
          </a:p>
        </p:txBody>
      </p:sp>
    </p:spTree>
    <p:extLst>
      <p:ext uri="{BB962C8B-B14F-4D97-AF65-F5344CB8AC3E}">
        <p14:creationId xmlns:p14="http://schemas.microsoft.com/office/powerpoint/2010/main" val="3557573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ENSO Modes: MEI (Lag -4 months)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4th NARCCAP Workshop,  Boulder, CO, April,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pic>
        <p:nvPicPr>
          <p:cNvPr id="2050" name="Picture 2" descr="D:\jmejia\Dropbox\DRI\Conferences\NARCCAP-2012\SpaguettiRCM.M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7196138" cy="497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141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86200" y="780225"/>
            <a:ext cx="5257800" cy="6077775"/>
          </a:xfrm>
          <a:prstGeom prst="rect">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lstStyle/>
          <a:p>
            <a:r>
              <a:rPr lang="en-US" dirty="0" smtClean="0">
                <a:effectLst>
                  <a:outerShdw blurRad="38100" dist="38100" dir="2700000" algn="tl">
                    <a:srgbClr val="000000">
                      <a:alpha val="43137"/>
                    </a:srgbClr>
                  </a:outerShdw>
                </a:effectLst>
              </a:rPr>
              <a:t>Regional Climate Modeling at DRI</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762001"/>
            <a:ext cx="4038600" cy="5329534"/>
          </a:xfrm>
        </p:spPr>
        <p:txBody>
          <a:bodyPr>
            <a:noAutofit/>
          </a:bodyPr>
          <a:lstStyle/>
          <a:p>
            <a:pPr marL="231775" indent="-231775"/>
            <a:r>
              <a:rPr lang="en-US" sz="2200" dirty="0" smtClean="0"/>
              <a:t>Modeling development and customize for the Western U.S.</a:t>
            </a:r>
          </a:p>
          <a:p>
            <a:pPr marL="231775" indent="-231775"/>
            <a:r>
              <a:rPr lang="en-US" sz="2200" dirty="0" smtClean="0"/>
              <a:t>Downscaling Global Climate Model output based on IPCC -</a:t>
            </a:r>
            <a:r>
              <a:rPr lang="en-US" sz="2200" i="1" dirty="0" smtClean="0"/>
              <a:t>CMIP3 (</a:t>
            </a:r>
            <a:r>
              <a:rPr lang="en-US" sz="2200" i="1" dirty="0" smtClean="0">
                <a:solidFill>
                  <a:srgbClr val="FF0000"/>
                </a:solidFill>
              </a:rPr>
              <a:t>Done!</a:t>
            </a:r>
            <a:r>
              <a:rPr lang="en-US" sz="2200" i="1" dirty="0" smtClean="0"/>
              <a:t>) </a:t>
            </a:r>
            <a:r>
              <a:rPr lang="en-US" sz="2200" dirty="0" smtClean="0"/>
              <a:t>and </a:t>
            </a:r>
            <a:r>
              <a:rPr lang="en-US" sz="2200" i="1" dirty="0" smtClean="0"/>
              <a:t>CMIP5 (</a:t>
            </a:r>
            <a:r>
              <a:rPr lang="en-US" sz="2200" i="1" dirty="0" smtClean="0">
                <a:solidFill>
                  <a:srgbClr val="FF0000"/>
                </a:solidFill>
              </a:rPr>
              <a:t>near future</a:t>
            </a:r>
            <a:r>
              <a:rPr lang="en-US" sz="2200" i="1" dirty="0" smtClean="0"/>
              <a:t>) </a:t>
            </a:r>
            <a:r>
              <a:rPr lang="en-US" sz="2200" dirty="0" smtClean="0"/>
              <a:t>climate change projections.</a:t>
            </a:r>
          </a:p>
          <a:p>
            <a:pPr marL="231775" indent="-231775"/>
            <a:r>
              <a:rPr lang="en-US" sz="2200" dirty="0" smtClean="0"/>
              <a:t>Customized-suitable input for </a:t>
            </a:r>
            <a:r>
              <a:rPr lang="en-US" sz="2200" b="1" i="1" dirty="0" smtClean="0"/>
              <a:t>impact studies</a:t>
            </a:r>
            <a:r>
              <a:rPr lang="en-US" sz="2200" dirty="0" smtClean="0"/>
              <a:t>, including:  hydrological catchment scale, ecosystems, agriculture, water &amp; energy, air quality, urban environments. </a:t>
            </a:r>
          </a:p>
        </p:txBody>
      </p:sp>
      <p:grpSp>
        <p:nvGrpSpPr>
          <p:cNvPr id="15" name="Group 14"/>
          <p:cNvGrpSpPr/>
          <p:nvPr/>
        </p:nvGrpSpPr>
        <p:grpSpPr>
          <a:xfrm>
            <a:off x="3930937" y="1295400"/>
            <a:ext cx="2469863" cy="2855314"/>
            <a:chOff x="3547241" y="331310"/>
            <a:chExt cx="3027680" cy="3365938"/>
          </a:xfrm>
        </p:grpSpPr>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67" t="31099" r="15065" b="5966"/>
            <a:stretch/>
          </p:blipFill>
          <p:spPr bwMode="auto">
            <a:xfrm>
              <a:off x="3547241" y="331310"/>
              <a:ext cx="3027680" cy="33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351122" y="2885264"/>
              <a:ext cx="1905001" cy="544226"/>
            </a:xfrm>
            <a:prstGeom prst="rect">
              <a:avLst/>
            </a:prstGeom>
            <a:solidFill>
              <a:schemeClr val="bg1"/>
            </a:solidFill>
          </p:spPr>
          <p:txBody>
            <a:bodyPr wrap="square" rtlCol="0">
              <a:spAutoFit/>
            </a:bodyPr>
            <a:lstStyle/>
            <a:p>
              <a:r>
                <a:rPr lang="en-US" sz="1200" b="1" i="1" dirty="0" smtClean="0"/>
                <a:t>Statistical: BCCA</a:t>
              </a:r>
            </a:p>
            <a:p>
              <a:r>
                <a:rPr lang="en-US" sz="1200" b="1" i="1" dirty="0" smtClean="0"/>
                <a:t>CNRM_CM3 12km</a:t>
              </a:r>
              <a:endParaRPr lang="en-US" sz="1200" b="1" i="1" dirty="0"/>
            </a:p>
          </p:txBody>
        </p:sp>
      </p:grpSp>
      <p:grpSp>
        <p:nvGrpSpPr>
          <p:cNvPr id="16" name="Group 15"/>
          <p:cNvGrpSpPr/>
          <p:nvPr/>
        </p:nvGrpSpPr>
        <p:grpSpPr>
          <a:xfrm>
            <a:off x="6472008" y="1334224"/>
            <a:ext cx="2519592" cy="2822622"/>
            <a:chOff x="6624408" y="347592"/>
            <a:chExt cx="3088640" cy="3327400"/>
          </a:xfrm>
        </p:grpSpPr>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67" t="31535" r="14451" b="6251"/>
            <a:stretch/>
          </p:blipFill>
          <p:spPr bwMode="auto">
            <a:xfrm>
              <a:off x="6624408" y="347592"/>
              <a:ext cx="3088640"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317414" y="2901547"/>
              <a:ext cx="2057400" cy="544226"/>
            </a:xfrm>
            <a:prstGeom prst="rect">
              <a:avLst/>
            </a:prstGeom>
            <a:solidFill>
              <a:schemeClr val="bg1"/>
            </a:solidFill>
          </p:spPr>
          <p:txBody>
            <a:bodyPr wrap="square" rtlCol="0">
              <a:spAutoFit/>
            </a:bodyPr>
            <a:lstStyle/>
            <a:p>
              <a:r>
                <a:rPr lang="en-US" sz="1200" b="1" i="1" dirty="0" smtClean="0"/>
                <a:t>Statistical: BCCA</a:t>
              </a:r>
            </a:p>
            <a:p>
              <a:r>
                <a:rPr lang="en-US" sz="1200" b="1" i="1" dirty="0" smtClean="0"/>
                <a:t>GFDL_CM2 12km</a:t>
              </a:r>
              <a:endParaRPr lang="en-US" sz="1200" b="1" i="1" dirty="0"/>
            </a:p>
          </p:txBody>
        </p:sp>
      </p:grpSp>
      <p:grpSp>
        <p:nvGrpSpPr>
          <p:cNvPr id="17" name="Group 16"/>
          <p:cNvGrpSpPr/>
          <p:nvPr/>
        </p:nvGrpSpPr>
        <p:grpSpPr>
          <a:xfrm>
            <a:off x="3920358" y="4157358"/>
            <a:ext cx="2482367" cy="2585348"/>
            <a:chOff x="3581400" y="3697248"/>
            <a:chExt cx="3043008" cy="3047694"/>
          </a:xfrm>
        </p:grpSpPr>
        <p:pic>
          <p:nvPicPr>
            <p:cNvPr id="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55" t="33965" r="15071" b="9050"/>
            <a:stretch/>
          </p:blipFill>
          <p:spPr bwMode="auto">
            <a:xfrm>
              <a:off x="3581400" y="3697248"/>
              <a:ext cx="3043008" cy="304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149229" y="5977320"/>
              <a:ext cx="2285999" cy="544226"/>
            </a:xfrm>
            <a:prstGeom prst="rect">
              <a:avLst/>
            </a:prstGeom>
            <a:solidFill>
              <a:schemeClr val="bg1"/>
            </a:solidFill>
          </p:spPr>
          <p:txBody>
            <a:bodyPr wrap="square" rtlCol="0">
              <a:spAutoFit/>
            </a:bodyPr>
            <a:lstStyle/>
            <a:p>
              <a:r>
                <a:rPr lang="en-US" sz="1200" b="1" i="1" dirty="0" smtClean="0"/>
                <a:t>Dynamical: NARCCAP</a:t>
              </a:r>
            </a:p>
            <a:p>
              <a:r>
                <a:rPr lang="en-US" sz="1200" b="1" i="1" dirty="0" smtClean="0"/>
                <a:t>CCSM3 + CRMC 50km</a:t>
              </a:r>
              <a:endParaRPr lang="en-US" sz="1200" b="1" i="1" dirty="0"/>
            </a:p>
          </p:txBody>
        </p:sp>
      </p:grpSp>
      <p:grpSp>
        <p:nvGrpSpPr>
          <p:cNvPr id="18" name="Group 17"/>
          <p:cNvGrpSpPr/>
          <p:nvPr/>
        </p:nvGrpSpPr>
        <p:grpSpPr>
          <a:xfrm>
            <a:off x="6445264" y="4199424"/>
            <a:ext cx="2470136" cy="2582376"/>
            <a:chOff x="6700799" y="3719145"/>
            <a:chExt cx="3028015" cy="3044190"/>
          </a:xfrm>
        </p:grpSpPr>
        <p:pic>
          <p:nvPicPr>
            <p:cNvPr id="5"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53" t="34599" r="15270" b="8482"/>
            <a:stretch/>
          </p:blipFill>
          <p:spPr bwMode="auto">
            <a:xfrm>
              <a:off x="6700799" y="3719145"/>
              <a:ext cx="3028015" cy="304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342042" y="5895371"/>
              <a:ext cx="1919723" cy="544226"/>
            </a:xfrm>
            <a:prstGeom prst="rect">
              <a:avLst/>
            </a:prstGeom>
            <a:solidFill>
              <a:schemeClr val="bg1"/>
            </a:solidFill>
          </p:spPr>
          <p:txBody>
            <a:bodyPr wrap="square" rtlCol="0">
              <a:spAutoFit/>
            </a:bodyPr>
            <a:lstStyle/>
            <a:p>
              <a:r>
                <a:rPr lang="en-US" sz="1200" b="1" i="1" dirty="0" smtClean="0">
                  <a:solidFill>
                    <a:srgbClr val="FF0000"/>
                  </a:solidFill>
                </a:rPr>
                <a:t>Dynamical: DRI </a:t>
              </a:r>
            </a:p>
            <a:p>
              <a:r>
                <a:rPr lang="en-US" sz="1200" b="1" i="1" dirty="0" smtClean="0">
                  <a:solidFill>
                    <a:srgbClr val="FF0000"/>
                  </a:solidFill>
                </a:rPr>
                <a:t>CCSM3 + WRF-36km</a:t>
              </a:r>
              <a:endParaRPr lang="en-US" sz="1200" b="1" i="1" dirty="0">
                <a:solidFill>
                  <a:srgbClr val="FF0000"/>
                </a:solidFill>
              </a:endParaRPr>
            </a:p>
          </p:txBody>
        </p:sp>
      </p:gr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194" t="40550" r="4760" b="17009"/>
          <a:stretch/>
        </p:blipFill>
        <p:spPr bwMode="auto">
          <a:xfrm>
            <a:off x="8627672" y="2465725"/>
            <a:ext cx="473401" cy="283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947154" y="780225"/>
            <a:ext cx="3148619" cy="646331"/>
          </a:xfrm>
          <a:prstGeom prst="rect">
            <a:avLst/>
          </a:prstGeom>
          <a:noFill/>
        </p:spPr>
        <p:txBody>
          <a:bodyPr wrap="none" rtlCol="0">
            <a:spAutoFit/>
          </a:bodyPr>
          <a:lstStyle/>
          <a:p>
            <a:pPr algn="ctr"/>
            <a:r>
              <a:rPr lang="en-US" b="1" i="1" dirty="0" smtClean="0"/>
              <a:t>Snow Water Equivalent [mm]</a:t>
            </a:r>
          </a:p>
          <a:p>
            <a:pPr algn="ctr"/>
            <a:r>
              <a:rPr lang="en-US" b="1" i="1" dirty="0" smtClean="0"/>
              <a:t>(2040-2070) minus (1980-2000)</a:t>
            </a:r>
            <a:endParaRPr lang="en-US" b="1" i="1" dirty="0"/>
          </a:p>
        </p:txBody>
      </p:sp>
      <p:cxnSp>
        <p:nvCxnSpPr>
          <p:cNvPr id="22" name="Straight Connector 21"/>
          <p:cNvCxnSpPr/>
          <p:nvPr/>
        </p:nvCxnSpPr>
        <p:spPr>
          <a:xfrm flipH="1">
            <a:off x="0" y="6705600"/>
            <a:ext cx="3886200" cy="0"/>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0" y="5638800"/>
            <a:ext cx="3733800" cy="1169551"/>
          </a:xfrm>
          <a:prstGeom prst="rect">
            <a:avLst/>
          </a:prstGeom>
          <a:noFill/>
        </p:spPr>
        <p:txBody>
          <a:bodyPr wrap="square" rtlCol="0">
            <a:spAutoFit/>
          </a:bodyPr>
          <a:lstStyle/>
          <a:p>
            <a:pPr algn="r"/>
            <a:r>
              <a:rPr lang="en-US" sz="1400" i="1" dirty="0" smtClean="0"/>
              <a:t>Snow Water Equivalent  -  f(</a:t>
            </a:r>
            <a:r>
              <a:rPr lang="en-US" sz="1400" i="1" dirty="0" err="1" smtClean="0"/>
              <a:t>Tmean</a:t>
            </a:r>
            <a:r>
              <a:rPr lang="en-US" sz="1400" i="1" dirty="0" smtClean="0"/>
              <a:t>, </a:t>
            </a:r>
            <a:r>
              <a:rPr lang="en-US" sz="1400" i="1" dirty="0" err="1" smtClean="0"/>
              <a:t>Precip</a:t>
            </a:r>
            <a:r>
              <a:rPr lang="en-US" sz="1400" i="1" dirty="0" smtClean="0"/>
              <a:t>) [Dai, 2008 , GRL] - projections for different CMIP3 GCM output and downscaled using statistical (top) and dynamical (bottom) downscaling  approaches. </a:t>
            </a:r>
            <a:endParaRPr lang="en-US" sz="1400" i="1" dirty="0"/>
          </a:p>
        </p:txBody>
      </p:sp>
      <p:sp>
        <p:nvSpPr>
          <p:cNvPr id="13" name="Footer Placeholder 12"/>
          <p:cNvSpPr>
            <a:spLocks noGrp="1"/>
          </p:cNvSpPr>
          <p:nvPr>
            <p:ph type="ftr" sz="quarter" idx="11"/>
          </p:nvPr>
        </p:nvSpPr>
        <p:spPr/>
        <p:txBody>
          <a:bodyPr/>
          <a:lstStyle/>
          <a:p>
            <a:r>
              <a:rPr lang="en-US" smtClean="0"/>
              <a:t>4th NARCCAP Workshop,  Boulder, CO, April, 2012</a:t>
            </a: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385217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MEI/CPAC/EPAC ENSO modes have very different resulting </a:t>
            </a:r>
            <a:r>
              <a:rPr lang="en-US" dirty="0" err="1" smtClean="0"/>
              <a:t>teleconnections</a:t>
            </a:r>
            <a:r>
              <a:rPr lang="en-US" dirty="0" smtClean="0"/>
              <a:t> over western US. </a:t>
            </a:r>
          </a:p>
          <a:p>
            <a:r>
              <a:rPr lang="en-US" dirty="0" smtClean="0"/>
              <a:t>Our results verify </a:t>
            </a:r>
            <a:r>
              <a:rPr lang="en-US" dirty="0"/>
              <a:t>previous </a:t>
            </a:r>
            <a:r>
              <a:rPr lang="en-US" dirty="0" smtClean="0"/>
              <a:t>finding (Leung’s) on the role of </a:t>
            </a:r>
            <a:r>
              <a:rPr lang="en-US" dirty="0"/>
              <a:t>large-scale circulation and topography </a:t>
            </a:r>
            <a:r>
              <a:rPr lang="en-US" dirty="0" smtClean="0"/>
              <a:t>amplifying </a:t>
            </a:r>
            <a:r>
              <a:rPr lang="en-US" dirty="0"/>
              <a:t>ENSO </a:t>
            </a:r>
            <a:r>
              <a:rPr lang="en-US" dirty="0" smtClean="0"/>
              <a:t>patterns.</a:t>
            </a:r>
          </a:p>
          <a:p>
            <a:r>
              <a:rPr lang="en-US" dirty="0" smtClean="0"/>
              <a:t>RCMs </a:t>
            </a:r>
            <a:r>
              <a:rPr lang="en-US" dirty="0"/>
              <a:t>for the most part are </a:t>
            </a:r>
            <a:r>
              <a:rPr lang="en-US" dirty="0" smtClean="0"/>
              <a:t>capturing different  </a:t>
            </a:r>
            <a:r>
              <a:rPr lang="en-US" dirty="0"/>
              <a:t>ENSO patterns well</a:t>
            </a:r>
            <a:r>
              <a:rPr lang="en-US" dirty="0" smtClean="0"/>
              <a:t>.</a:t>
            </a:r>
          </a:p>
          <a:p>
            <a:endParaRPr lang="en-US" dirty="0"/>
          </a:p>
        </p:txBody>
      </p:sp>
      <p:sp>
        <p:nvSpPr>
          <p:cNvPr id="5" name="Footer Placeholder 4"/>
          <p:cNvSpPr>
            <a:spLocks noGrp="1"/>
          </p:cNvSpPr>
          <p:nvPr>
            <p:ph type="ftr" sz="quarter" idx="11"/>
          </p:nvPr>
        </p:nvSpPr>
        <p:spPr/>
        <p:txBody>
          <a:bodyPr/>
          <a:lstStyle/>
          <a:p>
            <a:r>
              <a:rPr lang="en-US" smtClean="0"/>
              <a:t>4th NARCCAP Workshop,  Boulder, CO, April,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047521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Assess ENSO-like </a:t>
            </a:r>
            <a:r>
              <a:rPr lang="en-US" dirty="0" err="1" smtClean="0"/>
              <a:t>teleconnection</a:t>
            </a:r>
            <a:r>
              <a:rPr lang="en-US" dirty="0" smtClean="0"/>
              <a:t> patterns from GCM using ocean-based Indices (Mo 2010)</a:t>
            </a:r>
          </a:p>
          <a:p>
            <a:r>
              <a:rPr lang="en-US" dirty="0" smtClean="0"/>
              <a:t>Assess regional sensitivity = ENSO/Regional trends</a:t>
            </a:r>
          </a:p>
          <a:p>
            <a:r>
              <a:rPr lang="en-US" dirty="0" smtClean="0"/>
              <a:t>CMIP5+RCM </a:t>
            </a:r>
            <a:r>
              <a:rPr lang="en-US" dirty="0"/>
              <a:t>adapting all the learning experiences using </a:t>
            </a:r>
            <a:r>
              <a:rPr lang="en-US" dirty="0" smtClean="0"/>
              <a:t>CMIP3.</a:t>
            </a:r>
            <a:endParaRPr lang="en-US" dirty="0"/>
          </a:p>
          <a:p>
            <a:endParaRPr lang="en-US" dirty="0"/>
          </a:p>
        </p:txBody>
      </p:sp>
      <p:sp>
        <p:nvSpPr>
          <p:cNvPr id="4" name="Footer Placeholder 3"/>
          <p:cNvSpPr>
            <a:spLocks noGrp="1"/>
          </p:cNvSpPr>
          <p:nvPr>
            <p:ph type="ftr" sz="quarter" idx="11"/>
          </p:nvPr>
        </p:nvSpPr>
        <p:spPr/>
        <p:txBody>
          <a:bodyPr/>
          <a:lstStyle/>
          <a:p>
            <a:r>
              <a:rPr lang="en-US" smtClean="0"/>
              <a:t>4th NARCCAP Workshop,  Boulder, CO, April,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343755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990601"/>
            <a:ext cx="8229600" cy="3886199"/>
          </a:xfrm>
        </p:spPr>
        <p:txBody>
          <a:bodyPr>
            <a:normAutofit/>
          </a:bodyPr>
          <a:lstStyle/>
          <a:p>
            <a:pPr algn="ctr">
              <a:buNone/>
            </a:pPr>
            <a:r>
              <a:rPr lang="en-US" sz="2600" b="1" dirty="0" smtClean="0"/>
              <a:t>Acknowledgements</a:t>
            </a:r>
            <a:endParaRPr lang="en-US" sz="2600" b="1" i="1" dirty="0" smtClean="0">
              <a:latin typeface="+mj-lt"/>
              <a:cs typeface="Arial" pitchFamily="34" charset="0"/>
            </a:endParaRPr>
          </a:p>
          <a:p>
            <a:endParaRPr lang="en-US" sz="2200" dirty="0" smtClean="0">
              <a:latin typeface="+mj-lt"/>
            </a:endParaRPr>
          </a:p>
          <a:p>
            <a:pPr>
              <a:lnSpc>
                <a:spcPct val="90000"/>
              </a:lnSpc>
            </a:pPr>
            <a:r>
              <a:rPr lang="en-US" sz="2400" dirty="0" smtClean="0"/>
              <a:t>NSF </a:t>
            </a:r>
            <a:r>
              <a:rPr lang="en-US" sz="2400" dirty="0"/>
              <a:t>Cooperative Agreement number EPS-0814372</a:t>
            </a:r>
            <a:r>
              <a:rPr lang="en-US" sz="2400" dirty="0" smtClean="0"/>
              <a:t>.</a:t>
            </a:r>
          </a:p>
          <a:p>
            <a:pPr>
              <a:lnSpc>
                <a:spcPct val="90000"/>
              </a:lnSpc>
            </a:pPr>
            <a:r>
              <a:rPr lang="en-US" sz="2400" dirty="0" smtClean="0"/>
              <a:t>DOI-B. of  Reclamation: </a:t>
            </a:r>
            <a:r>
              <a:rPr lang="en-US" sz="2400" dirty="0" err="1" smtClean="0"/>
              <a:t>WaterSMART</a:t>
            </a:r>
            <a:r>
              <a:rPr lang="en-US" sz="2400" dirty="0" smtClean="0"/>
              <a:t> Program.</a:t>
            </a:r>
          </a:p>
          <a:p>
            <a:pPr>
              <a:lnSpc>
                <a:spcPct val="90000"/>
              </a:lnSpc>
            </a:pPr>
            <a:r>
              <a:rPr lang="en-US" sz="2400" dirty="0" smtClean="0"/>
              <a:t>DRI-Department of Atmospheric Sciences</a:t>
            </a:r>
          </a:p>
          <a:p>
            <a:pPr>
              <a:lnSpc>
                <a:spcPct val="90000"/>
              </a:lnSpc>
            </a:pPr>
            <a:r>
              <a:rPr lang="en-US" sz="2200" i="1" dirty="0" smtClean="0"/>
              <a:t>PCMDI  archives and distributes the WCRP CMIP3 and CMIP5 multi-model datasets.</a:t>
            </a:r>
          </a:p>
          <a:p>
            <a:pPr>
              <a:lnSpc>
                <a:spcPct val="90000"/>
              </a:lnSpc>
            </a:pPr>
            <a:r>
              <a:rPr lang="en-US" sz="2000" dirty="0"/>
              <a:t>NARCCAP data</a:t>
            </a:r>
          </a:p>
          <a:p>
            <a:pPr>
              <a:lnSpc>
                <a:spcPct val="90000"/>
              </a:lnSpc>
            </a:pPr>
            <a:r>
              <a:rPr lang="en-US" sz="2200" i="1" dirty="0" smtClean="0"/>
              <a:t>DRI-Climate Modeling Group members (faculty and students) for their insight and contributions. </a:t>
            </a:r>
          </a:p>
        </p:txBody>
      </p:sp>
      <p:sp>
        <p:nvSpPr>
          <p:cNvPr id="2" name="Footer Placeholder 1"/>
          <p:cNvSpPr>
            <a:spLocks noGrp="1"/>
          </p:cNvSpPr>
          <p:nvPr>
            <p:ph type="ftr" sz="quarter" idx="11"/>
          </p:nvPr>
        </p:nvSpPr>
        <p:spPr/>
        <p:txBody>
          <a:bodyPr/>
          <a:lstStyle/>
          <a:p>
            <a:r>
              <a:rPr lang="en-US" smtClean="0"/>
              <a:t>4th NARCCAP Workshop,  Boulder, CO, April, 2012</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CMIP3 and CMIP5: Regional Context</a:t>
            </a:r>
            <a:endParaRPr lang="en-US" dirty="0"/>
          </a:p>
        </p:txBody>
      </p:sp>
      <p:sp>
        <p:nvSpPr>
          <p:cNvPr id="3" name="Content Placeholder 2"/>
          <p:cNvSpPr>
            <a:spLocks noGrp="1"/>
          </p:cNvSpPr>
          <p:nvPr>
            <p:ph idx="1"/>
          </p:nvPr>
        </p:nvSpPr>
        <p:spPr/>
        <p:txBody>
          <a:bodyPr>
            <a:normAutofit lnSpcReduction="10000"/>
          </a:bodyPr>
          <a:lstStyle/>
          <a:p>
            <a:r>
              <a:rPr lang="en-US" dirty="0" smtClean="0"/>
              <a:t>How do CMIP3 and CMIP5 participant GCMs compare to reproduce present (“historical”) climate?</a:t>
            </a:r>
          </a:p>
          <a:p>
            <a:r>
              <a:rPr lang="en-US" dirty="0" smtClean="0"/>
              <a:t>Are they capable of adequately simulating main climatic features over Western North America?</a:t>
            </a:r>
          </a:p>
          <a:p>
            <a:r>
              <a:rPr lang="en-US" dirty="0" smtClean="0">
                <a:solidFill>
                  <a:srgbClr val="FF0000"/>
                </a:solidFill>
              </a:rPr>
              <a:t>How does Regional Climate Models compared when driven using a “perfect GCM” or reanalysis data?</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mtClean="0"/>
              <a:t>4th NARCCAP Workshop,  Boulder, CO, April,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053176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304800"/>
            <a:ext cx="4953000" cy="1189038"/>
          </a:xfrm>
        </p:spPr>
        <p:txBody>
          <a:bodyPr>
            <a:normAutofit fontScale="90000"/>
          </a:bodyPr>
          <a:lstStyle/>
          <a:p>
            <a:pPr algn="r"/>
            <a:r>
              <a:rPr lang="en-US" dirty="0" smtClean="0"/>
              <a:t>The role of orographic features in ENSO variability</a:t>
            </a:r>
            <a:endParaRPr lang="en-US" dirty="0"/>
          </a:p>
        </p:txBody>
      </p:sp>
      <p:sp>
        <p:nvSpPr>
          <p:cNvPr id="4" name="Footer Placeholder 3"/>
          <p:cNvSpPr>
            <a:spLocks noGrp="1"/>
          </p:cNvSpPr>
          <p:nvPr>
            <p:ph type="ftr" sz="quarter" idx="11"/>
          </p:nvPr>
        </p:nvSpPr>
        <p:spPr>
          <a:xfrm>
            <a:off x="4648200" y="6487725"/>
            <a:ext cx="2895600" cy="365125"/>
          </a:xfrm>
        </p:spPr>
        <p:txBody>
          <a:bodyPr/>
          <a:lstStyle/>
          <a:p>
            <a:r>
              <a:rPr lang="en-US" dirty="0" smtClean="0"/>
              <a:t>4th NARCCAP Workshop,  Boulder, CO, April, 2012</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6" name="Content Placeholder 5"/>
          <p:cNvSpPr>
            <a:spLocks noGrp="1"/>
          </p:cNvSpPr>
          <p:nvPr>
            <p:ph idx="1"/>
          </p:nvPr>
        </p:nvSpPr>
        <p:spPr>
          <a:xfrm>
            <a:off x="4343400" y="1905000"/>
            <a:ext cx="4343400" cy="4525963"/>
          </a:xfrm>
        </p:spPr>
        <p:txBody>
          <a:bodyPr>
            <a:normAutofit/>
          </a:bodyPr>
          <a:lstStyle/>
          <a:p>
            <a:pPr marL="0" indent="0">
              <a:buNone/>
            </a:pPr>
            <a:r>
              <a:rPr lang="en-US" sz="2400" dirty="0" smtClean="0"/>
              <a:t>”….when realistic </a:t>
            </a:r>
            <a:r>
              <a:rPr lang="en-US" sz="2400" dirty="0"/>
              <a:t>large-scale circulations are used to drive </a:t>
            </a:r>
            <a:r>
              <a:rPr lang="en-US" sz="2400" dirty="0" smtClean="0"/>
              <a:t>RCMs</a:t>
            </a:r>
            <a:r>
              <a:rPr lang="en-US" sz="2400" dirty="0"/>
              <a:t>, ENSO anomalies can be correctly simulated at the regional </a:t>
            </a:r>
            <a:r>
              <a:rPr lang="en-US" sz="2400" dirty="0" smtClean="0"/>
              <a:t>scales..” </a:t>
            </a:r>
            <a:endParaRPr lang="en-US" sz="2400" dirty="0" smtClean="0"/>
          </a:p>
          <a:p>
            <a:pPr marL="0" indent="0">
              <a:buNone/>
            </a:pPr>
            <a:r>
              <a:rPr lang="en-US" sz="2400" i="1" dirty="0" smtClean="0"/>
              <a:t>Leung </a:t>
            </a:r>
            <a:r>
              <a:rPr lang="en-US" sz="2400" i="1" dirty="0" smtClean="0"/>
              <a:t>et al. 2003 (J. of Climate)</a:t>
            </a:r>
          </a:p>
          <a:p>
            <a:pPr marL="0" indent="0">
              <a:buNone/>
            </a:pPr>
            <a:endParaRPr lang="en-US" sz="2400" dirty="0"/>
          </a:p>
        </p:txBody>
      </p:sp>
      <p:pic>
        <p:nvPicPr>
          <p:cNvPr id="7170" name="Picture 2" descr="http://journals.ametsoc.org/na101/home/literatum/publisher/ams/journals/content/clim/2003/15200442-16.12/1520-0442%282003%29016%3C1912%3Ahotwus%3E2.0.co%3B2/production/images/large/i1520-0442-16-12-1912-f0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7200"/>
            <a:ext cx="4038600" cy="610304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191000" y="5948065"/>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1000" y="5948065"/>
            <a:ext cx="4572000" cy="461665"/>
          </a:xfrm>
          <a:prstGeom prst="rect">
            <a:avLst/>
          </a:prstGeom>
          <a:noFill/>
        </p:spPr>
        <p:txBody>
          <a:bodyPr wrap="square" rtlCol="0">
            <a:spAutoFit/>
          </a:bodyPr>
          <a:lstStyle/>
          <a:p>
            <a:r>
              <a:rPr lang="en-US" sz="1200" i="1" dirty="0"/>
              <a:t>Anomalies of </a:t>
            </a:r>
            <a:r>
              <a:rPr lang="en-US" sz="1200" i="1" dirty="0" smtClean="0"/>
              <a:t>precipitation and surface </a:t>
            </a:r>
            <a:r>
              <a:rPr lang="en-US" sz="1200" i="1" dirty="0"/>
              <a:t>temperature </a:t>
            </a:r>
            <a:r>
              <a:rPr lang="en-US" sz="1200" i="1" dirty="0" smtClean="0"/>
              <a:t>during </a:t>
            </a:r>
            <a:r>
              <a:rPr lang="en-US" sz="1200" i="1" dirty="0"/>
              <a:t>El Niño years </a:t>
            </a:r>
            <a:r>
              <a:rPr lang="en-US" sz="1200" i="1" dirty="0" smtClean="0"/>
              <a:t>in the period1981-2000. Simulations based on MM5.</a:t>
            </a:r>
            <a:endParaRPr lang="en-US" sz="1200" i="1" dirty="0"/>
          </a:p>
        </p:txBody>
      </p:sp>
    </p:spTree>
    <p:extLst>
      <p:ext uri="{BB962C8B-B14F-4D97-AF65-F5344CB8AC3E}">
        <p14:creationId xmlns:p14="http://schemas.microsoft.com/office/powerpoint/2010/main" val="985505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EPAC vs. CPAC</a:t>
            </a:r>
            <a:endParaRPr lang="en-US" dirty="0"/>
          </a:p>
        </p:txBody>
      </p:sp>
      <p:sp>
        <p:nvSpPr>
          <p:cNvPr id="3" name="Content Placeholder 2"/>
          <p:cNvSpPr>
            <a:spLocks noGrp="1"/>
          </p:cNvSpPr>
          <p:nvPr>
            <p:ph idx="1"/>
          </p:nvPr>
        </p:nvSpPr>
        <p:spPr>
          <a:xfrm>
            <a:off x="457200" y="990600"/>
            <a:ext cx="8229600" cy="4525963"/>
          </a:xfrm>
        </p:spPr>
        <p:txBody>
          <a:bodyPr>
            <a:noAutofit/>
          </a:bodyPr>
          <a:lstStyle/>
          <a:p>
            <a:r>
              <a:rPr lang="en-US" dirty="0" smtClean="0"/>
              <a:t>Recent studies have documented structural differences in dynamics, onset, variability, and </a:t>
            </a:r>
            <a:r>
              <a:rPr lang="en-US" dirty="0" err="1" smtClean="0"/>
              <a:t>teleconnection</a:t>
            </a:r>
            <a:r>
              <a:rPr lang="en-US" dirty="0" smtClean="0"/>
              <a:t> patterns associated with these different ENSO “modes” (</a:t>
            </a:r>
            <a:r>
              <a:rPr lang="en-US" i="1" dirty="0" smtClean="0"/>
              <a:t>Kao and Yu 2009; </a:t>
            </a:r>
            <a:r>
              <a:rPr lang="en-US" i="1" dirty="0" err="1" smtClean="0"/>
              <a:t>Kug</a:t>
            </a:r>
            <a:r>
              <a:rPr lang="en-US" i="1" dirty="0" smtClean="0"/>
              <a:t> and Jin 2009; Mo 2010</a:t>
            </a:r>
            <a:r>
              <a:rPr lang="en-US" dirty="0" smtClean="0"/>
              <a:t>).</a:t>
            </a:r>
          </a:p>
          <a:p>
            <a:r>
              <a:rPr lang="en-US" dirty="0" smtClean="0"/>
              <a:t>Regardless such differences:</a:t>
            </a:r>
          </a:p>
          <a:p>
            <a:pPr lvl="1"/>
            <a:r>
              <a:rPr lang="en-US" dirty="0" smtClean="0">
                <a:solidFill>
                  <a:srgbClr val="C00000"/>
                </a:solidFill>
              </a:rPr>
              <a:t>Is there a significant difference in precipitation patterns over the U.S. when considering either ENSO index?  </a:t>
            </a:r>
          </a:p>
          <a:p>
            <a:pPr lvl="1"/>
            <a:r>
              <a:rPr lang="en-US" dirty="0" smtClean="0">
                <a:solidFill>
                  <a:srgbClr val="C00000"/>
                </a:solidFill>
              </a:rPr>
              <a:t>What is the performance of different RCMs to capture different ENSO modes.</a:t>
            </a:r>
          </a:p>
        </p:txBody>
      </p:sp>
      <p:sp>
        <p:nvSpPr>
          <p:cNvPr id="4" name="Footer Placeholder 3"/>
          <p:cNvSpPr>
            <a:spLocks noGrp="1"/>
          </p:cNvSpPr>
          <p:nvPr>
            <p:ph type="ftr" sz="quarter" idx="11"/>
          </p:nvPr>
        </p:nvSpPr>
        <p:spPr/>
        <p:txBody>
          <a:bodyPr/>
          <a:lstStyle/>
          <a:p>
            <a:r>
              <a:rPr lang="en-US" smtClean="0"/>
              <a:t>4th NARCCAP Workshop,  Boulder, CO, April,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138709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l="9386" t="46115" r="32054" b="38513"/>
          <a:stretch>
            <a:fillRect/>
          </a:stretch>
        </p:blipFill>
        <p:spPr bwMode="auto">
          <a:xfrm>
            <a:off x="3657600" y="1066800"/>
            <a:ext cx="4724400" cy="1752600"/>
          </a:xfrm>
          <a:prstGeom prst="rect">
            <a:avLst/>
          </a:prstGeom>
          <a:noFill/>
          <a:ln w="9525">
            <a:noFill/>
            <a:miter lim="800000"/>
            <a:headEnd/>
            <a:tailEnd/>
          </a:ln>
        </p:spPr>
      </p:pic>
      <p:sp>
        <p:nvSpPr>
          <p:cNvPr id="2" name="Title 1"/>
          <p:cNvSpPr>
            <a:spLocks noGrp="1"/>
          </p:cNvSpPr>
          <p:nvPr>
            <p:ph type="title"/>
          </p:nvPr>
        </p:nvSpPr>
        <p:spPr>
          <a:xfrm>
            <a:off x="152400" y="-228600"/>
            <a:ext cx="8229600" cy="1143000"/>
          </a:xfrm>
        </p:spPr>
        <p:txBody>
          <a:bodyPr/>
          <a:lstStyle/>
          <a:p>
            <a:r>
              <a:rPr lang="en-US" dirty="0" smtClean="0"/>
              <a:t>Defining EPAC and CPAC</a:t>
            </a:r>
            <a:endParaRPr lang="en-US" dirty="0"/>
          </a:p>
        </p:txBody>
      </p:sp>
      <p:pic>
        <p:nvPicPr>
          <p:cNvPr id="1026" name="Picture 2"/>
          <p:cNvPicPr>
            <a:picLocks noChangeAspect="1" noChangeArrowheads="1"/>
          </p:cNvPicPr>
          <p:nvPr/>
        </p:nvPicPr>
        <p:blipFill>
          <a:blip r:embed="rId3" cstate="print"/>
          <a:srcRect l="8442" t="46115" r="32054" b="37845"/>
          <a:stretch>
            <a:fillRect/>
          </a:stretch>
        </p:blipFill>
        <p:spPr bwMode="auto">
          <a:xfrm>
            <a:off x="3581400" y="2819400"/>
            <a:ext cx="4800600" cy="1828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5667" t="54135" r="34694" b="10443"/>
          <a:stretch>
            <a:fillRect/>
          </a:stretch>
        </p:blipFill>
        <p:spPr bwMode="auto">
          <a:xfrm>
            <a:off x="-15253" y="3810000"/>
            <a:ext cx="3368053" cy="282702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l="5608" t="54010" r="34889" b="9900"/>
          <a:stretch>
            <a:fillRect/>
          </a:stretch>
        </p:blipFill>
        <p:spPr bwMode="auto">
          <a:xfrm>
            <a:off x="0" y="990600"/>
            <a:ext cx="3360356" cy="2880342"/>
          </a:xfrm>
          <a:prstGeom prst="rect">
            <a:avLst/>
          </a:prstGeom>
          <a:noFill/>
          <a:ln w="9525">
            <a:noFill/>
            <a:miter lim="800000"/>
            <a:headEnd/>
            <a:tailEnd/>
          </a:ln>
        </p:spPr>
      </p:pic>
      <p:sp>
        <p:nvSpPr>
          <p:cNvPr id="8" name="Rectangle 117"/>
          <p:cNvSpPr>
            <a:spLocks noChangeArrowheads="1"/>
          </p:cNvSpPr>
          <p:nvPr/>
        </p:nvSpPr>
        <p:spPr bwMode="auto">
          <a:xfrm>
            <a:off x="609600" y="1066800"/>
            <a:ext cx="810543" cy="461665"/>
          </a:xfrm>
          <a:prstGeom prst="rect">
            <a:avLst/>
          </a:prstGeom>
          <a:noFill/>
          <a:ln w="9525">
            <a:noFill/>
            <a:miter lim="800000"/>
            <a:headEnd/>
            <a:tailEnd/>
          </a:ln>
        </p:spPr>
        <p:txBody>
          <a:bodyPr wrap="none">
            <a:spAutoFit/>
          </a:bodyPr>
          <a:lstStyle/>
          <a:p>
            <a:r>
              <a:rPr lang="en-US" sz="2400" dirty="0"/>
              <a:t>EPAC</a:t>
            </a:r>
          </a:p>
        </p:txBody>
      </p:sp>
      <p:sp>
        <p:nvSpPr>
          <p:cNvPr id="9" name="Rectangle 118"/>
          <p:cNvSpPr>
            <a:spLocks noChangeArrowheads="1"/>
          </p:cNvSpPr>
          <p:nvPr/>
        </p:nvSpPr>
        <p:spPr bwMode="auto">
          <a:xfrm>
            <a:off x="457200" y="3962400"/>
            <a:ext cx="823367" cy="461665"/>
          </a:xfrm>
          <a:prstGeom prst="rect">
            <a:avLst/>
          </a:prstGeom>
          <a:noFill/>
          <a:ln w="9525">
            <a:noFill/>
            <a:miter lim="800000"/>
            <a:headEnd/>
            <a:tailEnd/>
          </a:ln>
        </p:spPr>
        <p:txBody>
          <a:bodyPr wrap="none">
            <a:spAutoFit/>
          </a:bodyPr>
          <a:lstStyle/>
          <a:p>
            <a:r>
              <a:rPr lang="en-US" sz="2400" dirty="0"/>
              <a:t>CPAC</a:t>
            </a:r>
          </a:p>
        </p:txBody>
      </p:sp>
      <p:sp>
        <p:nvSpPr>
          <p:cNvPr id="11" name="Rectangle 10"/>
          <p:cNvSpPr/>
          <p:nvPr/>
        </p:nvSpPr>
        <p:spPr>
          <a:xfrm>
            <a:off x="3581400" y="4549676"/>
            <a:ext cx="5562600" cy="2246769"/>
          </a:xfrm>
          <a:prstGeom prst="rect">
            <a:avLst/>
          </a:prstGeom>
        </p:spPr>
        <p:txBody>
          <a:bodyPr wrap="square">
            <a:spAutoFit/>
          </a:bodyPr>
          <a:lstStyle/>
          <a:p>
            <a:r>
              <a:rPr lang="en-US" sz="1600" i="1" dirty="0" smtClean="0">
                <a:latin typeface="Arial" pitchFamily="34" charset="0"/>
                <a:cs typeface="Arial" pitchFamily="34" charset="0"/>
              </a:rPr>
              <a:t>SSTs (</a:t>
            </a:r>
            <a:r>
              <a:rPr lang="en-US" sz="1600" kern="0" dirty="0" smtClean="0">
                <a:solidFill>
                  <a:schemeClr val="tx2"/>
                </a:solidFill>
                <a:latin typeface="Arial" pitchFamily="34" charset="0"/>
                <a:cs typeface="Arial" pitchFamily="34" charset="0"/>
              </a:rPr>
              <a:t>Met Office - </a:t>
            </a:r>
            <a:r>
              <a:rPr lang="en-US" sz="1600" kern="0" dirty="0" err="1" smtClean="0">
                <a:solidFill>
                  <a:schemeClr val="tx2"/>
                </a:solidFill>
                <a:latin typeface="Arial" pitchFamily="34" charset="0"/>
                <a:cs typeface="Arial" pitchFamily="34" charset="0"/>
              </a:rPr>
              <a:t>HadISST</a:t>
            </a:r>
            <a:r>
              <a:rPr lang="en-US" sz="1600" kern="0" dirty="0" smtClean="0">
                <a:solidFill>
                  <a:schemeClr val="tx2"/>
                </a:solidFill>
                <a:latin typeface="Arial" pitchFamily="34" charset="0"/>
                <a:cs typeface="Arial" pitchFamily="34" charset="0"/>
              </a:rPr>
              <a:t> 1.1</a:t>
            </a:r>
            <a:r>
              <a:rPr lang="en-US" sz="1600" i="1" dirty="0" smtClean="0">
                <a:latin typeface="Arial" pitchFamily="34" charset="0"/>
                <a:cs typeface="Arial" pitchFamily="34" charset="0"/>
              </a:rPr>
              <a:t>) leading empirical orthogonal patterns (Left)  and corresponding principal components (Bottom) for:</a:t>
            </a:r>
          </a:p>
          <a:p>
            <a:endParaRPr lang="en-US" sz="1600" i="1" dirty="0" smtClean="0">
              <a:latin typeface="Arial" pitchFamily="34" charset="0"/>
              <a:cs typeface="Arial" pitchFamily="34" charset="0"/>
            </a:endParaRPr>
          </a:p>
          <a:p>
            <a:pPr>
              <a:buFont typeface="Arial" pitchFamily="34" charset="0"/>
              <a:buChar char="•"/>
            </a:pPr>
            <a:r>
              <a:rPr lang="en-US" sz="1600" i="1" dirty="0" smtClean="0">
                <a:latin typeface="Arial" pitchFamily="34" charset="0"/>
                <a:cs typeface="Arial" pitchFamily="34" charset="0"/>
              </a:rPr>
              <a:t>Eastern Pacific (</a:t>
            </a:r>
            <a:r>
              <a:rPr lang="en-US" sz="1600" i="1" dirty="0" smtClean="0">
                <a:solidFill>
                  <a:srgbClr val="FF0000"/>
                </a:solidFill>
                <a:latin typeface="Arial" pitchFamily="34" charset="0"/>
                <a:cs typeface="Arial" pitchFamily="34" charset="0"/>
              </a:rPr>
              <a:t>EPAC</a:t>
            </a:r>
            <a:r>
              <a:rPr lang="en-US" sz="1600" i="1" dirty="0" smtClean="0">
                <a:latin typeface="Arial" pitchFamily="34" charset="0"/>
                <a:cs typeface="Arial" pitchFamily="34" charset="0"/>
              </a:rPr>
              <a:t>; “Traditional” El Nino; Cold Tongue) </a:t>
            </a:r>
          </a:p>
          <a:p>
            <a:pPr>
              <a:buFont typeface="Arial" pitchFamily="34" charset="0"/>
              <a:buChar char="•"/>
            </a:pPr>
            <a:r>
              <a:rPr lang="en-US" sz="1600" i="1" dirty="0" smtClean="0">
                <a:latin typeface="Arial" pitchFamily="34" charset="0"/>
                <a:cs typeface="Arial" pitchFamily="34" charset="0"/>
              </a:rPr>
              <a:t>Central Pacific (</a:t>
            </a:r>
            <a:r>
              <a:rPr lang="en-US" sz="1600" i="1" dirty="0" smtClean="0">
                <a:solidFill>
                  <a:srgbClr val="FF0000"/>
                </a:solidFill>
                <a:latin typeface="Arial" pitchFamily="34" charset="0"/>
                <a:cs typeface="Arial" pitchFamily="34" charset="0"/>
              </a:rPr>
              <a:t>CPAC</a:t>
            </a:r>
            <a:r>
              <a:rPr lang="en-US" sz="1600" i="1" dirty="0" smtClean="0">
                <a:latin typeface="Arial" pitchFamily="34" charset="0"/>
                <a:cs typeface="Arial" pitchFamily="34" charset="0"/>
              </a:rPr>
              <a:t>; “non-traditional”, “date line”, or “</a:t>
            </a:r>
            <a:r>
              <a:rPr lang="en-US" sz="1600" i="1" dirty="0" err="1" smtClean="0">
                <a:latin typeface="Arial" pitchFamily="34" charset="0"/>
                <a:cs typeface="Arial" pitchFamily="34" charset="0"/>
              </a:rPr>
              <a:t>Modoki</a:t>
            </a:r>
            <a:r>
              <a:rPr lang="en-US" sz="1600" i="1" dirty="0" smtClean="0">
                <a:latin typeface="Arial" pitchFamily="34" charset="0"/>
                <a:cs typeface="Arial" pitchFamily="34" charset="0"/>
              </a:rPr>
              <a:t>” El Nino; Warm Pool).</a:t>
            </a:r>
          </a:p>
          <a:p>
            <a:pPr>
              <a:buFont typeface="Arial" pitchFamily="34" charset="0"/>
              <a:buChar char="•"/>
            </a:pPr>
            <a:endParaRPr lang="en-US" sz="1600" i="1" dirty="0" smtClean="0">
              <a:latin typeface="Arial" pitchFamily="34" charset="0"/>
              <a:cs typeface="Arial" pitchFamily="34" charset="0"/>
            </a:endParaRPr>
          </a:p>
          <a:p>
            <a:pPr>
              <a:buFont typeface="Arial" pitchFamily="34" charset="0"/>
              <a:buChar char="•"/>
            </a:pPr>
            <a:r>
              <a:rPr lang="en-US" sz="1200" i="1" dirty="0" smtClean="0">
                <a:latin typeface="Arial" pitchFamily="34" charset="0"/>
                <a:cs typeface="Arial" pitchFamily="34" charset="0"/>
              </a:rPr>
              <a:t>ENSO indices (Following Kao and Yu (2009)- J. of Climate).</a:t>
            </a:r>
            <a:endParaRPr lang="en-US" sz="1200" dirty="0"/>
          </a:p>
        </p:txBody>
      </p:sp>
      <p:sp>
        <p:nvSpPr>
          <p:cNvPr id="12" name="Rectangle 63"/>
          <p:cNvSpPr>
            <a:spLocks noChangeArrowheads="1"/>
          </p:cNvSpPr>
          <p:nvPr/>
        </p:nvSpPr>
        <p:spPr bwMode="auto">
          <a:xfrm>
            <a:off x="3886200" y="1219200"/>
            <a:ext cx="838200" cy="584775"/>
          </a:xfrm>
          <a:prstGeom prst="rect">
            <a:avLst/>
          </a:prstGeom>
          <a:noFill/>
          <a:ln w="9525">
            <a:noFill/>
            <a:miter lim="800000"/>
            <a:headEnd/>
            <a:tailEnd/>
          </a:ln>
        </p:spPr>
        <p:txBody>
          <a:bodyPr wrap="square">
            <a:spAutoFit/>
          </a:bodyPr>
          <a:lstStyle/>
          <a:p>
            <a:r>
              <a:rPr lang="en-US" sz="1600" dirty="0"/>
              <a:t>EPAC </a:t>
            </a:r>
            <a:r>
              <a:rPr lang="en-US" sz="1600" dirty="0" smtClean="0"/>
              <a:t>(28</a:t>
            </a:r>
            <a:r>
              <a:rPr lang="en-US" sz="1600" dirty="0"/>
              <a:t>%)</a:t>
            </a:r>
          </a:p>
        </p:txBody>
      </p:sp>
      <p:sp>
        <p:nvSpPr>
          <p:cNvPr id="13" name="Rectangle 64"/>
          <p:cNvSpPr>
            <a:spLocks noChangeArrowheads="1"/>
          </p:cNvSpPr>
          <p:nvPr/>
        </p:nvSpPr>
        <p:spPr bwMode="auto">
          <a:xfrm>
            <a:off x="3909430" y="3001045"/>
            <a:ext cx="882024" cy="584775"/>
          </a:xfrm>
          <a:prstGeom prst="rect">
            <a:avLst/>
          </a:prstGeom>
          <a:noFill/>
          <a:ln w="9525">
            <a:noFill/>
            <a:miter lim="800000"/>
            <a:headEnd/>
            <a:tailEnd/>
          </a:ln>
        </p:spPr>
        <p:txBody>
          <a:bodyPr>
            <a:spAutoFit/>
          </a:bodyPr>
          <a:lstStyle/>
          <a:p>
            <a:r>
              <a:rPr lang="en-US" sz="1600" dirty="0"/>
              <a:t>CPAC</a:t>
            </a:r>
          </a:p>
          <a:p>
            <a:r>
              <a:rPr lang="en-US" sz="1600" dirty="0" smtClean="0"/>
              <a:t>(33%)</a:t>
            </a:r>
            <a:endParaRPr lang="en-US" sz="1600" dirty="0"/>
          </a:p>
        </p:txBody>
      </p:sp>
      <p:sp>
        <p:nvSpPr>
          <p:cNvPr id="14" name="Rectangle 122"/>
          <p:cNvSpPr>
            <a:spLocks noChangeArrowheads="1"/>
          </p:cNvSpPr>
          <p:nvPr/>
        </p:nvSpPr>
        <p:spPr bwMode="auto">
          <a:xfrm>
            <a:off x="5562600" y="838200"/>
            <a:ext cx="2906304" cy="276999"/>
          </a:xfrm>
          <a:prstGeom prst="rect">
            <a:avLst/>
          </a:prstGeom>
          <a:noFill/>
          <a:ln w="9525">
            <a:noFill/>
            <a:miter lim="800000"/>
            <a:headEnd/>
            <a:tailEnd/>
          </a:ln>
        </p:spPr>
        <p:txBody>
          <a:bodyPr wrap="square">
            <a:spAutoFit/>
          </a:bodyPr>
          <a:lstStyle/>
          <a:p>
            <a:r>
              <a:rPr lang="en-US" sz="1200" i="1" dirty="0">
                <a:solidFill>
                  <a:srgbClr val="FF0000"/>
                </a:solidFill>
                <a:latin typeface="Arial" charset="0"/>
                <a:cs typeface="Arial" charset="0"/>
              </a:rPr>
              <a:t>Very Warm ENSO events…82/83, 97/98</a:t>
            </a:r>
          </a:p>
        </p:txBody>
      </p:sp>
      <p:sp>
        <p:nvSpPr>
          <p:cNvPr id="3" name="Footer Placeholder 2"/>
          <p:cNvSpPr>
            <a:spLocks noGrp="1"/>
          </p:cNvSpPr>
          <p:nvPr>
            <p:ph type="ftr" sz="quarter" idx="11"/>
          </p:nvPr>
        </p:nvSpPr>
        <p:spPr/>
        <p:txBody>
          <a:bodyPr/>
          <a:lstStyle/>
          <a:p>
            <a:r>
              <a:rPr lang="en-US" smtClean="0"/>
              <a:t>4th NARCCAP Workshop,  Boulder, CO, April, 2012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136762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32" t="15824" r="14846" b="10550"/>
          <a:stretch/>
        </p:blipFill>
        <p:spPr bwMode="auto">
          <a:xfrm>
            <a:off x="533400" y="1371600"/>
            <a:ext cx="8063780" cy="4617720"/>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43800" y="6138940"/>
            <a:ext cx="1219200" cy="646331"/>
          </a:xfrm>
          <a:prstGeom prst="rect">
            <a:avLst/>
          </a:prstGeom>
          <a:noFill/>
        </p:spPr>
        <p:txBody>
          <a:bodyPr wrap="square" rtlCol="0">
            <a:spAutoFit/>
          </a:bodyPr>
          <a:lstStyle/>
          <a:p>
            <a:r>
              <a:rPr lang="en-US" dirty="0" smtClean="0"/>
              <a:t>Mo (2010)</a:t>
            </a:r>
            <a:endParaRPr lang="en-US" dirty="0"/>
          </a:p>
          <a:p>
            <a:endParaRPr lang="en-US" dirty="0"/>
          </a:p>
        </p:txBody>
      </p:sp>
      <p:sp>
        <p:nvSpPr>
          <p:cNvPr id="3" name="Footer Placeholder 2"/>
          <p:cNvSpPr>
            <a:spLocks noGrp="1"/>
          </p:cNvSpPr>
          <p:nvPr>
            <p:ph type="ftr" sz="quarter" idx="11"/>
          </p:nvPr>
        </p:nvSpPr>
        <p:spPr/>
        <p:txBody>
          <a:bodyPr/>
          <a:lstStyle/>
          <a:p>
            <a:r>
              <a:rPr lang="en-US" smtClean="0"/>
              <a:t>4th NARCCAP Workshop,  Boulder, CO, April, 2012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10" name="Title 1"/>
          <p:cNvSpPr txBox="1">
            <a:spLocks/>
          </p:cNvSpPr>
          <p:nvPr/>
        </p:nvSpPr>
        <p:spPr>
          <a:xfrm>
            <a:off x="349724" y="152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Sensitivity around ENSO modes</a:t>
            </a:r>
            <a:endParaRPr lang="en-US" dirty="0"/>
          </a:p>
        </p:txBody>
      </p:sp>
    </p:spTree>
    <p:extLst>
      <p:ext uri="{BB962C8B-B14F-4D97-AF65-F5344CB8AC3E}">
        <p14:creationId xmlns:p14="http://schemas.microsoft.com/office/powerpoint/2010/main" val="1602103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endParaRPr lang="en-US" dirty="0"/>
          </a:p>
        </p:txBody>
      </p:sp>
      <p:pic>
        <p:nvPicPr>
          <p:cNvPr id="5" name="Picture 2" descr="H:\My Dropbox\atms792_mejia_sp\IndexTimeseri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33400"/>
            <a:ext cx="11003838" cy="5562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0200" y="3200400"/>
            <a:ext cx="524503" cy="369332"/>
          </a:xfrm>
          <a:prstGeom prst="rect">
            <a:avLst/>
          </a:prstGeom>
          <a:noFill/>
        </p:spPr>
        <p:txBody>
          <a:bodyPr wrap="none" rtlCol="0">
            <a:spAutoFit/>
          </a:bodyPr>
          <a:lstStyle/>
          <a:p>
            <a:r>
              <a:rPr lang="en-US" dirty="0" smtClean="0"/>
              <a:t>-1 x</a:t>
            </a:r>
            <a:endParaRPr lang="en-US" dirty="0"/>
          </a:p>
        </p:txBody>
      </p:sp>
      <p:sp>
        <p:nvSpPr>
          <p:cNvPr id="7" name="TextBox 6"/>
          <p:cNvSpPr txBox="1"/>
          <p:nvPr/>
        </p:nvSpPr>
        <p:spPr>
          <a:xfrm>
            <a:off x="2667000" y="685800"/>
            <a:ext cx="742511" cy="369332"/>
          </a:xfrm>
          <a:prstGeom prst="rect">
            <a:avLst/>
          </a:prstGeom>
          <a:noFill/>
        </p:spPr>
        <p:txBody>
          <a:bodyPr wrap="none" rtlCol="0">
            <a:spAutoFit/>
          </a:bodyPr>
          <a:lstStyle/>
          <a:p>
            <a:r>
              <a:rPr lang="en-US" dirty="0" smtClean="0">
                <a:solidFill>
                  <a:srgbClr val="FF0000"/>
                </a:solidFill>
              </a:rPr>
              <a:t>82/83</a:t>
            </a:r>
            <a:endParaRPr lang="en-US" dirty="0">
              <a:solidFill>
                <a:srgbClr val="FF0000"/>
              </a:solidFill>
            </a:endParaRPr>
          </a:p>
        </p:txBody>
      </p:sp>
      <p:sp>
        <p:nvSpPr>
          <p:cNvPr id="8" name="TextBox 7"/>
          <p:cNvSpPr txBox="1"/>
          <p:nvPr/>
        </p:nvSpPr>
        <p:spPr>
          <a:xfrm>
            <a:off x="2743200" y="3276600"/>
            <a:ext cx="742511" cy="369332"/>
          </a:xfrm>
          <a:prstGeom prst="rect">
            <a:avLst/>
          </a:prstGeom>
          <a:noFill/>
        </p:spPr>
        <p:txBody>
          <a:bodyPr wrap="none" rtlCol="0">
            <a:spAutoFit/>
          </a:bodyPr>
          <a:lstStyle/>
          <a:p>
            <a:r>
              <a:rPr lang="en-US" dirty="0" smtClean="0">
                <a:solidFill>
                  <a:srgbClr val="FF0000"/>
                </a:solidFill>
              </a:rPr>
              <a:t>82/83</a:t>
            </a:r>
            <a:endParaRPr lang="en-US" dirty="0">
              <a:solidFill>
                <a:srgbClr val="FF0000"/>
              </a:solidFill>
            </a:endParaRPr>
          </a:p>
        </p:txBody>
      </p:sp>
      <p:sp>
        <p:nvSpPr>
          <p:cNvPr id="9" name="TextBox 8"/>
          <p:cNvSpPr txBox="1"/>
          <p:nvPr/>
        </p:nvSpPr>
        <p:spPr>
          <a:xfrm>
            <a:off x="7848600" y="3657600"/>
            <a:ext cx="742511" cy="369332"/>
          </a:xfrm>
          <a:prstGeom prst="rect">
            <a:avLst/>
          </a:prstGeom>
          <a:noFill/>
        </p:spPr>
        <p:txBody>
          <a:bodyPr wrap="none" rtlCol="0">
            <a:spAutoFit/>
          </a:bodyPr>
          <a:lstStyle/>
          <a:p>
            <a:r>
              <a:rPr lang="en-US" dirty="0" smtClean="0">
                <a:solidFill>
                  <a:srgbClr val="FF0000"/>
                </a:solidFill>
              </a:rPr>
              <a:t>82/83</a:t>
            </a:r>
            <a:endParaRPr lang="en-US" dirty="0">
              <a:solidFill>
                <a:srgbClr val="FF0000"/>
              </a:solidFill>
            </a:endParaRPr>
          </a:p>
        </p:txBody>
      </p:sp>
      <p:sp>
        <p:nvSpPr>
          <p:cNvPr id="11" name="TextBox 10"/>
          <p:cNvSpPr txBox="1"/>
          <p:nvPr/>
        </p:nvSpPr>
        <p:spPr>
          <a:xfrm>
            <a:off x="4724400" y="1600200"/>
            <a:ext cx="583814" cy="369332"/>
          </a:xfrm>
          <a:prstGeom prst="rect">
            <a:avLst/>
          </a:prstGeom>
          <a:noFill/>
        </p:spPr>
        <p:txBody>
          <a:bodyPr wrap="none" rtlCol="0">
            <a:spAutoFit/>
          </a:bodyPr>
          <a:lstStyle/>
          <a:p>
            <a:r>
              <a:rPr lang="en-US" dirty="0" smtClean="0"/>
              <a:t>66%</a:t>
            </a:r>
            <a:endParaRPr lang="en-US" dirty="0"/>
          </a:p>
        </p:txBody>
      </p:sp>
      <p:sp>
        <p:nvSpPr>
          <p:cNvPr id="12" name="TextBox 11"/>
          <p:cNvSpPr txBox="1"/>
          <p:nvPr/>
        </p:nvSpPr>
        <p:spPr>
          <a:xfrm>
            <a:off x="4724400" y="1828800"/>
            <a:ext cx="583814" cy="369332"/>
          </a:xfrm>
          <a:prstGeom prst="rect">
            <a:avLst/>
          </a:prstGeom>
          <a:noFill/>
        </p:spPr>
        <p:txBody>
          <a:bodyPr wrap="none" rtlCol="0">
            <a:spAutoFit/>
          </a:bodyPr>
          <a:lstStyle/>
          <a:p>
            <a:r>
              <a:rPr lang="en-US" dirty="0" smtClean="0"/>
              <a:t>33%</a:t>
            </a:r>
            <a:endParaRPr lang="en-US" dirty="0"/>
          </a:p>
        </p:txBody>
      </p:sp>
      <p:sp>
        <p:nvSpPr>
          <p:cNvPr id="2" name="Footer Placeholder 1"/>
          <p:cNvSpPr>
            <a:spLocks noGrp="1"/>
          </p:cNvSpPr>
          <p:nvPr>
            <p:ph type="ftr" sz="quarter" idx="11"/>
          </p:nvPr>
        </p:nvSpPr>
        <p:spPr/>
        <p:txBody>
          <a:bodyPr/>
          <a:lstStyle/>
          <a:p>
            <a:r>
              <a:rPr lang="en-US" smtClean="0"/>
              <a:t>4th NARCCAP Workshop,  Boulder, CO, April, 2012</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28368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724" y="152400"/>
            <a:ext cx="8229600" cy="1143000"/>
          </a:xfrm>
        </p:spPr>
        <p:txBody>
          <a:bodyPr>
            <a:normAutofit fontScale="90000"/>
          </a:bodyPr>
          <a:lstStyle/>
          <a:p>
            <a:r>
              <a:rPr lang="en-US" dirty="0" smtClean="0"/>
              <a:t>Sensitivity around ENSO modes, cont’d</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4th NARCCAP Workshop,  Boulder, CO, April,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pic>
        <p:nvPicPr>
          <p:cNvPr id="5122" name="Picture 2" descr="D:\jmejia\Dropbox\DRI\Conferences\NARCCAP-2012\NNRP.NARR.Lag-4.MEI.CP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48" y="1524000"/>
            <a:ext cx="8444552" cy="450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535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6731" y="-152400"/>
            <a:ext cx="8229600" cy="1143000"/>
          </a:xfrm>
        </p:spPr>
        <p:txBody>
          <a:bodyPr>
            <a:normAutofit/>
          </a:bodyPr>
          <a:lstStyle/>
          <a:p>
            <a:r>
              <a:rPr lang="en-US" sz="3200" dirty="0" smtClean="0"/>
              <a:t>NARR: MEI-ENSO composites and correlations</a:t>
            </a:r>
            <a:endParaRPr lang="en-US" sz="3200" dirty="0"/>
          </a:p>
        </p:txBody>
      </p:sp>
      <p:sp>
        <p:nvSpPr>
          <p:cNvPr id="4" name="Footer Placeholder 3"/>
          <p:cNvSpPr>
            <a:spLocks noGrp="1"/>
          </p:cNvSpPr>
          <p:nvPr>
            <p:ph type="ftr" sz="quarter" idx="11"/>
          </p:nvPr>
        </p:nvSpPr>
        <p:spPr/>
        <p:txBody>
          <a:bodyPr/>
          <a:lstStyle/>
          <a:p>
            <a:r>
              <a:rPr lang="en-US" smtClean="0"/>
              <a:t>4th NARCCAP Workshop,  Boulder, CO, April, 2012</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3076" name="Picture 4" descr="D:\jmejia\Dropbox\DRI\Conferences\NARCCAP-2012\ElNinoLaNinaCorr.NAR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1999"/>
            <a:ext cx="6705600" cy="546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28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43505</TotalTime>
  <Words>1151</Words>
  <Application>Microsoft Office PowerPoint</Application>
  <PresentationFormat>On-screen Show (4:3)</PresentationFormat>
  <Paragraphs>138</Paragraphs>
  <Slides>18</Slides>
  <Notes>4</Notes>
  <HiddenSlides>2</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CMIP3 and CMIP5: Regional Context</vt:lpstr>
      <vt:lpstr>The role of orographic features in ENSO variability</vt:lpstr>
      <vt:lpstr>EPAC vs. CPAC</vt:lpstr>
      <vt:lpstr>Defining EPAC and CPAC</vt:lpstr>
      <vt:lpstr>PowerPoint Presentation</vt:lpstr>
      <vt:lpstr>PowerPoint Presentation</vt:lpstr>
      <vt:lpstr>Sensitivity around ENSO modes, cont’d</vt:lpstr>
      <vt:lpstr>NARR: MEI-ENSO composites and correlations</vt:lpstr>
      <vt:lpstr>The observations: MEI correlations (Lag = -4 months)</vt:lpstr>
      <vt:lpstr>PowerPoint Presentation</vt:lpstr>
      <vt:lpstr>PowerPoint Presentation</vt:lpstr>
      <vt:lpstr>PowerPoint Presentation</vt:lpstr>
      <vt:lpstr>ENSO Modes: MEI (Lag -4 months)</vt:lpstr>
      <vt:lpstr>Regional Climate Modeling at DRI</vt:lpstr>
      <vt:lpstr>Conclusions</vt:lpstr>
      <vt:lpstr>Future 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RCM</dc:title>
  <dc:creator>johnfmejia</dc:creator>
  <cp:lastModifiedBy>jmejia</cp:lastModifiedBy>
  <cp:revision>1044</cp:revision>
  <dcterms:created xsi:type="dcterms:W3CDTF">2006-08-16T00:00:00Z</dcterms:created>
  <dcterms:modified xsi:type="dcterms:W3CDTF">2012-04-11T05:44:25Z</dcterms:modified>
</cp:coreProperties>
</file>