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76" r:id="rId2"/>
    <p:sldId id="386" r:id="rId3"/>
    <p:sldId id="427" r:id="rId4"/>
    <p:sldId id="428" r:id="rId5"/>
    <p:sldId id="429" r:id="rId6"/>
    <p:sldId id="437" r:id="rId7"/>
    <p:sldId id="418" r:id="rId8"/>
    <p:sldId id="433" r:id="rId9"/>
    <p:sldId id="406" r:id="rId10"/>
    <p:sldId id="407" r:id="rId11"/>
    <p:sldId id="408" r:id="rId12"/>
    <p:sldId id="409" r:id="rId13"/>
    <p:sldId id="442" r:id="rId14"/>
    <p:sldId id="307" r:id="rId15"/>
    <p:sldId id="430" r:id="rId16"/>
    <p:sldId id="431" r:id="rId17"/>
    <p:sldId id="436" r:id="rId18"/>
    <p:sldId id="294" r:id="rId19"/>
    <p:sldId id="384" r:id="rId20"/>
    <p:sldId id="375" r:id="rId21"/>
    <p:sldId id="439" r:id="rId22"/>
    <p:sldId id="440" r:id="rId23"/>
    <p:sldId id="441" r:id="rId24"/>
    <p:sldId id="438" r:id="rId25"/>
    <p:sldId id="435" r:id="rId26"/>
    <p:sldId id="446" r:id="rId27"/>
    <p:sldId id="447" r:id="rId28"/>
    <p:sldId id="448" r:id="rId2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875" autoAdjust="0"/>
  </p:normalViewPr>
  <p:slideViewPr>
    <p:cSldViewPr>
      <p:cViewPr>
        <p:scale>
          <a:sx n="75" d="100"/>
          <a:sy n="75" d="100"/>
        </p:scale>
        <p:origin x="-600" y="38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269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endParaRPr lang="en-US"/>
          </a:p>
        </p:txBody>
      </p:sp>
      <p:sp>
        <p:nvSpPr>
          <p:cNvPr id="33795"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endParaRPr lang="en-US"/>
          </a:p>
        </p:txBody>
      </p:sp>
      <p:sp>
        <p:nvSpPr>
          <p:cNvPr id="33796"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defRPr>
            </a:lvl1pPr>
          </a:lstStyle>
          <a:p>
            <a:pPr>
              <a:defRPr/>
            </a:pPr>
            <a:endParaRPr lang="en-US"/>
          </a:p>
        </p:txBody>
      </p:sp>
      <p:sp>
        <p:nvSpPr>
          <p:cNvPr id="33797"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pPr>
              <a:defRPr/>
            </a:pPr>
            <a:fld id="{87FF081E-87D4-4221-93EC-62537265F2DA}" type="slidenum">
              <a:rPr lang="en-US"/>
              <a:pPr>
                <a:defRPr/>
              </a:pPr>
              <a:t>‹#›</a:t>
            </a:fld>
            <a:endParaRPr lang="en-US"/>
          </a:p>
        </p:txBody>
      </p:sp>
    </p:spTree>
    <p:extLst>
      <p:ext uri="{BB962C8B-B14F-4D97-AF65-F5344CB8AC3E}">
        <p14:creationId xmlns:p14="http://schemas.microsoft.com/office/powerpoint/2010/main" val="267740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endParaRPr lang="en-US"/>
          </a:p>
        </p:txBody>
      </p:sp>
      <p:sp>
        <p:nvSpPr>
          <p:cNvPr id="36867"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defRPr>
            </a:lvl1pPr>
          </a:lstStyle>
          <a:p>
            <a:pPr>
              <a:defRPr/>
            </a:pPr>
            <a:endParaRPr lang="en-US"/>
          </a:p>
        </p:txBody>
      </p:sp>
      <p:sp>
        <p:nvSpPr>
          <p:cNvPr id="36871"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pPr>
              <a:defRPr/>
            </a:pPr>
            <a:fld id="{A2090B47-95A5-4FFB-A8E3-0586731A2647}" type="slidenum">
              <a:rPr lang="en-US"/>
              <a:pPr>
                <a:defRPr/>
              </a:pPr>
              <a:t>‹#›</a:t>
            </a:fld>
            <a:endParaRPr lang="en-US"/>
          </a:p>
        </p:txBody>
      </p:sp>
    </p:spTree>
    <p:extLst>
      <p:ext uri="{BB962C8B-B14F-4D97-AF65-F5344CB8AC3E}">
        <p14:creationId xmlns:p14="http://schemas.microsoft.com/office/powerpoint/2010/main" val="23531293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5EA73F12-A790-4E43-A8D0-402CA5CC558F}" type="slidenum">
              <a:rPr lang="en-US" smtClean="0">
                <a:latin typeface="Arial" pitchFamily="34" charset="0"/>
              </a:rPr>
              <a:pPr/>
              <a:t>5</a:t>
            </a:fld>
            <a:endParaRPr lang="en-US" smtClean="0">
              <a:latin typeface="Arial" pitchFamily="34" charset="0"/>
            </a:endParaRPr>
          </a:p>
        </p:txBody>
      </p:sp>
      <p:sp>
        <p:nvSpPr>
          <p:cNvPr id="30723" name="Rectangle 2"/>
          <p:cNvSpPr>
            <a:spLocks noGrp="1" noRot="1" noChangeAspect="1" noChangeArrowheads="1" noTextEdit="1"/>
          </p:cNvSpPr>
          <p:nvPr>
            <p:ph type="sldImg"/>
          </p:nvPr>
        </p:nvSpPr>
        <p:spPr>
          <a:xfrm>
            <a:off x="1108075" y="698500"/>
            <a:ext cx="4643438" cy="3484563"/>
          </a:xfrm>
          <a:ln/>
        </p:spPr>
      </p:sp>
      <p:sp>
        <p:nvSpPr>
          <p:cNvPr id="30724" name="Rectangle 3"/>
          <p:cNvSpPr>
            <a:spLocks noGrp="1" noChangeArrowheads="1"/>
          </p:cNvSpPr>
          <p:nvPr>
            <p:ph type="body" idx="1"/>
          </p:nvPr>
        </p:nvSpPr>
        <p:spPr>
          <a:xfrm>
            <a:off x="914400" y="4414838"/>
            <a:ext cx="5029200" cy="4183062"/>
          </a:xfrm>
          <a:noFill/>
          <a:ln/>
        </p:spPr>
        <p:txBody>
          <a:bodyPr lIns="93175" tIns="46588" rIns="93175" bIns="46588"/>
          <a:lstStyle/>
          <a:p>
            <a:pPr eaLnBrk="1" hangingPunct="1"/>
            <a:r>
              <a:rPr lang="en-US" smtClean="0">
                <a:latin typeface="Arial" pitchFamily="34" charset="0"/>
              </a:rPr>
              <a:t>B1 and A1B have similar population projections – ca 7 billion at 2100. A2 population more than double at 15 billion. GDP/capita is 47k$, 75k$, 16k$ for B1, A1B, A2.</a:t>
            </a:r>
          </a:p>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Much wider</a:t>
            </a:r>
            <a:r>
              <a:rPr lang="en-US" baseline="0" dirty="0" smtClean="0"/>
              <a:t> scatter in winter compared to PSW. (But note scales for these plots and next plots are different from that of PSW).   And even greater diversity of response in summer.  Very large diffs between GCMs and RCMs driven by them (e.g., CCSM,  CGCM3).   Note that GFDL AOGCM response is off scale in summer because very large decrease in </a:t>
            </a:r>
            <a:r>
              <a:rPr lang="en-US" baseline="0" dirty="0" err="1" smtClean="0"/>
              <a:t>precip</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7A355775-8514-4FD4-ACE4-C4A2664E70DE}" type="slidenum">
              <a:rPr lang="en-US" smtClean="0"/>
              <a:pPr>
                <a:defRPr/>
              </a:pPr>
              <a:t>27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Agreement on </a:t>
            </a:r>
            <a:r>
              <a:rPr lang="en-US" dirty="0" err="1" smtClean="0"/>
              <a:t>precip</a:t>
            </a:r>
            <a:r>
              <a:rPr lang="en-US" dirty="0" smtClean="0"/>
              <a:t> change sign in winter,  but temperature change range</a:t>
            </a:r>
            <a:r>
              <a:rPr lang="en-US" baseline="0" dirty="0" smtClean="0"/>
              <a:t> is medium large (2-4 deg.).  Summer temp range is a little smaller,  but </a:t>
            </a:r>
            <a:r>
              <a:rPr lang="en-US" baseline="0" dirty="0" err="1" smtClean="0"/>
              <a:t>precip</a:t>
            </a:r>
            <a:r>
              <a:rPr lang="en-US" baseline="0" dirty="0" smtClean="0"/>
              <a:t> range greater.  Note clustering of summer response of GFDL and GFDL driven RCMs in summer.  But bifurcated response (in terms of </a:t>
            </a:r>
            <a:r>
              <a:rPr lang="en-US" baseline="0" dirty="0" err="1" smtClean="0"/>
              <a:t>precip</a:t>
            </a:r>
            <a:r>
              <a:rPr lang="en-US" baseline="0" dirty="0" smtClean="0"/>
              <a:t>.) for CCSM driven RCMs in summer regarding </a:t>
            </a:r>
            <a:r>
              <a:rPr lang="en-US" baseline="0" dirty="0" err="1" smtClean="0"/>
              <a:t>precip</a:t>
            </a:r>
            <a:r>
              <a:rPr lang="en-US" baseline="0" dirty="0" smtClean="0"/>
              <a:t>.  A lot to look at – much analysis needed. </a:t>
            </a:r>
            <a:endParaRPr lang="en-US" dirty="0"/>
          </a:p>
        </p:txBody>
      </p:sp>
      <p:sp>
        <p:nvSpPr>
          <p:cNvPr id="4" name="Slide Number Placeholder 3"/>
          <p:cNvSpPr>
            <a:spLocks noGrp="1"/>
          </p:cNvSpPr>
          <p:nvPr>
            <p:ph type="sldNum" sz="quarter" idx="10"/>
          </p:nvPr>
        </p:nvSpPr>
        <p:spPr/>
        <p:txBody>
          <a:bodyPr/>
          <a:lstStyle/>
          <a:p>
            <a:pPr>
              <a:defRPr/>
            </a:pPr>
            <a:fld id="{7A355775-8514-4FD4-ACE4-C4A2664E70DE}" type="slidenum">
              <a:rPr lang="en-US" smtClean="0"/>
              <a:pPr>
                <a:defRPr/>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US" smtClean="0">
                <a:latin typeface="Arial" pitchFamily="34" charset="0"/>
              </a:rPr>
              <a:t>Component of internal variability can be reduced through more complete initialization of ocean models. </a:t>
            </a:r>
          </a:p>
        </p:txBody>
      </p:sp>
      <p:sp>
        <p:nvSpPr>
          <p:cNvPr id="60420" name="Slide Number Placeholder 3"/>
          <p:cNvSpPr>
            <a:spLocks noGrp="1"/>
          </p:cNvSpPr>
          <p:nvPr>
            <p:ph type="sldNum" sz="quarter" idx="5"/>
          </p:nvPr>
        </p:nvSpPr>
        <p:spPr>
          <a:noFill/>
        </p:spPr>
        <p:txBody>
          <a:bodyPr/>
          <a:lstStyle/>
          <a:p>
            <a:fld id="{13E93BB0-FF9A-4EA7-89C3-62CDC92C8754}" type="slidenum">
              <a:rPr lang="en-US" smtClean="0">
                <a:latin typeface="Arial" pitchFamily="34" charset="0"/>
              </a:rPr>
              <a:pPr/>
              <a:t>6</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E0EFFE00-E6D4-4276-A8ED-D307F2470C72}" type="slidenum">
              <a:rPr lang="en-US" smtClean="0">
                <a:latin typeface="Arial" pitchFamily="34" charset="0"/>
              </a:rPr>
              <a:pPr/>
              <a:t>8</a:t>
            </a:fld>
            <a:endParaRPr lang="en-US" smtClean="0">
              <a:latin typeface="Arial"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latin typeface="Arial" pitchFamily="34" charset="0"/>
              </a:rPr>
              <a:t>Slide from Rick Anthes – NARCCAP runs are at 50 km – not quite as fine as the lower left panel.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272CA76-18F0-4CDE-8119-70FEA1D3F33B}" type="slidenum">
              <a:rPr lang="nl-NL" smtClean="0">
                <a:latin typeface="Arial" pitchFamily="34" charset="0"/>
              </a:rPr>
              <a:pPr/>
              <a:t>9</a:t>
            </a:fld>
            <a:endParaRPr lang="nl-NL" smtClean="0">
              <a:latin typeface="Arial" pitchFamily="34" charset="0"/>
            </a:endParaRPr>
          </a:p>
        </p:txBody>
      </p:sp>
      <p:sp>
        <p:nvSpPr>
          <p:cNvPr id="32771" name="Rectangle 2"/>
          <p:cNvSpPr>
            <a:spLocks noGrp="1" noRot="1" noChangeAspect="1" noChangeArrowheads="1" noTextEdit="1"/>
          </p:cNvSpPr>
          <p:nvPr>
            <p:ph type="sldImg"/>
          </p:nvPr>
        </p:nvSpPr>
        <p:spPr>
          <a:xfrm>
            <a:off x="1114425" y="703263"/>
            <a:ext cx="4629150" cy="3473450"/>
          </a:xfrm>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510CAAF7-F470-41C9-9D12-2A8B26C8B9E4}" type="slidenum">
              <a:rPr lang="en-US" smtClean="0">
                <a:latin typeface="Arial" pitchFamily="34" charset="0"/>
              </a:rPr>
              <a:pPr/>
              <a:t>12</a:t>
            </a:fld>
            <a:endParaRPr lang="en-US" smtClean="0">
              <a:latin typeface="Arial"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lIns="91714" tIns="45857" rIns="91714" bIns="45857"/>
          <a:lstStyle/>
          <a:p>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81FC0B2F-24A9-4D47-BA32-132432F46482}" type="slidenum">
              <a:rPr lang="en-US" smtClean="0">
                <a:latin typeface="Arial" pitchFamily="34" charset="0"/>
              </a:rPr>
              <a:pPr/>
              <a:t>17</a:t>
            </a:fld>
            <a:endParaRPr lang="en-US" smtClean="0">
              <a:latin typeface="Arial" pitchFamily="34" charset="0"/>
            </a:endParaRPr>
          </a:p>
        </p:txBody>
      </p:sp>
      <p:sp>
        <p:nvSpPr>
          <p:cNvPr id="76803" name="Rectangle 7"/>
          <p:cNvSpPr txBox="1">
            <a:spLocks noGrp="1" noChangeArrowheads="1"/>
          </p:cNvSpPr>
          <p:nvPr/>
        </p:nvSpPr>
        <p:spPr bwMode="auto">
          <a:xfrm>
            <a:off x="3885579" y="8831264"/>
            <a:ext cx="2972421" cy="465137"/>
          </a:xfrm>
          <a:prstGeom prst="rect">
            <a:avLst/>
          </a:prstGeom>
          <a:noFill/>
          <a:ln w="9525">
            <a:noFill/>
            <a:miter lim="800000"/>
            <a:headEnd/>
            <a:tailEnd/>
          </a:ln>
        </p:spPr>
        <p:txBody>
          <a:bodyPr lIns="93177" tIns="46589" rIns="93177" bIns="46589" anchor="b"/>
          <a:lstStyle/>
          <a:p>
            <a:pPr algn="r" defTabSz="931863"/>
            <a:fld id="{DBCBAB05-CB93-484A-AE3B-103F1ACF3AEA}" type="slidenum">
              <a:rPr lang="en-US" sz="1200"/>
              <a:pPr algn="r" defTabSz="931863"/>
              <a:t>17</a:t>
            </a:fld>
            <a:endParaRPr lang="en-US" sz="1200"/>
          </a:p>
        </p:txBody>
      </p:sp>
      <p:sp>
        <p:nvSpPr>
          <p:cNvPr id="76804"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noFill/>
          <a:ln/>
        </p:spPr>
        <p:txBody>
          <a:bodyPr/>
          <a:lstStyle/>
          <a:p>
            <a:pPr eaLnBrk="1" hangingPunct="1"/>
            <a:r>
              <a:rPr lang="en-US" smtClean="0">
                <a:latin typeface="Arial" pitchFamily="34" charset="0"/>
              </a:rPr>
              <a:t>Explain what NCEP Reanalysis 2 is   </a:t>
            </a:r>
          </a:p>
          <a:p>
            <a:pPr eaLnBrk="1" hangingPunct="1"/>
            <a:r>
              <a:rPr lang="en-US" smtClean="0">
                <a:latin typeface="Arial" pitchFamily="34" charset="0"/>
              </a:rPr>
              <a:t>Using six different regional models –  they differ in the model subcomponents     </a:t>
            </a:r>
          </a:p>
          <a:p>
            <a:pPr eaLnBrk="1" hangingPunct="1"/>
            <a:r>
              <a:rPr lang="en-US" smtClean="0">
                <a:latin typeface="Arial" pitchFamily="34" charset="0"/>
              </a:rPr>
              <a:t>RCM = regional climate model </a:t>
            </a:r>
          </a:p>
          <a:p>
            <a:pPr eaLnBrk="1" hangingPunct="1"/>
            <a:r>
              <a:rPr lang="en-US" smtClean="0">
                <a:latin typeface="Arial" pitchFamily="34" charset="0"/>
              </a:rPr>
              <a:t>RegCM3 – model developed and maintained by Filippo Giorgi at ICTP </a:t>
            </a:r>
          </a:p>
          <a:p>
            <a:pPr eaLnBrk="1" hangingPunct="1"/>
            <a:r>
              <a:rPr lang="en-US" smtClean="0">
                <a:latin typeface="Arial" pitchFamily="34" charset="0"/>
              </a:rPr>
              <a:t>WRF – NCAR model  </a:t>
            </a:r>
          </a:p>
          <a:p>
            <a:pPr eaLnBrk="1" hangingPunct="1"/>
            <a:r>
              <a:rPr lang="en-US" smtClean="0">
                <a:latin typeface="Arial" pitchFamily="34" charset="0"/>
              </a:rPr>
              <a:t>CRCM – Canadian regional model </a:t>
            </a:r>
          </a:p>
          <a:p>
            <a:pPr eaLnBrk="1" hangingPunct="1"/>
            <a:r>
              <a:rPr lang="en-US" smtClean="0">
                <a:latin typeface="Arial" pitchFamily="34" charset="0"/>
              </a:rPr>
              <a:t>ECPC RSM – Scripps Regional Spectral Model </a:t>
            </a:r>
          </a:p>
          <a:p>
            <a:pPr eaLnBrk="1" hangingPunct="1"/>
            <a:r>
              <a:rPr lang="en-US" smtClean="0">
                <a:latin typeface="Arial" pitchFamily="34" charset="0"/>
              </a:rPr>
              <a:t>MM5 – NCAR/PSU model </a:t>
            </a:r>
          </a:p>
          <a:p>
            <a:pPr eaLnBrk="1" hangingPunct="1"/>
            <a:r>
              <a:rPr lang="en-US" smtClean="0">
                <a:latin typeface="Arial" pitchFamily="34" charset="0"/>
              </a:rPr>
              <a:t>HadRM3 -  Hadley Center regional model v. 3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AB047C6A-C628-4350-83BA-17872D6A250D}" type="slidenum">
              <a:rPr lang="en-US" smtClean="0">
                <a:latin typeface="Arial" pitchFamily="34" charset="0"/>
              </a:rPr>
              <a:pPr/>
              <a:t>18</a:t>
            </a:fld>
            <a:endParaRPr lang="en-US" smtClean="0">
              <a:latin typeface="Arial"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smtClean="0">
                <a:latin typeface="Arial" pitchFamily="34" charset="0"/>
              </a:rPr>
              <a:t>Interesting problem to determine expected relationship between  time slice experiments  and AOGCM runs and with RCMs using the same </a:t>
            </a:r>
          </a:p>
          <a:p>
            <a:pPr eaLnBrk="1" hangingPunct="1"/>
            <a:r>
              <a:rPr lang="en-US" smtClean="0">
                <a:latin typeface="Arial" pitchFamily="34" charset="0"/>
              </a:rPr>
              <a:t>AOGCM boundary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7AE8AC6-BA29-4320-AF87-AB56A9EC7EF7}" type="slidenum">
              <a:rPr lang="en-US" smtClean="0">
                <a:latin typeface="Arial" pitchFamily="34" charset="0"/>
              </a:rPr>
              <a:pPr/>
              <a:t>20</a:t>
            </a:fld>
            <a:endParaRPr lang="en-US" smtClean="0">
              <a:latin typeface="Arial" pitchFamily="34" charset="0"/>
            </a:endParaRPr>
          </a:p>
        </p:txBody>
      </p:sp>
      <p:sp>
        <p:nvSpPr>
          <p:cNvPr id="36867" name="Rectangle 7"/>
          <p:cNvSpPr txBox="1">
            <a:spLocks noGrp="1" noChangeArrowheads="1"/>
          </p:cNvSpPr>
          <p:nvPr/>
        </p:nvSpPr>
        <p:spPr bwMode="auto">
          <a:xfrm>
            <a:off x="3886200" y="8831263"/>
            <a:ext cx="2971800" cy="465137"/>
          </a:xfrm>
          <a:prstGeom prst="rect">
            <a:avLst/>
          </a:prstGeom>
          <a:noFill/>
          <a:ln w="9525">
            <a:noFill/>
            <a:miter lim="800000"/>
            <a:headEnd/>
            <a:tailEnd/>
          </a:ln>
        </p:spPr>
        <p:txBody>
          <a:bodyPr lIns="93177" tIns="46589" rIns="93177" bIns="46589" anchor="b"/>
          <a:lstStyle/>
          <a:p>
            <a:pPr algn="r" defTabSz="931863"/>
            <a:fld id="{07CBFAC1-DD70-41D4-8691-8BFD2FFEAB20}" type="slidenum">
              <a:rPr lang="en-US" sz="1200"/>
              <a:pPr algn="r" defTabSz="931863"/>
              <a:t>20</a:t>
            </a:fld>
            <a:endParaRPr lang="en-US" sz="1200"/>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noFill/>
          <a:ln/>
        </p:spPr>
        <p:txBody>
          <a:bodyPr/>
          <a:lstStyle/>
          <a:p>
            <a:pPr eaLnBrk="1" hangingPunct="1"/>
            <a:r>
              <a:rPr lang="en-US" smtClean="0">
                <a:latin typeface="Arial" pitchFamily="34" charset="0"/>
              </a:rPr>
              <a:t>Three main user groups – Encourage people to visit web site and sign up for using data. End NARCCAP part of presentation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Series</a:t>
            </a:r>
            <a:r>
              <a:rPr lang="en-US" baseline="0" dirty="0" smtClean="0"/>
              <a:t> of three slides showing scatter plots of </a:t>
            </a:r>
            <a:r>
              <a:rPr lang="en-US" baseline="0" dirty="0" err="1" smtClean="0"/>
              <a:t>dp</a:t>
            </a:r>
            <a:r>
              <a:rPr lang="en-US" baseline="0" dirty="0" smtClean="0"/>
              <a:t> vs. </a:t>
            </a:r>
            <a:r>
              <a:rPr lang="en-US" baseline="0" dirty="0" err="1" smtClean="0"/>
              <a:t>dt.</a:t>
            </a:r>
            <a:r>
              <a:rPr lang="en-US" baseline="0" dirty="0" smtClean="0"/>
              <a:t>  Can observe patterns across models.  Also Steve </a:t>
            </a:r>
            <a:r>
              <a:rPr lang="en-US" baseline="0" dirty="0" err="1" smtClean="0"/>
              <a:t>Sain</a:t>
            </a:r>
            <a:r>
              <a:rPr lang="en-US" baseline="0" dirty="0" smtClean="0"/>
              <a:t> is working on algorithms to determine the distance between the model results.  Can then determine patterns of changes, for example, of </a:t>
            </a:r>
          </a:p>
          <a:p>
            <a:r>
              <a:rPr lang="en-US" baseline="0" dirty="0" smtClean="0"/>
              <a:t>RCMs all using same driving GCM.  </a:t>
            </a:r>
            <a:endParaRPr lang="en-US" dirty="0" smtClean="0"/>
          </a:p>
          <a:p>
            <a:r>
              <a:rPr lang="en-US" dirty="0" smtClean="0"/>
              <a:t>Note very strong cluster of </a:t>
            </a:r>
            <a:r>
              <a:rPr lang="en-US" dirty="0" err="1" smtClean="0"/>
              <a:t>dp</a:t>
            </a:r>
            <a:r>
              <a:rPr lang="en-US" dirty="0" smtClean="0"/>
              <a:t> and </a:t>
            </a:r>
            <a:r>
              <a:rPr lang="en-US" dirty="0" err="1" smtClean="0"/>
              <a:t>dt</a:t>
            </a:r>
            <a:r>
              <a:rPr lang="en-US" dirty="0" smtClean="0"/>
              <a:t> in winter – due</a:t>
            </a:r>
            <a:r>
              <a:rPr lang="en-US" baseline="0" dirty="0" smtClean="0"/>
              <a:t> to large scale forcing in winter,  and also strong oceanic effects </a:t>
            </a:r>
          </a:p>
          <a:p>
            <a:r>
              <a:rPr lang="en-US" baseline="0" dirty="0" smtClean="0"/>
              <a:t>Summer we see much wider scatter in both temperature and </a:t>
            </a:r>
            <a:r>
              <a:rPr lang="en-US" baseline="0" dirty="0" err="1" smtClean="0"/>
              <a:t>precip</a:t>
            </a:r>
            <a:r>
              <a:rPr lang="en-US" baseline="0" dirty="0" smtClean="0"/>
              <a:t>.  Note in summer that Hadley models show almost identical response. Three CCSM driven models are similar in summer. Also note very small </a:t>
            </a:r>
            <a:r>
              <a:rPr lang="en-US" baseline="0" dirty="0" err="1" smtClean="0"/>
              <a:t>precip</a:t>
            </a:r>
            <a:r>
              <a:rPr lang="en-US" baseline="0" dirty="0" smtClean="0"/>
              <a:t> amounts in summer, so % change not that meaningful in summer. GFDL AOGCM response is off the scale in summer – large </a:t>
            </a:r>
            <a:r>
              <a:rPr lang="en-US" baseline="0" dirty="0" err="1" smtClean="0"/>
              <a:t>precip</a:t>
            </a:r>
            <a:r>
              <a:rPr lang="en-US" baseline="0" dirty="0" smtClean="0"/>
              <a:t> decrease.</a:t>
            </a:r>
            <a:endParaRPr lang="en-US" dirty="0"/>
          </a:p>
        </p:txBody>
      </p:sp>
      <p:sp>
        <p:nvSpPr>
          <p:cNvPr id="4" name="Slide Number Placeholder 3"/>
          <p:cNvSpPr>
            <a:spLocks noGrp="1"/>
          </p:cNvSpPr>
          <p:nvPr>
            <p:ph type="sldNum" sz="quarter" idx="10"/>
          </p:nvPr>
        </p:nvSpPr>
        <p:spPr/>
        <p:txBody>
          <a:bodyPr/>
          <a:lstStyle/>
          <a:p>
            <a:pPr>
              <a:defRPr/>
            </a:pPr>
            <a:fld id="{7A355775-8514-4FD4-ACE4-C4A2664E70DE}" type="slidenum">
              <a:rPr lang="en-US" smtClean="0"/>
              <a:pPr>
                <a:defRPr/>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F1F7CC-447A-49D7-AE60-6DA95513731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17CE01-D5AC-4633-AAAA-0C5C225CED8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D04AB0-1529-44CC-9A3A-4BA76AFA8C2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4F408C-F3D2-431A-ADDB-265C60DB4C7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CBF4E4-73B0-46E4-8AC4-49DB3A0EB9B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4EA89E-5DC9-4E0D-9764-00CD3BD500A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447082-38D1-41F4-9C35-8519EC36A03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1D540D2-00BB-46CF-A4DF-8FF29E33408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CD5E654-B6FD-441D-A5FA-E77241A0691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7062947-9E6E-40BC-8ED0-D84FB021D4B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05FED5-4263-41EF-BDF1-F53144A3528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610087-F92D-4B98-93AE-C60A504C96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DABD397-92F1-4B4D-84E4-69D25554382A}" type="slidenum">
              <a:rPr lang="en-US"/>
              <a:pPr>
                <a:defRPr/>
              </a:pPr>
              <a:t>‹#›</a:t>
            </a:fld>
            <a:endParaRPr lang="en-US"/>
          </a:p>
        </p:txBody>
      </p:sp>
      <p:pic>
        <p:nvPicPr>
          <p:cNvPr id="1031" name="Picture 7"/>
          <p:cNvPicPr>
            <a:picLocks noChangeAspect="1" noChangeArrowheads="1"/>
          </p:cNvPicPr>
          <p:nvPr userDrawn="1"/>
        </p:nvPicPr>
        <p:blipFill>
          <a:blip r:embed="rId14" cstate="print"/>
          <a:srcRect/>
          <a:stretch>
            <a:fillRect/>
          </a:stretch>
        </p:blipFill>
        <p:spPr bwMode="auto">
          <a:xfrm>
            <a:off x="0" y="-1588"/>
            <a:ext cx="9144000" cy="685800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mcginnis@ucar.edu" TargetMode="External"/><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
        <p:nvSpPr>
          <p:cNvPr id="2051" name="Rectangle 3"/>
          <p:cNvSpPr>
            <a:spLocks noChangeArrowheads="1"/>
          </p:cNvSpPr>
          <p:nvPr/>
        </p:nvSpPr>
        <p:spPr bwMode="auto">
          <a:xfrm>
            <a:off x="1879600" y="1905000"/>
            <a:ext cx="5418138" cy="3046413"/>
          </a:xfrm>
          <a:prstGeom prst="rect">
            <a:avLst/>
          </a:prstGeom>
          <a:noFill/>
          <a:ln w="9525">
            <a:noFill/>
            <a:miter lim="800000"/>
            <a:headEnd/>
            <a:tailEnd/>
          </a:ln>
        </p:spPr>
        <p:txBody>
          <a:bodyPr>
            <a:spAutoFit/>
          </a:bodyPr>
          <a:lstStyle/>
          <a:p>
            <a:pPr algn="ctr"/>
            <a:r>
              <a:rPr lang="en-US" altLang="en-US" sz="2800" b="1" dirty="0">
                <a:solidFill>
                  <a:schemeClr val="bg1"/>
                </a:solidFill>
              </a:rPr>
              <a:t> </a:t>
            </a:r>
            <a:r>
              <a:rPr lang="en-US" altLang="en-US" sz="2800" b="1" dirty="0" smtClean="0">
                <a:solidFill>
                  <a:schemeClr val="bg1"/>
                </a:solidFill>
              </a:rPr>
              <a:t>NARCCAP Fourth</a:t>
            </a:r>
            <a:endParaRPr lang="en-US" altLang="en-US" sz="2800" b="1" dirty="0">
              <a:solidFill>
                <a:schemeClr val="bg1"/>
              </a:solidFill>
            </a:endParaRPr>
          </a:p>
          <a:p>
            <a:pPr algn="ctr"/>
            <a:r>
              <a:rPr lang="en-US" altLang="en-US" sz="2800" b="1" dirty="0">
                <a:solidFill>
                  <a:schemeClr val="bg1"/>
                </a:solidFill>
              </a:rPr>
              <a:t>Users’ Meeting </a:t>
            </a:r>
          </a:p>
          <a:p>
            <a:pPr algn="ctr"/>
            <a:endParaRPr lang="en-US" altLang="en-US" sz="2800" b="1" dirty="0">
              <a:solidFill>
                <a:schemeClr val="bg1"/>
              </a:solidFill>
            </a:endParaRPr>
          </a:p>
          <a:p>
            <a:pPr algn="ctr"/>
            <a:r>
              <a:rPr lang="en-US" altLang="en-US" sz="2800" b="1" dirty="0">
                <a:solidFill>
                  <a:schemeClr val="bg1"/>
                </a:solidFill>
              </a:rPr>
              <a:t>Welcome!  </a:t>
            </a:r>
          </a:p>
          <a:p>
            <a:pPr algn="ctr"/>
            <a:endParaRPr lang="en-US" altLang="en-US" sz="2000" b="1" dirty="0">
              <a:solidFill>
                <a:schemeClr val="bg1"/>
              </a:solidFill>
            </a:endParaRPr>
          </a:p>
          <a:p>
            <a:pPr algn="ctr"/>
            <a:endParaRPr lang="en-US" altLang="en-US" sz="2000" b="1" dirty="0">
              <a:solidFill>
                <a:schemeClr val="bg1"/>
              </a:solidFill>
            </a:endParaRPr>
          </a:p>
          <a:p>
            <a:pPr algn="ctr"/>
            <a:r>
              <a:rPr lang="en-US" altLang="en-US" sz="2000" b="1" dirty="0">
                <a:solidFill>
                  <a:schemeClr val="bg1"/>
                </a:solidFill>
              </a:rPr>
              <a:t>Linda O. </a:t>
            </a:r>
            <a:r>
              <a:rPr lang="en-US" altLang="en-US" sz="2000" b="1" dirty="0" err="1">
                <a:solidFill>
                  <a:schemeClr val="bg1"/>
                </a:solidFill>
              </a:rPr>
              <a:t>Mearns</a:t>
            </a:r>
            <a:endParaRPr lang="en-US" altLang="en-US" sz="2000" b="1" dirty="0">
              <a:solidFill>
                <a:schemeClr val="bg1"/>
              </a:solidFill>
            </a:endParaRPr>
          </a:p>
          <a:p>
            <a:pPr algn="ctr"/>
            <a:r>
              <a:rPr lang="en-US" altLang="en-US" sz="2000" b="1" dirty="0">
                <a:solidFill>
                  <a:schemeClr val="bg1"/>
                </a:solidFill>
              </a:rPr>
              <a:t>National Center for Atmospheric Research </a:t>
            </a:r>
          </a:p>
        </p:txBody>
      </p:sp>
      <p:sp>
        <p:nvSpPr>
          <p:cNvPr id="2052" name="Text Box 5"/>
          <p:cNvSpPr txBox="1">
            <a:spLocks noChangeArrowheads="1"/>
          </p:cNvSpPr>
          <p:nvPr/>
        </p:nvSpPr>
        <p:spPr bwMode="auto">
          <a:xfrm>
            <a:off x="1752600" y="3733800"/>
            <a:ext cx="5638800" cy="2114425"/>
          </a:xfrm>
          <a:prstGeom prst="rect">
            <a:avLst/>
          </a:prstGeom>
          <a:noFill/>
          <a:ln w="9525">
            <a:noFill/>
            <a:miter lim="800000"/>
            <a:headEnd/>
            <a:tailEnd/>
          </a:ln>
        </p:spPr>
        <p:txBody>
          <a:bodyPr>
            <a:spAutoFit/>
          </a:bodyPr>
          <a:lstStyle/>
          <a:p>
            <a:pPr algn="ctr">
              <a:spcBef>
                <a:spcPct val="50000"/>
              </a:spcBef>
            </a:pPr>
            <a:endParaRPr lang="en-US" b="1" dirty="0">
              <a:solidFill>
                <a:schemeClr val="bg1"/>
              </a:solidFill>
            </a:endParaRPr>
          </a:p>
          <a:p>
            <a:pPr algn="ctr">
              <a:spcBef>
                <a:spcPct val="30000"/>
              </a:spcBef>
            </a:pPr>
            <a:r>
              <a:rPr lang="en-US" b="1" dirty="0">
                <a:solidFill>
                  <a:schemeClr val="bg1"/>
                </a:solidFill>
              </a:rPr>
              <a:t> </a:t>
            </a:r>
          </a:p>
          <a:p>
            <a:pPr algn="ctr">
              <a:spcBef>
                <a:spcPct val="30000"/>
              </a:spcBef>
            </a:pPr>
            <a:r>
              <a:rPr lang="en-US" b="1" dirty="0">
                <a:solidFill>
                  <a:schemeClr val="bg1"/>
                </a:solidFill>
              </a:rPr>
              <a:t> </a:t>
            </a:r>
          </a:p>
          <a:p>
            <a:pPr algn="ctr">
              <a:spcBef>
                <a:spcPct val="30000"/>
              </a:spcBef>
            </a:pPr>
            <a:endParaRPr lang="en-US" b="1" dirty="0" smtClean="0">
              <a:solidFill>
                <a:schemeClr val="bg1"/>
              </a:solidFill>
            </a:endParaRPr>
          </a:p>
          <a:p>
            <a:pPr algn="ctr">
              <a:spcBef>
                <a:spcPct val="30000"/>
              </a:spcBef>
            </a:pPr>
            <a:r>
              <a:rPr lang="en-US" b="1" dirty="0" smtClean="0">
                <a:solidFill>
                  <a:schemeClr val="bg1"/>
                </a:solidFill>
              </a:rPr>
              <a:t> </a:t>
            </a:r>
            <a:r>
              <a:rPr lang="en-US" b="1" dirty="0">
                <a:solidFill>
                  <a:schemeClr val="bg1"/>
                </a:solidFill>
              </a:rPr>
              <a:t>Boulder, CO </a:t>
            </a:r>
          </a:p>
          <a:p>
            <a:pPr algn="ctr">
              <a:spcBef>
                <a:spcPct val="10000"/>
              </a:spcBef>
            </a:pPr>
            <a:r>
              <a:rPr lang="en-US" b="1" dirty="0" smtClean="0">
                <a:solidFill>
                  <a:schemeClr val="bg1"/>
                </a:solidFill>
              </a:rPr>
              <a:t>April 10 - 11,  2012</a:t>
            </a:r>
            <a:endParaRPr lang="en-US" b="1" dirty="0">
              <a:solidFill>
                <a:schemeClr val="bg1"/>
              </a:solidFill>
            </a:endParaRPr>
          </a:p>
        </p:txBody>
      </p:sp>
      <p:pic>
        <p:nvPicPr>
          <p:cNvPr id="2053" name="Picture 5" descr="narccap_banner.jpg"/>
          <p:cNvPicPr>
            <a:picLocks noChangeAspect="1"/>
          </p:cNvPicPr>
          <p:nvPr/>
        </p:nvPicPr>
        <p:blipFill>
          <a:blip r:embed="rId3" cstate="print"/>
          <a:srcRect/>
          <a:stretch>
            <a:fillRect/>
          </a:stretch>
        </p:blipFill>
        <p:spPr bwMode="auto">
          <a:xfrm>
            <a:off x="1600200" y="152400"/>
            <a:ext cx="6897329" cy="894632"/>
          </a:xfrm>
          <a:prstGeom prst="rect">
            <a:avLst/>
          </a:prstGeom>
          <a:noFill/>
          <a:ln w="9525">
            <a:noFill/>
            <a:miter lim="800000"/>
            <a:headEnd/>
            <a:tailEnd/>
          </a:ln>
        </p:spPr>
      </p:pic>
      <p:pic>
        <p:nvPicPr>
          <p:cNvPr id="2054" name="Picture 7" descr="narccap_earth.jpg"/>
          <p:cNvPicPr>
            <a:picLocks noChangeAspect="1"/>
          </p:cNvPicPr>
          <p:nvPr/>
        </p:nvPicPr>
        <p:blipFill>
          <a:blip r:embed="rId4" cstate="print"/>
          <a:srcRect/>
          <a:stretch>
            <a:fillRect/>
          </a:stretch>
        </p:blipFill>
        <p:spPr bwMode="auto">
          <a:xfrm>
            <a:off x="7086600" y="152400"/>
            <a:ext cx="1828800" cy="122895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3200" smtClean="0">
                <a:solidFill>
                  <a:srgbClr val="003399"/>
                </a:solidFill>
              </a:rPr>
              <a:t>Regional climate models allow use of </a:t>
            </a:r>
            <a:br>
              <a:rPr lang="en-US" sz="3200" smtClean="0">
                <a:solidFill>
                  <a:srgbClr val="003399"/>
                </a:solidFill>
              </a:rPr>
            </a:br>
            <a:r>
              <a:rPr lang="en-US" sz="3200" smtClean="0">
                <a:solidFill>
                  <a:srgbClr val="003399"/>
                </a:solidFill>
              </a:rPr>
              <a:t>finer resolution</a:t>
            </a:r>
          </a:p>
        </p:txBody>
      </p:sp>
      <p:sp>
        <p:nvSpPr>
          <p:cNvPr id="10243" name="Rectangle 3"/>
          <p:cNvSpPr>
            <a:spLocks noGrp="1" noChangeArrowheads="1"/>
          </p:cNvSpPr>
          <p:nvPr>
            <p:ph type="body" idx="1"/>
          </p:nvPr>
        </p:nvSpPr>
        <p:spPr/>
        <p:txBody>
          <a:bodyPr/>
          <a:lstStyle/>
          <a:p>
            <a:pPr>
              <a:spcBef>
                <a:spcPct val="45000"/>
              </a:spcBef>
            </a:pPr>
            <a:r>
              <a:rPr lang="en-US" smtClean="0">
                <a:solidFill>
                  <a:srgbClr val="003399"/>
                </a:solidFill>
              </a:rPr>
              <a:t>HadCM3 grid spacing is about 280 km.</a:t>
            </a:r>
          </a:p>
          <a:p>
            <a:pPr>
              <a:spcBef>
                <a:spcPct val="45000"/>
              </a:spcBef>
            </a:pPr>
            <a:r>
              <a:rPr lang="en-US" smtClean="0">
                <a:solidFill>
                  <a:srgbClr val="003399"/>
                </a:solidFill>
              </a:rPr>
              <a:t>To reduce the spacing to 50 km, we would need (280/50)</a:t>
            </a:r>
            <a:r>
              <a:rPr lang="en-US" baseline="30000" smtClean="0">
                <a:solidFill>
                  <a:srgbClr val="003399"/>
                </a:solidFill>
              </a:rPr>
              <a:t>3</a:t>
            </a:r>
            <a:r>
              <a:rPr lang="en-US" smtClean="0">
                <a:solidFill>
                  <a:srgbClr val="003399"/>
                </a:solidFill>
              </a:rPr>
              <a:t> = 175 times the computing power.</a:t>
            </a:r>
          </a:p>
          <a:p>
            <a:pPr>
              <a:spcBef>
                <a:spcPct val="45000"/>
              </a:spcBef>
            </a:pPr>
            <a:r>
              <a:rPr lang="en-US" smtClean="0">
                <a:solidFill>
                  <a:srgbClr val="003399"/>
                </a:solidFill>
              </a:rPr>
              <a:t>Proposal:  Use a finer-scale model over only a limited region of interest.</a:t>
            </a:r>
          </a:p>
          <a:p>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solidFill>
                  <a:srgbClr val="003399"/>
                </a:solidFill>
              </a:rPr>
              <a:t>Regional Modeling Strategy</a:t>
            </a:r>
          </a:p>
        </p:txBody>
      </p:sp>
      <p:sp>
        <p:nvSpPr>
          <p:cNvPr id="11267" name="Rectangle 3"/>
          <p:cNvSpPr>
            <a:spLocks noGrp="1" noChangeArrowheads="1"/>
          </p:cNvSpPr>
          <p:nvPr>
            <p:ph type="body" idx="1"/>
          </p:nvPr>
        </p:nvSpPr>
        <p:spPr>
          <a:xfrm>
            <a:off x="762000" y="1600200"/>
            <a:ext cx="8229600" cy="4525963"/>
          </a:xfrm>
        </p:spPr>
        <p:txBody>
          <a:bodyPr/>
          <a:lstStyle/>
          <a:p>
            <a:pPr>
              <a:buFontTx/>
              <a:buNone/>
            </a:pPr>
            <a:r>
              <a:rPr lang="en-US" sz="2800" i="1" dirty="0" smtClean="0">
                <a:solidFill>
                  <a:srgbClr val="003399"/>
                </a:solidFill>
              </a:rPr>
              <a:t>Nested regional modeling technique </a:t>
            </a:r>
          </a:p>
          <a:p>
            <a:r>
              <a:rPr lang="en-US" sz="2800" dirty="0" smtClean="0">
                <a:solidFill>
                  <a:srgbClr val="003399"/>
                </a:solidFill>
              </a:rPr>
              <a:t>Global model provides: </a:t>
            </a:r>
          </a:p>
          <a:p>
            <a:pPr lvl="1"/>
            <a:r>
              <a:rPr lang="en-US" sz="2400" dirty="0" smtClean="0">
                <a:solidFill>
                  <a:srgbClr val="003399"/>
                </a:solidFill>
              </a:rPr>
              <a:t> initial conditions – soil  moisture, sea surface temperatures, sea ice  </a:t>
            </a:r>
          </a:p>
          <a:p>
            <a:pPr lvl="1"/>
            <a:r>
              <a:rPr lang="en-US" sz="2400" dirty="0" smtClean="0">
                <a:solidFill>
                  <a:srgbClr val="003399"/>
                </a:solidFill>
              </a:rPr>
              <a:t> lateral meteorological conditions (temperature, pressure, humidity) every 6-8 hours.</a:t>
            </a:r>
          </a:p>
          <a:p>
            <a:pPr lvl="1"/>
            <a:r>
              <a:rPr lang="en-US" sz="2400" dirty="0" smtClean="0">
                <a:solidFill>
                  <a:srgbClr val="003399"/>
                </a:solidFill>
              </a:rPr>
              <a:t>Large scale response to forcing (100s </a:t>
            </a:r>
            <a:r>
              <a:rPr lang="en-US" sz="2400" dirty="0" err="1" smtClean="0">
                <a:solidFill>
                  <a:srgbClr val="003399"/>
                </a:solidFill>
              </a:rPr>
              <a:t>kms</a:t>
            </a:r>
            <a:r>
              <a:rPr lang="en-US" sz="2400" dirty="0" smtClean="0">
                <a:solidFill>
                  <a:srgbClr val="003399"/>
                </a:solidFill>
              </a:rPr>
              <a:t>)</a:t>
            </a:r>
          </a:p>
          <a:p>
            <a:r>
              <a:rPr lang="en-US" sz="2800" dirty="0" smtClean="0">
                <a:solidFill>
                  <a:srgbClr val="003399"/>
                </a:solidFill>
              </a:rPr>
              <a:t>Regional  model provides finer scale (10s km) </a:t>
            </a:r>
          </a:p>
          <a:p>
            <a:pPr>
              <a:buFontTx/>
              <a:buNone/>
            </a:pPr>
            <a:r>
              <a:rPr lang="en-US" sz="2800" dirty="0" smtClean="0">
                <a:solidFill>
                  <a:srgbClr val="003399"/>
                </a:solidFill>
              </a:rPr>
              <a:t>     response </a:t>
            </a:r>
          </a:p>
          <a:p>
            <a:pPr lvl="1">
              <a:buFontTx/>
              <a:buNone/>
            </a:pPr>
            <a:endParaRPr lang="en-US" sz="2400" dirty="0" smtClean="0">
              <a:solidFill>
                <a:srgbClr val="003399"/>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914400"/>
            <a:ext cx="8686800" cy="1371600"/>
          </a:xfrm>
        </p:spPr>
        <p:txBody>
          <a:bodyPr/>
          <a:lstStyle/>
          <a:p>
            <a:r>
              <a:rPr lang="en-US" sz="4000" b="1" smtClean="0">
                <a:solidFill>
                  <a:srgbClr val="003399"/>
                </a:solidFill>
              </a:rPr>
              <a:t>Examples Where   </a:t>
            </a:r>
            <a:br>
              <a:rPr lang="en-US" sz="4000" b="1" smtClean="0">
                <a:solidFill>
                  <a:srgbClr val="003399"/>
                </a:solidFill>
              </a:rPr>
            </a:br>
            <a:r>
              <a:rPr lang="en-US" sz="4000" b="1" smtClean="0">
                <a:solidFill>
                  <a:srgbClr val="003399"/>
                </a:solidFill>
              </a:rPr>
              <a:t>Regional Modeling Is Useful</a:t>
            </a:r>
          </a:p>
        </p:txBody>
      </p:sp>
      <p:sp>
        <p:nvSpPr>
          <p:cNvPr id="12291" name="Rectangle 3"/>
          <p:cNvSpPr>
            <a:spLocks noGrp="1" noChangeArrowheads="1"/>
          </p:cNvSpPr>
          <p:nvPr>
            <p:ph type="body" idx="1"/>
          </p:nvPr>
        </p:nvSpPr>
        <p:spPr>
          <a:xfrm>
            <a:off x="1143000" y="2362200"/>
            <a:ext cx="7772400" cy="3657600"/>
          </a:xfrm>
        </p:spPr>
        <p:txBody>
          <a:bodyPr/>
          <a:lstStyle/>
          <a:p>
            <a:endParaRPr lang="en-US" sz="2800" dirty="0" smtClean="0">
              <a:solidFill>
                <a:schemeClr val="bg1"/>
              </a:solidFill>
            </a:endParaRPr>
          </a:p>
          <a:p>
            <a:r>
              <a:rPr lang="en-US" dirty="0" smtClean="0">
                <a:solidFill>
                  <a:srgbClr val="003399"/>
                </a:solidFill>
              </a:rPr>
              <a:t>Complex </a:t>
            </a:r>
            <a:r>
              <a:rPr lang="en-US" dirty="0" smtClean="0">
                <a:solidFill>
                  <a:srgbClr val="003399"/>
                </a:solidFill>
              </a:rPr>
              <a:t>topography (mountains</a:t>
            </a:r>
            <a:r>
              <a:rPr lang="en-US" dirty="0" smtClean="0">
                <a:solidFill>
                  <a:srgbClr val="003399"/>
                </a:solidFill>
              </a:rPr>
              <a:t>)</a:t>
            </a:r>
          </a:p>
          <a:p>
            <a:r>
              <a:rPr lang="en-US" dirty="0">
                <a:solidFill>
                  <a:srgbClr val="003399"/>
                </a:solidFill>
              </a:rPr>
              <a:t>Regions with small irregular land masses (e.g., the Caribbean) </a:t>
            </a:r>
            <a:endParaRPr lang="en-US" dirty="0" smtClean="0">
              <a:solidFill>
                <a:srgbClr val="003399"/>
              </a:solidFill>
            </a:endParaRPr>
          </a:p>
          <a:p>
            <a:r>
              <a:rPr lang="en-US" dirty="0" smtClean="0">
                <a:solidFill>
                  <a:srgbClr val="003399"/>
                </a:solidFill>
              </a:rPr>
              <a:t>Complex coastlines  (e.g., Italy)</a:t>
            </a:r>
          </a:p>
          <a:p>
            <a:r>
              <a:rPr lang="en-US" dirty="0" smtClean="0">
                <a:solidFill>
                  <a:srgbClr val="003399"/>
                </a:solidFill>
              </a:rPr>
              <a:t>Heterogeneous  landscapes </a:t>
            </a:r>
          </a:p>
          <a:p>
            <a:pPr>
              <a:buFontTx/>
              <a:buNone/>
            </a:pPr>
            <a:endParaRPr lang="en-US" dirty="0" smtClean="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omain"/>
          <p:cNvPicPr>
            <a:picLocks noChangeAspect="1" noChangeArrowheads="1"/>
          </p:cNvPicPr>
          <p:nvPr/>
        </p:nvPicPr>
        <p:blipFill>
          <a:blip r:embed="rId2" cstate="print"/>
          <a:srcRect/>
          <a:stretch>
            <a:fillRect/>
          </a:stretch>
        </p:blipFill>
        <p:spPr bwMode="auto">
          <a:xfrm>
            <a:off x="7010400" y="2286000"/>
            <a:ext cx="1955800" cy="1771650"/>
          </a:xfrm>
          <a:prstGeom prst="rect">
            <a:avLst/>
          </a:prstGeom>
          <a:noFill/>
          <a:ln w="9525">
            <a:solidFill>
              <a:schemeClr val="tx1"/>
            </a:solidFill>
            <a:miter lim="800000"/>
            <a:headEnd/>
            <a:tailEnd/>
          </a:ln>
        </p:spPr>
      </p:pic>
      <p:sp>
        <p:nvSpPr>
          <p:cNvPr id="22531" name="Rectangle 3"/>
          <p:cNvSpPr>
            <a:spLocks noChangeArrowheads="1"/>
          </p:cNvSpPr>
          <p:nvPr/>
        </p:nvSpPr>
        <p:spPr bwMode="auto">
          <a:xfrm>
            <a:off x="609600" y="228600"/>
            <a:ext cx="7143750" cy="1246188"/>
          </a:xfrm>
          <a:prstGeom prst="rect">
            <a:avLst/>
          </a:prstGeom>
          <a:noFill/>
          <a:ln w="9525">
            <a:noFill/>
            <a:miter lim="800000"/>
            <a:headEnd/>
            <a:tailEnd/>
          </a:ln>
        </p:spPr>
        <p:txBody>
          <a:bodyPr>
            <a:spAutoFit/>
          </a:bodyPr>
          <a:lstStyle/>
          <a:p>
            <a:pPr lvl="1" algn="ctr">
              <a:spcBef>
                <a:spcPct val="50000"/>
              </a:spcBef>
              <a:defRPr/>
            </a:pPr>
            <a:r>
              <a:rPr lang="en-US" sz="2400" b="1" dirty="0">
                <a:solidFill>
                  <a:schemeClr val="accent6"/>
                </a:solidFill>
                <a:latin typeface="Arial" charset="0"/>
              </a:rPr>
              <a:t>The North American Regional Climate Change Assessment Program (NARCCAP)</a:t>
            </a:r>
          </a:p>
          <a:p>
            <a:pPr algn="ctr">
              <a:spcBef>
                <a:spcPct val="50000"/>
              </a:spcBef>
              <a:defRPr/>
            </a:pPr>
            <a:endParaRPr lang="en-US" b="1" dirty="0">
              <a:solidFill>
                <a:schemeClr val="accent2"/>
              </a:solidFill>
              <a:latin typeface="Arial" charset="0"/>
            </a:endParaRPr>
          </a:p>
        </p:txBody>
      </p:sp>
      <p:sp>
        <p:nvSpPr>
          <p:cNvPr id="22532" name="Rectangle 4"/>
          <p:cNvSpPr>
            <a:spLocks noChangeArrowheads="1"/>
          </p:cNvSpPr>
          <p:nvPr/>
        </p:nvSpPr>
        <p:spPr bwMode="auto">
          <a:xfrm>
            <a:off x="904875" y="1346478"/>
            <a:ext cx="8239125" cy="5293757"/>
          </a:xfrm>
          <a:prstGeom prst="rect">
            <a:avLst/>
          </a:prstGeom>
          <a:noFill/>
          <a:ln w="9525">
            <a:noFill/>
            <a:miter lim="800000"/>
            <a:headEnd/>
            <a:tailEnd/>
          </a:ln>
        </p:spPr>
        <p:txBody>
          <a:bodyPr anchor="ctr">
            <a:spAutoFit/>
          </a:bodyPr>
          <a:lstStyle/>
          <a:p>
            <a:pPr>
              <a:defRPr/>
            </a:pPr>
            <a:endParaRPr lang="en-US" sz="1600" b="1" dirty="0">
              <a:latin typeface="Arial" charset="0"/>
            </a:endParaRPr>
          </a:p>
          <a:p>
            <a:pPr>
              <a:defRPr/>
            </a:pPr>
            <a:endParaRPr lang="en-US" b="1" dirty="0">
              <a:solidFill>
                <a:schemeClr val="accent2"/>
              </a:solidFill>
              <a:latin typeface="Arial" charset="0"/>
            </a:endParaRPr>
          </a:p>
          <a:p>
            <a:pPr>
              <a:buFontTx/>
              <a:buChar char="•"/>
              <a:defRPr/>
            </a:pPr>
            <a:r>
              <a:rPr lang="en-US" sz="2000" dirty="0">
                <a:solidFill>
                  <a:schemeClr val="accent6"/>
                </a:solidFill>
                <a:latin typeface="Arial" charset="0"/>
              </a:rPr>
              <a:t>Explores multiple uncertainties in regional </a:t>
            </a:r>
          </a:p>
          <a:p>
            <a:pPr>
              <a:spcAft>
                <a:spcPts val="600"/>
              </a:spcAft>
              <a:defRPr/>
            </a:pPr>
            <a:r>
              <a:rPr lang="en-US" sz="2000" dirty="0">
                <a:solidFill>
                  <a:schemeClr val="accent6"/>
                </a:solidFill>
                <a:latin typeface="Arial" charset="0"/>
              </a:rPr>
              <a:t>   and global climate model  projections</a:t>
            </a:r>
          </a:p>
          <a:p>
            <a:pPr>
              <a:spcAft>
                <a:spcPts val="600"/>
              </a:spcAft>
              <a:defRPr/>
            </a:pPr>
            <a:r>
              <a:rPr lang="en-US" dirty="0">
                <a:solidFill>
                  <a:schemeClr val="accent6"/>
                </a:solidFill>
                <a:latin typeface="Arial" charset="0"/>
              </a:rPr>
              <a:t>    4  global climate models  x  6 regional climate models   </a:t>
            </a:r>
          </a:p>
          <a:p>
            <a:pPr>
              <a:buFontTx/>
              <a:buChar char="•"/>
              <a:defRPr/>
            </a:pPr>
            <a:r>
              <a:rPr lang="en-US" dirty="0">
                <a:solidFill>
                  <a:schemeClr val="accent6"/>
                </a:solidFill>
                <a:latin typeface="Arial" charset="0"/>
              </a:rPr>
              <a:t> </a:t>
            </a:r>
            <a:r>
              <a:rPr lang="en-US" sz="2000" dirty="0">
                <a:solidFill>
                  <a:schemeClr val="accent6"/>
                </a:solidFill>
                <a:latin typeface="Arial" charset="0"/>
              </a:rPr>
              <a:t>Develops multiple high resolution (50 km) </a:t>
            </a:r>
          </a:p>
          <a:p>
            <a:pPr>
              <a:defRPr/>
            </a:pPr>
            <a:r>
              <a:rPr lang="en-US" sz="2000" dirty="0">
                <a:solidFill>
                  <a:schemeClr val="accent6"/>
                </a:solidFill>
                <a:latin typeface="Arial" charset="0"/>
              </a:rPr>
              <a:t>  regional climate scenarios for use in impacts </a:t>
            </a:r>
          </a:p>
          <a:p>
            <a:pPr>
              <a:defRPr/>
            </a:pPr>
            <a:r>
              <a:rPr lang="en-US" sz="2000" dirty="0">
                <a:solidFill>
                  <a:schemeClr val="accent6"/>
                </a:solidFill>
                <a:latin typeface="Arial" charset="0"/>
              </a:rPr>
              <a:t>  and adaptation </a:t>
            </a:r>
            <a:r>
              <a:rPr lang="en-US" sz="2000" dirty="0" smtClean="0">
                <a:solidFill>
                  <a:schemeClr val="accent6"/>
                </a:solidFill>
                <a:latin typeface="Arial" charset="0"/>
              </a:rPr>
              <a:t>assessments</a:t>
            </a:r>
          </a:p>
          <a:p>
            <a:pPr>
              <a:defRPr/>
            </a:pPr>
            <a:endParaRPr lang="en-US" sz="2000" dirty="0">
              <a:solidFill>
                <a:schemeClr val="accent6"/>
              </a:solidFill>
              <a:latin typeface="Arial" charset="0"/>
            </a:endParaRPr>
          </a:p>
          <a:p>
            <a:pPr>
              <a:buFontTx/>
              <a:buChar char="•"/>
              <a:defRPr/>
            </a:pPr>
            <a:r>
              <a:rPr lang="en-US" sz="2000" dirty="0">
                <a:solidFill>
                  <a:schemeClr val="accent6"/>
                </a:solidFill>
                <a:latin typeface="Arial" charset="0"/>
              </a:rPr>
              <a:t>Evaluates regional model performance  to establish  </a:t>
            </a:r>
          </a:p>
          <a:p>
            <a:pPr>
              <a:defRPr/>
            </a:pPr>
            <a:r>
              <a:rPr lang="en-US" sz="2000" dirty="0">
                <a:solidFill>
                  <a:schemeClr val="accent6"/>
                </a:solidFill>
                <a:latin typeface="Arial" charset="0"/>
              </a:rPr>
              <a:t>  credibility of  individual simulations for the future </a:t>
            </a:r>
          </a:p>
          <a:p>
            <a:pPr>
              <a:buFontTx/>
              <a:buChar char="•"/>
              <a:defRPr/>
            </a:pPr>
            <a:endParaRPr lang="en-US" dirty="0">
              <a:solidFill>
                <a:schemeClr val="accent6"/>
              </a:solidFill>
              <a:latin typeface="Arial" charset="0"/>
            </a:endParaRPr>
          </a:p>
          <a:p>
            <a:pPr>
              <a:buFontTx/>
              <a:buChar char="•"/>
              <a:defRPr/>
            </a:pPr>
            <a:r>
              <a:rPr lang="en-US" sz="2000" dirty="0">
                <a:solidFill>
                  <a:schemeClr val="accent6"/>
                </a:solidFill>
                <a:latin typeface="Arial" charset="0"/>
              </a:rPr>
              <a:t>Participants:  Iowa State,  PNNL,  LLNL,  UC Santa Cruz,  </a:t>
            </a:r>
            <a:r>
              <a:rPr lang="en-US" sz="2000" dirty="0" err="1">
                <a:solidFill>
                  <a:schemeClr val="accent6"/>
                </a:solidFill>
                <a:latin typeface="Arial" charset="0"/>
              </a:rPr>
              <a:t>Ouranos</a:t>
            </a:r>
            <a:r>
              <a:rPr lang="en-US" sz="2000" dirty="0">
                <a:solidFill>
                  <a:schemeClr val="accent6"/>
                </a:solidFill>
                <a:latin typeface="Arial" charset="0"/>
              </a:rPr>
              <a:t> (Canada), UK Hadley Centre</a:t>
            </a:r>
            <a:r>
              <a:rPr lang="en-US" sz="2000" dirty="0" smtClean="0">
                <a:solidFill>
                  <a:schemeClr val="accent6"/>
                </a:solidFill>
                <a:latin typeface="Arial" charset="0"/>
              </a:rPr>
              <a:t>, Scripps,  </a:t>
            </a:r>
            <a:r>
              <a:rPr lang="en-US" sz="2000" dirty="0">
                <a:solidFill>
                  <a:schemeClr val="accent6"/>
                </a:solidFill>
                <a:latin typeface="Arial" charset="0"/>
              </a:rPr>
              <a:t>NCAR </a:t>
            </a:r>
            <a:endParaRPr lang="en-US" dirty="0">
              <a:solidFill>
                <a:schemeClr val="accent6"/>
              </a:solidFill>
              <a:latin typeface="Arial" charset="0"/>
            </a:endParaRPr>
          </a:p>
          <a:p>
            <a:pPr>
              <a:buFontTx/>
              <a:buChar char="•"/>
              <a:defRPr/>
            </a:pPr>
            <a:endParaRPr lang="en-US" sz="2000" dirty="0">
              <a:solidFill>
                <a:schemeClr val="accent6"/>
              </a:solidFill>
              <a:latin typeface="Arial" charset="0"/>
            </a:endParaRPr>
          </a:p>
          <a:p>
            <a:pPr>
              <a:buFontTx/>
              <a:buChar char="•"/>
              <a:defRPr/>
            </a:pPr>
            <a:r>
              <a:rPr lang="en-US" sz="2000" dirty="0">
                <a:solidFill>
                  <a:schemeClr val="accent6"/>
                </a:solidFill>
                <a:latin typeface="Arial" charset="0"/>
              </a:rPr>
              <a:t> Initiated in 2006, funded by NOAA-OGP, NSF, </a:t>
            </a:r>
            <a:r>
              <a:rPr lang="en-US" sz="2000" dirty="0" smtClean="0">
                <a:solidFill>
                  <a:schemeClr val="accent6"/>
                </a:solidFill>
                <a:latin typeface="Arial" charset="0"/>
              </a:rPr>
              <a:t>DOE</a:t>
            </a:r>
            <a:r>
              <a:rPr lang="en-US" sz="2000" dirty="0">
                <a:solidFill>
                  <a:schemeClr val="accent6"/>
                </a:solidFill>
                <a:latin typeface="Arial" charset="0"/>
              </a:rPr>
              <a:t>, USEPA-ORD </a:t>
            </a:r>
            <a:r>
              <a:rPr lang="en-US" sz="2000" dirty="0" smtClean="0">
                <a:solidFill>
                  <a:schemeClr val="accent6"/>
                </a:solidFill>
                <a:latin typeface="Arial" charset="0"/>
              </a:rPr>
              <a:t>     </a:t>
            </a:r>
            <a:endParaRPr lang="en-US" sz="2000" dirty="0">
              <a:solidFill>
                <a:schemeClr val="accent6"/>
              </a:solidFill>
              <a:latin typeface="Arial" charset="0"/>
            </a:endParaRPr>
          </a:p>
          <a:p>
            <a:pPr>
              <a:defRPr/>
            </a:pPr>
            <a:endParaRPr lang="en-US" dirty="0">
              <a:solidFill>
                <a:schemeClr val="accent6"/>
              </a:solidFill>
              <a:latin typeface="Arial" charset="0"/>
            </a:endParaRPr>
          </a:p>
        </p:txBody>
      </p:sp>
      <p:sp>
        <p:nvSpPr>
          <p:cNvPr id="22533" name="TextBox 5"/>
          <p:cNvSpPr txBox="1">
            <a:spLocks noChangeArrowheads="1"/>
          </p:cNvSpPr>
          <p:nvPr/>
        </p:nvSpPr>
        <p:spPr bwMode="auto">
          <a:xfrm>
            <a:off x="2743200" y="1219200"/>
            <a:ext cx="2895600" cy="400050"/>
          </a:xfrm>
          <a:prstGeom prst="rect">
            <a:avLst/>
          </a:prstGeom>
          <a:noFill/>
          <a:ln w="9525">
            <a:noFill/>
            <a:miter lim="800000"/>
            <a:headEnd/>
            <a:tailEnd/>
          </a:ln>
        </p:spPr>
        <p:txBody>
          <a:bodyPr>
            <a:spAutoFit/>
          </a:bodyPr>
          <a:lstStyle/>
          <a:p>
            <a:pPr>
              <a:defRPr/>
            </a:pPr>
            <a:r>
              <a:rPr lang="en-US" sz="2000" dirty="0">
                <a:solidFill>
                  <a:schemeClr val="accent6"/>
                </a:solidFill>
                <a:latin typeface="Arial" charset="0"/>
              </a:rPr>
              <a:t>www.narccap.ucar.edu</a:t>
            </a:r>
          </a:p>
        </p:txBody>
      </p:sp>
      <p:pic>
        <p:nvPicPr>
          <p:cNvPr id="3078" name="Picture 6" descr="Domain_isu_narccap"/>
          <p:cNvPicPr>
            <a:picLocks noChangeAspect="1" noChangeArrowheads="1"/>
          </p:cNvPicPr>
          <p:nvPr/>
        </p:nvPicPr>
        <p:blipFill>
          <a:blip r:embed="rId3" cstate="print"/>
          <a:srcRect/>
          <a:stretch>
            <a:fillRect/>
          </a:stretch>
        </p:blipFill>
        <p:spPr bwMode="auto">
          <a:xfrm>
            <a:off x="6831013" y="1981200"/>
            <a:ext cx="2312987" cy="2133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pPr eaLnBrk="1" hangingPunct="1"/>
            <a:r>
              <a:rPr lang="en-US" smtClean="0">
                <a:solidFill>
                  <a:schemeClr val="accent2"/>
                </a:solidFill>
              </a:rPr>
              <a:t>NARCCAP Domain</a:t>
            </a:r>
          </a:p>
        </p:txBody>
      </p:sp>
      <p:pic>
        <p:nvPicPr>
          <p:cNvPr id="14339" name="Picture 6" descr="Domain_isu_narccap"/>
          <p:cNvPicPr>
            <a:picLocks noGrp="1" noChangeAspect="1" noChangeArrowheads="1"/>
          </p:cNvPicPr>
          <p:nvPr>
            <p:ph idx="1"/>
          </p:nvPr>
        </p:nvPicPr>
        <p:blipFill>
          <a:blip r:embed="rId2" cstate="print"/>
          <a:srcRect/>
          <a:stretch>
            <a:fillRect/>
          </a:stretch>
        </p:blipFill>
        <p:spPr>
          <a:xfrm>
            <a:off x="1817688" y="1600200"/>
            <a:ext cx="5508625" cy="4525963"/>
          </a:xfr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5800" y="228600"/>
            <a:ext cx="7772400" cy="1143000"/>
          </a:xfrm>
        </p:spPr>
        <p:txBody>
          <a:bodyPr/>
          <a:lstStyle/>
          <a:p>
            <a:pPr eaLnBrk="1" hangingPunct="1"/>
            <a:r>
              <a:rPr lang="en-US" b="1" smtClean="0">
                <a:solidFill>
                  <a:schemeClr val="accent2"/>
                </a:solidFill>
              </a:rPr>
              <a:t>NARCCAP - Team</a:t>
            </a:r>
          </a:p>
        </p:txBody>
      </p:sp>
      <p:sp>
        <p:nvSpPr>
          <p:cNvPr id="15363" name="Rectangle 3"/>
          <p:cNvSpPr>
            <a:spLocks noGrp="1" noChangeArrowheads="1"/>
          </p:cNvSpPr>
          <p:nvPr>
            <p:ph type="subTitle" idx="1"/>
          </p:nvPr>
        </p:nvSpPr>
        <p:spPr>
          <a:xfrm>
            <a:off x="1295400" y="1295400"/>
            <a:ext cx="6400800" cy="4953000"/>
          </a:xfrm>
        </p:spPr>
        <p:txBody>
          <a:bodyPr/>
          <a:lstStyle/>
          <a:p>
            <a:pPr eaLnBrk="1" hangingPunct="1"/>
            <a:r>
              <a:rPr lang="en-US" sz="2000" dirty="0" smtClean="0">
                <a:ea typeface="MS Mincho" pitchFamily="49" charset="-128"/>
              </a:rPr>
              <a:t>Linda O. </a:t>
            </a:r>
            <a:r>
              <a:rPr lang="en-US" sz="2000" dirty="0" err="1" smtClean="0">
                <a:ea typeface="MS Mincho" pitchFamily="49" charset="-128"/>
              </a:rPr>
              <a:t>Mearns</a:t>
            </a:r>
            <a:r>
              <a:rPr lang="en-US" sz="2000" dirty="0" smtClean="0">
                <a:ea typeface="MS Mincho" pitchFamily="49" charset="-128"/>
              </a:rPr>
              <a:t>, </a:t>
            </a:r>
            <a:r>
              <a:rPr lang="en-US" sz="2000" dirty="0" smtClean="0">
                <a:solidFill>
                  <a:schemeClr val="accent2"/>
                </a:solidFill>
                <a:ea typeface="MS Mincho" pitchFamily="49" charset="-128"/>
              </a:rPr>
              <a:t>NCAR </a:t>
            </a:r>
          </a:p>
          <a:p>
            <a:pPr eaLnBrk="1" hangingPunct="1"/>
            <a:r>
              <a:rPr lang="en-US" sz="2000" dirty="0" smtClean="0">
                <a:ea typeface="MS Mincho" pitchFamily="49" charset="-128"/>
              </a:rPr>
              <a:t>Ray </a:t>
            </a:r>
            <a:r>
              <a:rPr lang="en-US" sz="2000" dirty="0" err="1" smtClean="0">
                <a:ea typeface="MS Mincho" pitchFamily="49" charset="-128"/>
              </a:rPr>
              <a:t>Arritt</a:t>
            </a:r>
            <a:r>
              <a:rPr lang="en-US" sz="2000" dirty="0" smtClean="0">
                <a:ea typeface="MS Mincho" pitchFamily="49" charset="-128"/>
              </a:rPr>
              <a:t>, </a:t>
            </a:r>
            <a:r>
              <a:rPr lang="en-US" sz="2000" dirty="0" smtClean="0">
                <a:solidFill>
                  <a:schemeClr val="accent2"/>
                </a:solidFill>
                <a:ea typeface="MS Mincho" pitchFamily="49" charset="-128"/>
              </a:rPr>
              <a:t>Iowa State</a:t>
            </a:r>
            <a:r>
              <a:rPr lang="en-US" sz="2000" dirty="0" smtClean="0">
                <a:ea typeface="MS Mincho" pitchFamily="49" charset="-128"/>
              </a:rPr>
              <a:t>, Dave Bader,</a:t>
            </a:r>
            <a:r>
              <a:rPr lang="en-US" sz="2000" dirty="0" smtClean="0">
                <a:solidFill>
                  <a:schemeClr val="accent2"/>
                </a:solidFill>
                <a:ea typeface="MS Mincho" pitchFamily="49" charset="-128"/>
              </a:rPr>
              <a:t> LLNL, </a:t>
            </a:r>
            <a:r>
              <a:rPr lang="en-US" sz="2000" dirty="0" err="1" smtClean="0">
                <a:ea typeface="MS Mincho" pitchFamily="49" charset="-128"/>
              </a:rPr>
              <a:t>Wilfran</a:t>
            </a:r>
            <a:r>
              <a:rPr lang="en-US" sz="2000" dirty="0" smtClean="0">
                <a:ea typeface="MS Mincho" pitchFamily="49" charset="-128"/>
              </a:rPr>
              <a:t> </a:t>
            </a:r>
            <a:r>
              <a:rPr lang="en-US" sz="2000" dirty="0" smtClean="0"/>
              <a:t> </a:t>
            </a:r>
            <a:r>
              <a:rPr lang="en-US" sz="2000" dirty="0" err="1" smtClean="0"/>
              <a:t>Moufouma-Okia</a:t>
            </a:r>
            <a:r>
              <a:rPr lang="en-US" sz="2000" dirty="0" smtClean="0">
                <a:ea typeface="MS Mincho" pitchFamily="49" charset="-128"/>
              </a:rPr>
              <a:t>, </a:t>
            </a:r>
            <a:r>
              <a:rPr lang="en-US" sz="2000" dirty="0" smtClean="0">
                <a:solidFill>
                  <a:schemeClr val="accent2"/>
                </a:solidFill>
                <a:ea typeface="MS Mincho" pitchFamily="49" charset="-128"/>
              </a:rPr>
              <a:t>Hadley Centre</a:t>
            </a:r>
            <a:r>
              <a:rPr lang="en-US" sz="2000" dirty="0" smtClean="0">
                <a:ea typeface="MS Mincho" pitchFamily="49" charset="-128"/>
              </a:rPr>
              <a:t>, </a:t>
            </a:r>
            <a:r>
              <a:rPr lang="en-US" sz="2000" dirty="0" err="1" smtClean="0">
                <a:ea typeface="MS Mincho" pitchFamily="49" charset="-128"/>
              </a:rPr>
              <a:t>S</a:t>
            </a:r>
            <a:r>
              <a:rPr lang="en-US" sz="2000" dirty="0" err="1" smtClean="0">
                <a:ea typeface="MS Mincho" pitchFamily="49" charset="-128"/>
                <a:cs typeface="Arial" pitchFamily="34" charset="0"/>
              </a:rPr>
              <a:t>é</a:t>
            </a:r>
            <a:r>
              <a:rPr lang="en-US" sz="2000" dirty="0" err="1" smtClean="0">
                <a:ea typeface="MS Mincho" pitchFamily="49" charset="-128"/>
              </a:rPr>
              <a:t>bastien</a:t>
            </a:r>
            <a:r>
              <a:rPr lang="en-US" sz="2000" dirty="0" smtClean="0">
                <a:ea typeface="MS Mincho" pitchFamily="49" charset="-128"/>
              </a:rPr>
              <a:t> </a:t>
            </a:r>
            <a:r>
              <a:rPr lang="en-US" sz="2000" dirty="0" err="1" smtClean="0">
                <a:ea typeface="MS Mincho" pitchFamily="49" charset="-128"/>
              </a:rPr>
              <a:t>Biner</a:t>
            </a:r>
            <a:r>
              <a:rPr lang="en-US" sz="2000" dirty="0" smtClean="0">
                <a:ea typeface="MS Mincho" pitchFamily="49" charset="-128"/>
              </a:rPr>
              <a:t>, Daniel </a:t>
            </a:r>
            <a:r>
              <a:rPr lang="en-US" sz="2000" dirty="0" err="1" smtClean="0">
                <a:ea typeface="MS Mincho" pitchFamily="49" charset="-128"/>
              </a:rPr>
              <a:t>Caya</a:t>
            </a:r>
            <a:r>
              <a:rPr lang="en-US" sz="2000" dirty="0" smtClean="0">
                <a:ea typeface="MS Mincho" pitchFamily="49" charset="-128"/>
              </a:rPr>
              <a:t>, </a:t>
            </a:r>
            <a:r>
              <a:rPr lang="en-US" sz="2000" dirty="0" err="1" smtClean="0">
                <a:solidFill>
                  <a:schemeClr val="accent2"/>
                </a:solidFill>
                <a:ea typeface="MS Mincho" pitchFamily="49" charset="-128"/>
              </a:rPr>
              <a:t>Ouranos</a:t>
            </a:r>
            <a:r>
              <a:rPr lang="en-US" sz="2000" dirty="0" smtClean="0">
                <a:solidFill>
                  <a:schemeClr val="accent2"/>
                </a:solidFill>
                <a:ea typeface="MS Mincho" pitchFamily="49" charset="-128"/>
              </a:rPr>
              <a:t>,</a:t>
            </a:r>
            <a:r>
              <a:rPr lang="en-US" sz="2000" dirty="0" smtClean="0">
                <a:ea typeface="MS Mincho" pitchFamily="49" charset="-128"/>
              </a:rPr>
              <a:t>  Phil Duffy, </a:t>
            </a:r>
            <a:r>
              <a:rPr lang="en-US" sz="2000" dirty="0" err="1" smtClean="0">
                <a:solidFill>
                  <a:srgbClr val="333399"/>
                </a:solidFill>
                <a:ea typeface="MS Mincho" pitchFamily="49" charset="-128"/>
              </a:rPr>
              <a:t>LLNL,</a:t>
            </a:r>
            <a:r>
              <a:rPr lang="en-US" sz="2000" dirty="0" err="1" smtClean="0">
                <a:solidFill>
                  <a:schemeClr val="accent2"/>
                </a:solidFill>
                <a:ea typeface="MS Mincho" pitchFamily="49" charset="-128"/>
              </a:rPr>
              <a:t>Climate</a:t>
            </a:r>
            <a:r>
              <a:rPr lang="en-US" sz="2000" dirty="0" smtClean="0">
                <a:solidFill>
                  <a:schemeClr val="accent2"/>
                </a:solidFill>
                <a:ea typeface="MS Mincho" pitchFamily="49" charset="-128"/>
              </a:rPr>
              <a:t> Central,</a:t>
            </a:r>
            <a:r>
              <a:rPr lang="en-US" sz="2000" dirty="0" smtClean="0">
                <a:ea typeface="MS Mincho" pitchFamily="49" charset="-128"/>
              </a:rPr>
              <a:t> Dave Flory, </a:t>
            </a:r>
            <a:r>
              <a:rPr lang="en-US" sz="2000" dirty="0" smtClean="0">
                <a:solidFill>
                  <a:schemeClr val="accent2"/>
                </a:solidFill>
                <a:ea typeface="MS Mincho" pitchFamily="49" charset="-128"/>
              </a:rPr>
              <a:t>Iowa State</a:t>
            </a:r>
            <a:r>
              <a:rPr lang="en-US" sz="2000" dirty="0" smtClean="0">
                <a:ea typeface="MS Mincho" pitchFamily="49" charset="-128"/>
              </a:rPr>
              <a:t>, William </a:t>
            </a:r>
            <a:r>
              <a:rPr lang="en-US" sz="2000" dirty="0" err="1" smtClean="0">
                <a:ea typeface="MS Mincho" pitchFamily="49" charset="-128"/>
              </a:rPr>
              <a:t>Gutowski</a:t>
            </a:r>
            <a:r>
              <a:rPr lang="en-US" sz="2000" dirty="0" smtClean="0">
                <a:ea typeface="MS Mincho" pitchFamily="49" charset="-128"/>
              </a:rPr>
              <a:t>, </a:t>
            </a:r>
            <a:r>
              <a:rPr lang="en-US" sz="2000" dirty="0" smtClean="0">
                <a:solidFill>
                  <a:schemeClr val="accent2"/>
                </a:solidFill>
                <a:ea typeface="MS Mincho" pitchFamily="49" charset="-128"/>
              </a:rPr>
              <a:t>Iowa State,</a:t>
            </a:r>
            <a:r>
              <a:rPr lang="en-US" sz="2000" dirty="0" smtClean="0">
                <a:ea typeface="MS Mincho" pitchFamily="49" charset="-128"/>
              </a:rPr>
              <a:t>  Isaac Held, </a:t>
            </a:r>
            <a:r>
              <a:rPr lang="en-US" sz="2000" dirty="0" smtClean="0">
                <a:solidFill>
                  <a:schemeClr val="accent2"/>
                </a:solidFill>
                <a:ea typeface="MS Mincho" pitchFamily="49" charset="-128"/>
              </a:rPr>
              <a:t>GFDL,</a:t>
            </a:r>
            <a:r>
              <a:rPr lang="en-US" sz="2000" dirty="0" smtClean="0">
                <a:ea typeface="MS Mincho" pitchFamily="49" charset="-128"/>
              </a:rPr>
              <a:t> Richard  </a:t>
            </a:r>
            <a:r>
              <a:rPr lang="en-US" sz="2000" dirty="0" err="1" smtClean="0">
                <a:ea typeface="MS Mincho" pitchFamily="49" charset="-128"/>
              </a:rPr>
              <a:t>Jones,Simon</a:t>
            </a:r>
            <a:r>
              <a:rPr lang="en-US" sz="2000" dirty="0" smtClean="0">
                <a:ea typeface="MS Mincho" pitchFamily="49" charset="-128"/>
              </a:rPr>
              <a:t> Tucker, </a:t>
            </a:r>
            <a:r>
              <a:rPr lang="en-US" sz="2000" dirty="0" smtClean="0">
                <a:solidFill>
                  <a:schemeClr val="accent2"/>
                </a:solidFill>
                <a:ea typeface="MS Mincho" pitchFamily="49" charset="-128"/>
              </a:rPr>
              <a:t>Hadley Centre,</a:t>
            </a:r>
            <a:r>
              <a:rPr lang="en-US" sz="2000" dirty="0" smtClean="0">
                <a:ea typeface="MS Mincho" pitchFamily="49" charset="-128"/>
              </a:rPr>
              <a:t> Bill </a:t>
            </a:r>
            <a:r>
              <a:rPr lang="en-US" sz="2000" dirty="0" err="1" smtClean="0">
                <a:ea typeface="MS Mincho" pitchFamily="49" charset="-128"/>
              </a:rPr>
              <a:t>Kuo</a:t>
            </a:r>
            <a:r>
              <a:rPr lang="en-US" sz="2000" dirty="0" smtClean="0">
                <a:ea typeface="MS Mincho" pitchFamily="49" charset="-128"/>
              </a:rPr>
              <a:t>, </a:t>
            </a:r>
            <a:r>
              <a:rPr lang="en-US" sz="2000" dirty="0" smtClean="0">
                <a:solidFill>
                  <a:schemeClr val="accent2"/>
                </a:solidFill>
                <a:ea typeface="MS Mincho" pitchFamily="49" charset="-128"/>
              </a:rPr>
              <a:t>NCAR</a:t>
            </a:r>
            <a:r>
              <a:rPr lang="en-US" sz="2000" dirty="0" smtClean="0">
                <a:ea typeface="MS Mincho" pitchFamily="49" charset="-128"/>
              </a:rPr>
              <a:t>; René </a:t>
            </a:r>
            <a:r>
              <a:rPr lang="en-US" sz="2000" dirty="0" err="1" smtClean="0">
                <a:ea typeface="MS Mincho" pitchFamily="49" charset="-128"/>
              </a:rPr>
              <a:t>Laprise</a:t>
            </a:r>
            <a:r>
              <a:rPr lang="en-US" sz="2000" dirty="0" smtClean="0">
                <a:ea typeface="MS Mincho" pitchFamily="49" charset="-128"/>
              </a:rPr>
              <a:t>, </a:t>
            </a:r>
            <a:r>
              <a:rPr lang="en-US" sz="2000" dirty="0" smtClean="0">
                <a:solidFill>
                  <a:schemeClr val="accent2"/>
                </a:solidFill>
                <a:ea typeface="MS Mincho" pitchFamily="49" charset="-128"/>
              </a:rPr>
              <a:t>UQAM</a:t>
            </a:r>
            <a:r>
              <a:rPr lang="en-US" sz="2000" dirty="0" smtClean="0">
                <a:ea typeface="MS Mincho" pitchFamily="49" charset="-128"/>
              </a:rPr>
              <a:t>, Ruby Leung, </a:t>
            </a:r>
            <a:r>
              <a:rPr lang="en-US" sz="2000" dirty="0" smtClean="0">
                <a:solidFill>
                  <a:schemeClr val="accent2"/>
                </a:solidFill>
                <a:ea typeface="MS Mincho" pitchFamily="49" charset="-128"/>
              </a:rPr>
              <a:t>PNNL,</a:t>
            </a:r>
            <a:r>
              <a:rPr lang="en-US" sz="2000" dirty="0" smtClean="0">
                <a:ea typeface="MS Mincho" pitchFamily="49" charset="-128"/>
              </a:rPr>
              <a:t> Larry McDaniel, Seth McGinnis, Don Middleton, </a:t>
            </a:r>
            <a:r>
              <a:rPr lang="en-US" sz="2000" dirty="0" smtClean="0">
                <a:solidFill>
                  <a:schemeClr val="accent2"/>
                </a:solidFill>
                <a:ea typeface="MS Mincho" pitchFamily="49" charset="-128"/>
              </a:rPr>
              <a:t>NCAR,</a:t>
            </a:r>
            <a:r>
              <a:rPr lang="en-US" sz="2000" dirty="0" smtClean="0">
                <a:ea typeface="MS Mincho" pitchFamily="49" charset="-128"/>
              </a:rPr>
              <a:t> Ana </a:t>
            </a:r>
            <a:r>
              <a:rPr lang="en-US" sz="2000" dirty="0" err="1" smtClean="0">
                <a:ea typeface="MS Mincho" pitchFamily="49" charset="-128"/>
              </a:rPr>
              <a:t>Nunes</a:t>
            </a:r>
            <a:r>
              <a:rPr lang="en-US" sz="2000" dirty="0" smtClean="0">
                <a:ea typeface="MS Mincho" pitchFamily="49" charset="-128"/>
              </a:rPr>
              <a:t>, </a:t>
            </a:r>
            <a:r>
              <a:rPr lang="en-US" sz="2000" dirty="0" smtClean="0">
                <a:solidFill>
                  <a:schemeClr val="accent2"/>
                </a:solidFill>
                <a:ea typeface="MS Mincho" pitchFamily="49" charset="-128"/>
              </a:rPr>
              <a:t>U. Rio de Janeiro, Scripps,</a:t>
            </a:r>
            <a:r>
              <a:rPr lang="en-US" sz="2000" dirty="0" smtClean="0">
                <a:ea typeface="MS Mincho" pitchFamily="49" charset="-128"/>
              </a:rPr>
              <a:t>  Doug </a:t>
            </a:r>
            <a:r>
              <a:rPr lang="en-US" sz="2000" dirty="0" err="1" smtClean="0">
                <a:ea typeface="MS Mincho" pitchFamily="49" charset="-128"/>
              </a:rPr>
              <a:t>Nychka</a:t>
            </a:r>
            <a:r>
              <a:rPr lang="en-US" sz="2000" dirty="0" smtClean="0">
                <a:ea typeface="MS Mincho" pitchFamily="49" charset="-128"/>
              </a:rPr>
              <a:t>, </a:t>
            </a:r>
            <a:r>
              <a:rPr lang="en-US" sz="2000" dirty="0" smtClean="0">
                <a:solidFill>
                  <a:schemeClr val="accent2"/>
                </a:solidFill>
                <a:ea typeface="MS Mincho" pitchFamily="49" charset="-128"/>
              </a:rPr>
              <a:t>NCAR,</a:t>
            </a:r>
            <a:r>
              <a:rPr lang="en-US" sz="2000" dirty="0" smtClean="0">
                <a:ea typeface="MS Mincho" pitchFamily="49" charset="-128"/>
              </a:rPr>
              <a:t>  John Roads</a:t>
            </a:r>
            <a:r>
              <a:rPr lang="en-US" sz="2000" dirty="0" smtClean="0">
                <a:solidFill>
                  <a:schemeClr val="accent2"/>
                </a:solidFill>
                <a:ea typeface="MS Mincho" pitchFamily="49" charset="-128"/>
              </a:rPr>
              <a:t>*</a:t>
            </a:r>
            <a:r>
              <a:rPr lang="en-US" sz="2000" dirty="0" smtClean="0">
                <a:ea typeface="MS Mincho" pitchFamily="49" charset="-128"/>
              </a:rPr>
              <a:t>,  </a:t>
            </a:r>
            <a:r>
              <a:rPr lang="en-US" sz="2000" dirty="0" smtClean="0">
                <a:solidFill>
                  <a:schemeClr val="accent2"/>
                </a:solidFill>
                <a:ea typeface="MS Mincho" pitchFamily="49" charset="-128"/>
              </a:rPr>
              <a:t>Scripps</a:t>
            </a:r>
            <a:r>
              <a:rPr lang="en-US" sz="2000" dirty="0" smtClean="0">
                <a:ea typeface="MS Mincho" pitchFamily="49" charset="-128"/>
              </a:rPr>
              <a:t>, Steve </a:t>
            </a:r>
            <a:r>
              <a:rPr lang="en-US" sz="2000" dirty="0" err="1" smtClean="0">
                <a:ea typeface="MS Mincho" pitchFamily="49" charset="-128"/>
              </a:rPr>
              <a:t>Sain</a:t>
            </a:r>
            <a:r>
              <a:rPr lang="en-US" sz="2000" dirty="0" smtClean="0">
                <a:ea typeface="MS Mincho" pitchFamily="49" charset="-128"/>
              </a:rPr>
              <a:t>, </a:t>
            </a:r>
            <a:r>
              <a:rPr lang="en-US" sz="2000" dirty="0" smtClean="0">
                <a:solidFill>
                  <a:schemeClr val="accent2"/>
                </a:solidFill>
                <a:ea typeface="MS Mincho" pitchFamily="49" charset="-128"/>
              </a:rPr>
              <a:t>NCAR,</a:t>
            </a:r>
            <a:r>
              <a:rPr lang="en-US" sz="2000" dirty="0" smtClean="0">
                <a:ea typeface="MS Mincho" pitchFamily="49" charset="-128"/>
              </a:rPr>
              <a:t> Lisa Sloan, Mark Snyder, </a:t>
            </a:r>
            <a:r>
              <a:rPr lang="en-US" sz="2000" dirty="0" smtClean="0">
                <a:solidFill>
                  <a:schemeClr val="accent2"/>
                </a:solidFill>
                <a:ea typeface="MS Mincho" pitchFamily="49" charset="-128"/>
              </a:rPr>
              <a:t>UC Santa Cruz</a:t>
            </a:r>
            <a:r>
              <a:rPr lang="en-US" sz="2000" dirty="0" smtClean="0">
                <a:ea typeface="MS Mincho" pitchFamily="49" charset="-128"/>
              </a:rPr>
              <a:t>, Ron Stouffer, </a:t>
            </a:r>
            <a:r>
              <a:rPr lang="en-US" sz="2000" dirty="0" smtClean="0">
                <a:solidFill>
                  <a:schemeClr val="accent2"/>
                </a:solidFill>
                <a:ea typeface="MS Mincho" pitchFamily="49" charset="-128"/>
              </a:rPr>
              <a:t>GFDL,</a:t>
            </a:r>
            <a:r>
              <a:rPr lang="en-US" sz="2000" dirty="0" smtClean="0">
                <a:ea typeface="MS Mincho" pitchFamily="49" charset="-128"/>
              </a:rPr>
              <a:t>  Gene </a:t>
            </a:r>
            <a:r>
              <a:rPr lang="en-US" sz="2000" dirty="0" err="1" smtClean="0">
                <a:ea typeface="MS Mincho" pitchFamily="49" charset="-128"/>
              </a:rPr>
              <a:t>Takle</a:t>
            </a:r>
            <a:r>
              <a:rPr lang="en-US" sz="2000" dirty="0" smtClean="0">
                <a:ea typeface="MS Mincho" pitchFamily="49" charset="-128"/>
              </a:rPr>
              <a:t>, </a:t>
            </a:r>
            <a:r>
              <a:rPr lang="en-US" sz="2000" dirty="0" smtClean="0">
                <a:solidFill>
                  <a:schemeClr val="accent2"/>
                </a:solidFill>
                <a:ea typeface="MS Mincho" pitchFamily="49" charset="-128"/>
              </a:rPr>
              <a:t>Iowa State</a:t>
            </a:r>
            <a:endParaRPr lang="en-US" sz="2000" dirty="0" smtClean="0">
              <a:solidFill>
                <a:schemeClr val="accent2"/>
              </a:solidFill>
              <a:cs typeface="Times New Roman" pitchFamily="18" charset="0"/>
            </a:endParaRPr>
          </a:p>
          <a:p>
            <a:pPr eaLnBrk="1" hangingPunct="1"/>
            <a:endParaRPr lang="en-US" sz="2000" dirty="0" smtClean="0">
              <a:solidFill>
                <a:schemeClr val="accent2"/>
              </a:solidFill>
            </a:endParaRPr>
          </a:p>
        </p:txBody>
      </p:sp>
      <p:sp>
        <p:nvSpPr>
          <p:cNvPr id="15364" name="Text Box 4"/>
          <p:cNvSpPr txBox="1">
            <a:spLocks noChangeArrowheads="1"/>
          </p:cNvSpPr>
          <p:nvPr/>
        </p:nvSpPr>
        <p:spPr bwMode="auto">
          <a:xfrm>
            <a:off x="990600" y="6248400"/>
            <a:ext cx="3048000" cy="366713"/>
          </a:xfrm>
          <a:prstGeom prst="rect">
            <a:avLst/>
          </a:prstGeom>
          <a:noFill/>
          <a:ln w="9525">
            <a:noFill/>
            <a:miter lim="800000"/>
            <a:headEnd/>
            <a:tailEnd/>
          </a:ln>
        </p:spPr>
        <p:txBody>
          <a:bodyPr>
            <a:spAutoFit/>
          </a:bodyPr>
          <a:lstStyle/>
          <a:p>
            <a:pPr>
              <a:spcBef>
                <a:spcPct val="50000"/>
              </a:spcBef>
            </a:pPr>
            <a:r>
              <a:rPr lang="en-US">
                <a:solidFill>
                  <a:schemeClr val="accent2"/>
                </a:solidFill>
              </a:rPr>
              <a:t>* Deceased  June 2008</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0"/>
            <a:ext cx="8229600" cy="1143000"/>
          </a:xfrm>
        </p:spPr>
        <p:txBody>
          <a:bodyPr/>
          <a:lstStyle/>
          <a:p>
            <a:pPr eaLnBrk="1" hangingPunct="1"/>
            <a:r>
              <a:rPr lang="en-US" b="1" dirty="0" smtClean="0">
                <a:solidFill>
                  <a:schemeClr val="accent2"/>
                </a:solidFill>
              </a:rPr>
              <a:t>Organization  of Program</a:t>
            </a:r>
          </a:p>
        </p:txBody>
      </p:sp>
      <p:sp>
        <p:nvSpPr>
          <p:cNvPr id="16387" name="Rectangle 3"/>
          <p:cNvSpPr>
            <a:spLocks noGrp="1" noChangeArrowheads="1"/>
          </p:cNvSpPr>
          <p:nvPr>
            <p:ph type="body" idx="1"/>
          </p:nvPr>
        </p:nvSpPr>
        <p:spPr>
          <a:xfrm>
            <a:off x="762000" y="1295400"/>
            <a:ext cx="7772400" cy="5181600"/>
          </a:xfrm>
        </p:spPr>
        <p:txBody>
          <a:bodyPr/>
          <a:lstStyle/>
          <a:p>
            <a:pPr eaLnBrk="1" hangingPunct="1">
              <a:lnSpc>
                <a:spcPct val="80000"/>
              </a:lnSpc>
            </a:pPr>
            <a:r>
              <a:rPr lang="en-US" sz="1800" b="1" dirty="0" smtClean="0">
                <a:solidFill>
                  <a:schemeClr val="accent2"/>
                </a:solidFill>
              </a:rPr>
              <a:t>Phase I:  25-year simulations using NCEP-Reanalysis  boundary conditions (1980—2004)</a:t>
            </a:r>
          </a:p>
          <a:p>
            <a:pPr eaLnBrk="1" hangingPunct="1">
              <a:lnSpc>
                <a:spcPct val="80000"/>
              </a:lnSpc>
              <a:buFontTx/>
              <a:buNone/>
            </a:pPr>
            <a:endParaRPr lang="en-US" sz="1800" b="1" dirty="0" smtClean="0">
              <a:solidFill>
                <a:schemeClr val="accent2"/>
              </a:solidFill>
            </a:endParaRPr>
          </a:p>
          <a:p>
            <a:pPr eaLnBrk="1" hangingPunct="1">
              <a:lnSpc>
                <a:spcPct val="80000"/>
              </a:lnSpc>
            </a:pPr>
            <a:r>
              <a:rPr lang="en-US" sz="1800" b="1" dirty="0" smtClean="0">
                <a:solidFill>
                  <a:schemeClr val="accent2"/>
                </a:solidFill>
              </a:rPr>
              <a:t>Phase II:   Climate Change Simulations</a:t>
            </a:r>
          </a:p>
          <a:p>
            <a:pPr eaLnBrk="1" hangingPunct="1">
              <a:lnSpc>
                <a:spcPct val="80000"/>
              </a:lnSpc>
            </a:pPr>
            <a:endParaRPr lang="en-US" sz="1800" b="1" dirty="0" smtClean="0">
              <a:solidFill>
                <a:schemeClr val="accent2"/>
              </a:solidFill>
            </a:endParaRPr>
          </a:p>
          <a:p>
            <a:pPr lvl="1" eaLnBrk="1" hangingPunct="1">
              <a:lnSpc>
                <a:spcPct val="80000"/>
              </a:lnSpc>
            </a:pPr>
            <a:r>
              <a:rPr lang="en-US" sz="1800" b="1" dirty="0" smtClean="0">
                <a:solidFill>
                  <a:schemeClr val="accent2"/>
                </a:solidFill>
              </a:rPr>
              <a:t>Phase </a:t>
            </a:r>
            <a:r>
              <a:rPr lang="en-US" sz="1800" b="1" dirty="0" err="1" smtClean="0">
                <a:solidFill>
                  <a:schemeClr val="accent2"/>
                </a:solidFill>
              </a:rPr>
              <a:t>IIa</a:t>
            </a:r>
            <a:r>
              <a:rPr lang="en-US" sz="1800" b="1" dirty="0" smtClean="0">
                <a:solidFill>
                  <a:schemeClr val="accent2"/>
                </a:solidFill>
              </a:rPr>
              <a:t>: RCM runs (50 km res.) nested in AOGCMs current and future</a:t>
            </a:r>
          </a:p>
          <a:p>
            <a:pPr eaLnBrk="1" hangingPunct="1">
              <a:lnSpc>
                <a:spcPct val="80000"/>
              </a:lnSpc>
              <a:buFontTx/>
              <a:buNone/>
            </a:pPr>
            <a:endParaRPr lang="en-US" sz="2000" b="1" dirty="0" smtClean="0">
              <a:solidFill>
                <a:schemeClr val="accent2"/>
              </a:solidFill>
            </a:endParaRPr>
          </a:p>
          <a:p>
            <a:pPr lvl="1" eaLnBrk="1" hangingPunct="1">
              <a:lnSpc>
                <a:spcPct val="80000"/>
              </a:lnSpc>
            </a:pPr>
            <a:r>
              <a:rPr lang="en-US" sz="1800" b="1" dirty="0" smtClean="0">
                <a:solidFill>
                  <a:schemeClr val="accent2"/>
                </a:solidFill>
              </a:rPr>
              <a:t>Phase </a:t>
            </a:r>
            <a:r>
              <a:rPr lang="en-US" sz="1800" b="1" dirty="0" err="1" smtClean="0">
                <a:solidFill>
                  <a:schemeClr val="accent2"/>
                </a:solidFill>
              </a:rPr>
              <a:t>IIb</a:t>
            </a:r>
            <a:r>
              <a:rPr lang="en-US" sz="1800" b="1" dirty="0" smtClean="0">
                <a:solidFill>
                  <a:schemeClr val="accent2"/>
                </a:solidFill>
              </a:rPr>
              <a:t>:  Time-slice experiments at 50 km res. (GFDL and  NCAR CAM3). For comparison with RCM runs.</a:t>
            </a:r>
          </a:p>
          <a:p>
            <a:pPr eaLnBrk="1" hangingPunct="1">
              <a:lnSpc>
                <a:spcPct val="80000"/>
              </a:lnSpc>
              <a:buFontTx/>
              <a:buNone/>
            </a:pPr>
            <a:endParaRPr lang="en-US" sz="2000" b="1" dirty="0" smtClean="0">
              <a:solidFill>
                <a:schemeClr val="accent2"/>
              </a:solidFill>
            </a:endParaRPr>
          </a:p>
          <a:p>
            <a:pPr eaLnBrk="1" hangingPunct="1">
              <a:lnSpc>
                <a:spcPct val="80000"/>
              </a:lnSpc>
            </a:pPr>
            <a:r>
              <a:rPr lang="en-US" sz="1800" b="1" dirty="0" smtClean="0">
                <a:solidFill>
                  <a:schemeClr val="accent2"/>
                </a:solidFill>
              </a:rPr>
              <a:t>Quantification of uncertainty at regional scales – probabilistic approaches </a:t>
            </a:r>
          </a:p>
          <a:p>
            <a:pPr eaLnBrk="1" hangingPunct="1">
              <a:lnSpc>
                <a:spcPct val="80000"/>
              </a:lnSpc>
            </a:pPr>
            <a:endParaRPr lang="en-US" sz="1800" b="1" dirty="0" smtClean="0">
              <a:solidFill>
                <a:schemeClr val="accent2"/>
              </a:solidFill>
            </a:endParaRPr>
          </a:p>
          <a:p>
            <a:pPr eaLnBrk="1" hangingPunct="1">
              <a:lnSpc>
                <a:spcPct val="80000"/>
              </a:lnSpc>
            </a:pPr>
            <a:r>
              <a:rPr lang="en-US" sz="1800" b="1" dirty="0" smtClean="0">
                <a:solidFill>
                  <a:schemeClr val="accent2"/>
                </a:solidFill>
              </a:rPr>
              <a:t>Scenario formation and provision  to impacts community led by NCAR. </a:t>
            </a:r>
          </a:p>
          <a:p>
            <a:pPr eaLnBrk="1" hangingPunct="1">
              <a:lnSpc>
                <a:spcPct val="80000"/>
              </a:lnSpc>
            </a:pPr>
            <a:endParaRPr lang="en-US" sz="1800" b="1" dirty="0" smtClean="0">
              <a:solidFill>
                <a:schemeClr val="accent2"/>
              </a:solidFill>
            </a:endParaRPr>
          </a:p>
          <a:p>
            <a:pPr eaLnBrk="1" hangingPunct="1">
              <a:lnSpc>
                <a:spcPct val="80000"/>
              </a:lnSpc>
            </a:pPr>
            <a:r>
              <a:rPr lang="en-US" sz="1800" b="1" dirty="0" smtClean="0">
                <a:solidFill>
                  <a:schemeClr val="accent2"/>
                </a:solidFill>
              </a:rPr>
              <a:t>Opportunity for double  nesting  (over specific regions)  to include participation of  other RCM groups  (e.g., for NOAA OGP RISAs,  CEC, New York Climate and Health Project,  U. Nebraska).</a:t>
            </a:r>
          </a:p>
          <a:p>
            <a:pPr eaLnBrk="1" hangingPunct="1">
              <a:lnSpc>
                <a:spcPct val="80000"/>
              </a:lnSpc>
              <a:buFontTx/>
              <a:buNone/>
            </a:pPr>
            <a:endParaRPr lang="en-US" sz="1600" b="1" dirty="0" smtClean="0">
              <a:solidFill>
                <a:schemeClr val="accent2"/>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457200" y="0"/>
            <a:ext cx="8229600" cy="1143000"/>
          </a:xfrm>
        </p:spPr>
        <p:txBody>
          <a:bodyPr/>
          <a:lstStyle/>
          <a:p>
            <a:pPr eaLnBrk="1" hangingPunct="1"/>
            <a:r>
              <a:rPr lang="en-US" sz="3600" smtClean="0">
                <a:solidFill>
                  <a:schemeClr val="accent2"/>
                </a:solidFill>
              </a:rPr>
              <a:t> </a:t>
            </a:r>
            <a:r>
              <a:rPr lang="en-US" sz="3600" b="1" smtClean="0">
                <a:solidFill>
                  <a:schemeClr val="accent2"/>
                </a:solidFill>
              </a:rPr>
              <a:t>Phase I</a:t>
            </a:r>
          </a:p>
        </p:txBody>
      </p:sp>
      <p:sp>
        <p:nvSpPr>
          <p:cNvPr id="30723" name="Rectangle 3"/>
          <p:cNvSpPr>
            <a:spLocks noGrp="1" noChangeArrowheads="1"/>
          </p:cNvSpPr>
          <p:nvPr>
            <p:ph type="body" idx="4294967295"/>
          </p:nvPr>
        </p:nvSpPr>
        <p:spPr>
          <a:xfrm>
            <a:off x="685800" y="1219200"/>
            <a:ext cx="8458200" cy="5638800"/>
          </a:xfrm>
        </p:spPr>
        <p:txBody>
          <a:bodyPr/>
          <a:lstStyle/>
          <a:p>
            <a:pPr eaLnBrk="1" hangingPunct="1">
              <a:lnSpc>
                <a:spcPct val="90000"/>
              </a:lnSpc>
            </a:pPr>
            <a:r>
              <a:rPr lang="en-US" sz="2800" dirty="0" smtClean="0">
                <a:solidFill>
                  <a:schemeClr val="accent2"/>
                </a:solidFill>
              </a:rPr>
              <a:t>6 RCMs (RegCM3, WRF, CRCM*, ECPC RSM*, MM5, HadRM3):  Reanalysis (NCEP)-driven runs </a:t>
            </a:r>
          </a:p>
          <a:p>
            <a:pPr eaLnBrk="1" hangingPunct="1">
              <a:lnSpc>
                <a:spcPct val="90000"/>
              </a:lnSpc>
            </a:pPr>
            <a:r>
              <a:rPr lang="en-US" sz="2800" dirty="0" smtClean="0">
                <a:solidFill>
                  <a:schemeClr val="accent2"/>
                </a:solidFill>
              </a:rPr>
              <a:t>Time period:</a:t>
            </a:r>
            <a:r>
              <a:rPr lang="en-US" sz="2800" dirty="0" smtClean="0">
                <a:solidFill>
                  <a:schemeClr val="accent2"/>
                </a:solidFill>
              </a:rPr>
              <a:t> </a:t>
            </a:r>
            <a:r>
              <a:rPr lang="en-US" sz="2800" dirty="0" smtClean="0">
                <a:solidFill>
                  <a:schemeClr val="accent2"/>
                </a:solidFill>
              </a:rPr>
              <a:t>1980-2004 </a:t>
            </a:r>
            <a:r>
              <a:rPr lang="en-US" sz="2800" dirty="0" smtClean="0">
                <a:solidFill>
                  <a:schemeClr val="accent2"/>
                </a:solidFill>
              </a:rPr>
              <a:t>for all </a:t>
            </a:r>
            <a:r>
              <a:rPr lang="en-US" sz="2800" dirty="0" smtClean="0">
                <a:solidFill>
                  <a:schemeClr val="accent2"/>
                </a:solidFill>
              </a:rPr>
              <a:t>selected RCMs</a:t>
            </a:r>
          </a:p>
          <a:p>
            <a:pPr eaLnBrk="1" hangingPunct="1">
              <a:lnSpc>
                <a:spcPct val="90000"/>
              </a:lnSpc>
            </a:pPr>
            <a:r>
              <a:rPr lang="en-US" sz="2800" dirty="0" smtClean="0">
                <a:solidFill>
                  <a:schemeClr val="accent2"/>
                </a:solidFill>
              </a:rPr>
              <a:t>Configuration</a:t>
            </a:r>
            <a:r>
              <a:rPr lang="en-US" dirty="0" smtClean="0">
                <a:solidFill>
                  <a:schemeClr val="accent2"/>
                </a:solidFill>
              </a:rPr>
              <a:t>:</a:t>
            </a:r>
          </a:p>
          <a:p>
            <a:pPr lvl="1" eaLnBrk="1" hangingPunct="1">
              <a:lnSpc>
                <a:spcPct val="90000"/>
              </a:lnSpc>
            </a:pPr>
            <a:r>
              <a:rPr lang="en-US" sz="2400" dirty="0" smtClean="0">
                <a:solidFill>
                  <a:schemeClr val="accent2"/>
                </a:solidFill>
              </a:rPr>
              <a:t>common North America domain (some differences due to horizontal coordinates)</a:t>
            </a:r>
          </a:p>
          <a:p>
            <a:pPr lvl="1" eaLnBrk="1" hangingPunct="1">
              <a:lnSpc>
                <a:spcPct val="90000"/>
              </a:lnSpc>
            </a:pPr>
            <a:r>
              <a:rPr lang="en-US" sz="2400" dirty="0" smtClean="0">
                <a:solidFill>
                  <a:schemeClr val="accent2"/>
                </a:solidFill>
              </a:rPr>
              <a:t>horizontal grid spacing 50 km</a:t>
            </a:r>
          </a:p>
          <a:p>
            <a:pPr lvl="1" eaLnBrk="1" hangingPunct="1">
              <a:lnSpc>
                <a:spcPct val="90000"/>
              </a:lnSpc>
            </a:pPr>
            <a:r>
              <a:rPr lang="en-US" sz="2400" dirty="0" smtClean="0">
                <a:solidFill>
                  <a:schemeClr val="accent2"/>
                </a:solidFill>
              </a:rPr>
              <a:t>boundary data from NCEP/DOE Reanalysis 2</a:t>
            </a:r>
          </a:p>
          <a:p>
            <a:pPr lvl="1" eaLnBrk="1" hangingPunct="1">
              <a:lnSpc>
                <a:spcPct val="90000"/>
              </a:lnSpc>
            </a:pPr>
            <a:r>
              <a:rPr lang="en-US" sz="2400" dirty="0" smtClean="0">
                <a:solidFill>
                  <a:schemeClr val="accent2"/>
                </a:solidFill>
              </a:rPr>
              <a:t>boundaries, SST and sea ice updated every 6 </a:t>
            </a:r>
            <a:r>
              <a:rPr lang="en-US" sz="2400" dirty="0" smtClean="0">
                <a:solidFill>
                  <a:schemeClr val="accent2"/>
                </a:solidFill>
              </a:rPr>
              <a:t>hours</a:t>
            </a:r>
            <a:endParaRPr lang="en-US" sz="2400" dirty="0" smtClean="0">
              <a:solidFill>
                <a:schemeClr val="accent2"/>
              </a:solidFill>
            </a:endParaRPr>
          </a:p>
          <a:p>
            <a:pPr marL="457200" lvl="1" indent="0" eaLnBrk="1" hangingPunct="1">
              <a:lnSpc>
                <a:spcPct val="90000"/>
              </a:lnSpc>
              <a:buNone/>
            </a:pPr>
            <a:r>
              <a:rPr lang="en-US" sz="2400" dirty="0" smtClean="0">
                <a:solidFill>
                  <a:schemeClr val="accent2"/>
                </a:solidFill>
              </a:rPr>
              <a:t> * Spectral </a:t>
            </a:r>
            <a:r>
              <a:rPr lang="en-US" sz="2400" dirty="0" smtClean="0">
                <a:solidFill>
                  <a:schemeClr val="accent2"/>
                </a:solidFill>
              </a:rPr>
              <a:t>nudging applied </a:t>
            </a:r>
            <a:endParaRPr lang="en-US" dirty="0" smtClean="0">
              <a:solidFill>
                <a:schemeClr val="accent2"/>
              </a:solidFill>
            </a:endParaRPr>
          </a:p>
          <a:p>
            <a:pPr eaLnBrk="1" hangingPunct="1">
              <a:lnSpc>
                <a:spcPct val="90000"/>
              </a:lnSpc>
              <a:buFontTx/>
              <a:buNone/>
            </a:pPr>
            <a:r>
              <a:rPr lang="en-US" dirty="0" smtClean="0">
                <a:solidFill>
                  <a:schemeClr val="accent2"/>
                </a:solidFill>
              </a:rPr>
              <a:t> </a:t>
            </a:r>
            <a:r>
              <a:rPr lang="en-US" dirty="0" smtClean="0">
                <a:solidFill>
                  <a:schemeClr val="accent2"/>
                </a:solidFill>
              </a:rPr>
              <a:t>Mearns et al., 2012  </a:t>
            </a:r>
            <a:r>
              <a:rPr lang="en-US" i="1" dirty="0" smtClean="0">
                <a:solidFill>
                  <a:schemeClr val="accent2"/>
                </a:solidFill>
              </a:rPr>
              <a:t>BAMS</a:t>
            </a:r>
            <a:r>
              <a:rPr lang="en-US" dirty="0" smtClean="0">
                <a:solidFill>
                  <a:schemeClr val="accent2"/>
                </a:solidFill>
              </a:rPr>
              <a:t> </a:t>
            </a:r>
            <a:r>
              <a:rPr lang="en-US" dirty="0">
                <a:solidFill>
                  <a:schemeClr val="accent2"/>
                </a:solidFill>
              </a:rPr>
              <a:t> </a:t>
            </a:r>
            <a:r>
              <a:rPr lang="en-US" dirty="0" smtClean="0">
                <a:solidFill>
                  <a:schemeClr val="accent2"/>
                </a:solidFill>
              </a:rPr>
              <a:t>(in press)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2"/>
          <p:cNvSpPr>
            <a:spLocks noChangeArrowheads="1"/>
          </p:cNvSpPr>
          <p:nvPr/>
        </p:nvSpPr>
        <p:spPr bwMode="auto">
          <a:xfrm>
            <a:off x="4648200" y="1981200"/>
            <a:ext cx="1066800" cy="1066800"/>
          </a:xfrm>
          <a:prstGeom prst="ellipse">
            <a:avLst/>
          </a:prstGeom>
          <a:noFill/>
          <a:ln w="28575">
            <a:solidFill>
              <a:schemeClr val="accent2"/>
            </a:solidFill>
            <a:round/>
            <a:headEnd/>
            <a:tailEnd/>
          </a:ln>
        </p:spPr>
        <p:txBody>
          <a:bodyPr wrap="none" anchor="ctr"/>
          <a:lstStyle/>
          <a:p>
            <a:pPr algn="ctr"/>
            <a:endParaRPr lang="en-US">
              <a:solidFill>
                <a:schemeClr val="accent2"/>
              </a:solidFill>
            </a:endParaRPr>
          </a:p>
        </p:txBody>
      </p:sp>
      <p:sp>
        <p:nvSpPr>
          <p:cNvPr id="18435" name="Rectangle 3"/>
          <p:cNvSpPr>
            <a:spLocks noChangeArrowheads="1"/>
          </p:cNvSpPr>
          <p:nvPr/>
        </p:nvSpPr>
        <p:spPr bwMode="auto">
          <a:xfrm>
            <a:off x="1219200" y="3810000"/>
            <a:ext cx="6553200" cy="381000"/>
          </a:xfrm>
          <a:prstGeom prst="rect">
            <a:avLst/>
          </a:prstGeom>
          <a:noFill/>
          <a:ln w="28575">
            <a:solidFill>
              <a:schemeClr val="accent2"/>
            </a:solidFill>
            <a:miter lim="800000"/>
            <a:headEnd/>
            <a:tailEnd/>
          </a:ln>
        </p:spPr>
        <p:txBody>
          <a:bodyPr wrap="none" anchor="ctr"/>
          <a:lstStyle/>
          <a:p>
            <a:pPr algn="ctr" eaLnBrk="0" hangingPunct="0"/>
            <a:endParaRPr lang="en-US" sz="2400">
              <a:solidFill>
                <a:schemeClr val="bg1"/>
              </a:solidFill>
            </a:endParaRPr>
          </a:p>
        </p:txBody>
      </p:sp>
      <p:sp>
        <p:nvSpPr>
          <p:cNvPr id="18436" name="AutoShape 4"/>
          <p:cNvSpPr>
            <a:spLocks noChangeArrowheads="1"/>
          </p:cNvSpPr>
          <p:nvPr/>
        </p:nvSpPr>
        <p:spPr bwMode="auto">
          <a:xfrm>
            <a:off x="228600" y="4876800"/>
            <a:ext cx="1371600" cy="1066800"/>
          </a:xfrm>
          <a:prstGeom prst="flowChartProcess">
            <a:avLst/>
          </a:prstGeom>
          <a:noFill/>
          <a:ln w="28575">
            <a:solidFill>
              <a:schemeClr val="accent2"/>
            </a:solidFill>
            <a:miter lim="800000"/>
            <a:headEnd/>
            <a:tailEnd/>
          </a:ln>
        </p:spPr>
        <p:txBody>
          <a:bodyPr wrap="none" anchor="ctr"/>
          <a:lstStyle/>
          <a:p>
            <a:pPr algn="ctr" eaLnBrk="0" hangingPunct="0"/>
            <a:endParaRPr lang="en-US" sz="2400">
              <a:solidFill>
                <a:schemeClr val="bg1"/>
              </a:solidFill>
            </a:endParaRPr>
          </a:p>
        </p:txBody>
      </p:sp>
      <p:sp>
        <p:nvSpPr>
          <p:cNvPr id="18437" name="AutoShape 5"/>
          <p:cNvSpPr>
            <a:spLocks noChangeArrowheads="1"/>
          </p:cNvSpPr>
          <p:nvPr/>
        </p:nvSpPr>
        <p:spPr bwMode="auto">
          <a:xfrm>
            <a:off x="2209800" y="914400"/>
            <a:ext cx="4724400" cy="609600"/>
          </a:xfrm>
          <a:prstGeom prst="flowChartTerminator">
            <a:avLst/>
          </a:prstGeom>
          <a:noFill/>
          <a:ln w="28575">
            <a:solidFill>
              <a:schemeClr val="accent2"/>
            </a:solidFill>
            <a:miter lim="800000"/>
            <a:headEnd/>
            <a:tailEnd/>
          </a:ln>
        </p:spPr>
        <p:txBody>
          <a:bodyPr wrap="none" anchor="ctr"/>
          <a:lstStyle/>
          <a:p>
            <a:pPr algn="ctr"/>
            <a:endParaRPr lang="en-US"/>
          </a:p>
        </p:txBody>
      </p:sp>
      <p:sp>
        <p:nvSpPr>
          <p:cNvPr id="18438" name="Text Box 6"/>
          <p:cNvSpPr txBox="1">
            <a:spLocks noChangeArrowheads="1"/>
          </p:cNvSpPr>
          <p:nvPr/>
        </p:nvSpPr>
        <p:spPr bwMode="auto">
          <a:xfrm>
            <a:off x="2971800" y="985838"/>
            <a:ext cx="3321050" cy="457200"/>
          </a:xfrm>
          <a:prstGeom prst="rect">
            <a:avLst/>
          </a:prstGeom>
          <a:noFill/>
          <a:ln w="9525">
            <a:noFill/>
            <a:miter lim="800000"/>
            <a:headEnd/>
            <a:tailEnd/>
          </a:ln>
        </p:spPr>
        <p:txBody>
          <a:bodyPr wrap="none">
            <a:spAutoFit/>
          </a:bodyPr>
          <a:lstStyle/>
          <a:p>
            <a:pPr eaLnBrk="0" hangingPunct="0"/>
            <a:r>
              <a:rPr lang="en-US" sz="2400">
                <a:solidFill>
                  <a:schemeClr val="accent2"/>
                </a:solidFill>
              </a:rPr>
              <a:t>A2 Emissions Scenario</a:t>
            </a:r>
          </a:p>
        </p:txBody>
      </p:sp>
      <p:sp>
        <p:nvSpPr>
          <p:cNvPr id="18439" name="Text Box 7"/>
          <p:cNvSpPr txBox="1">
            <a:spLocks noChangeArrowheads="1"/>
          </p:cNvSpPr>
          <p:nvPr/>
        </p:nvSpPr>
        <p:spPr bwMode="auto">
          <a:xfrm>
            <a:off x="2025650" y="2286000"/>
            <a:ext cx="806450" cy="366713"/>
          </a:xfrm>
          <a:prstGeom prst="rect">
            <a:avLst/>
          </a:prstGeom>
          <a:noFill/>
          <a:ln w="9525">
            <a:noFill/>
            <a:miter lim="800000"/>
            <a:headEnd/>
            <a:tailEnd/>
          </a:ln>
        </p:spPr>
        <p:txBody>
          <a:bodyPr wrap="none">
            <a:spAutoFit/>
          </a:bodyPr>
          <a:lstStyle/>
          <a:p>
            <a:pPr eaLnBrk="0" hangingPunct="0"/>
            <a:r>
              <a:rPr lang="en-US" b="1">
                <a:solidFill>
                  <a:schemeClr val="accent2"/>
                </a:solidFill>
              </a:rPr>
              <a:t>GFDL</a:t>
            </a:r>
          </a:p>
        </p:txBody>
      </p:sp>
      <p:sp>
        <p:nvSpPr>
          <p:cNvPr id="18440" name="Text Box 8"/>
          <p:cNvSpPr txBox="1">
            <a:spLocks noChangeArrowheads="1"/>
          </p:cNvSpPr>
          <p:nvPr/>
        </p:nvSpPr>
        <p:spPr bwMode="auto">
          <a:xfrm>
            <a:off x="6096000" y="2286000"/>
            <a:ext cx="992579" cy="369332"/>
          </a:xfrm>
          <a:prstGeom prst="rect">
            <a:avLst/>
          </a:prstGeom>
          <a:noFill/>
          <a:ln w="9525">
            <a:noFill/>
            <a:miter lim="800000"/>
            <a:headEnd/>
            <a:tailEnd/>
          </a:ln>
        </p:spPr>
        <p:txBody>
          <a:bodyPr wrap="none">
            <a:spAutoFit/>
          </a:bodyPr>
          <a:lstStyle/>
          <a:p>
            <a:pPr eaLnBrk="0" hangingPunct="0"/>
            <a:r>
              <a:rPr lang="en-US" b="1" dirty="0" smtClean="0">
                <a:solidFill>
                  <a:schemeClr val="accent2"/>
                </a:solidFill>
              </a:rPr>
              <a:t>CCSM3</a:t>
            </a:r>
            <a:endParaRPr lang="en-US" b="1" dirty="0">
              <a:solidFill>
                <a:schemeClr val="accent2"/>
              </a:solidFill>
            </a:endParaRPr>
          </a:p>
        </p:txBody>
      </p:sp>
      <p:sp>
        <p:nvSpPr>
          <p:cNvPr id="18441" name="Text Box 9"/>
          <p:cNvSpPr txBox="1">
            <a:spLocks noChangeArrowheads="1"/>
          </p:cNvSpPr>
          <p:nvPr/>
        </p:nvSpPr>
        <p:spPr bwMode="auto">
          <a:xfrm>
            <a:off x="4572000" y="2286000"/>
            <a:ext cx="1162050" cy="519113"/>
          </a:xfrm>
          <a:prstGeom prst="rect">
            <a:avLst/>
          </a:prstGeom>
          <a:noFill/>
          <a:ln w="9525">
            <a:noFill/>
            <a:miter lim="800000"/>
            <a:headEnd/>
            <a:tailEnd/>
          </a:ln>
        </p:spPr>
        <p:txBody>
          <a:bodyPr wrap="none">
            <a:spAutoFit/>
          </a:bodyPr>
          <a:lstStyle/>
          <a:p>
            <a:pPr algn="ctr" eaLnBrk="0" hangingPunct="0"/>
            <a:r>
              <a:rPr lang="en-US" b="1">
                <a:solidFill>
                  <a:schemeClr val="accent2"/>
                </a:solidFill>
              </a:rPr>
              <a:t>HADCM3</a:t>
            </a:r>
          </a:p>
          <a:p>
            <a:pPr algn="ctr" eaLnBrk="0" hangingPunct="0"/>
            <a:endParaRPr lang="en-US" sz="1000">
              <a:solidFill>
                <a:schemeClr val="accent2"/>
              </a:solidFill>
            </a:endParaRPr>
          </a:p>
        </p:txBody>
      </p:sp>
      <p:sp>
        <p:nvSpPr>
          <p:cNvPr id="18442" name="Text Box 10"/>
          <p:cNvSpPr txBox="1">
            <a:spLocks noChangeArrowheads="1"/>
          </p:cNvSpPr>
          <p:nvPr/>
        </p:nvSpPr>
        <p:spPr bwMode="auto">
          <a:xfrm>
            <a:off x="3333750" y="2286000"/>
            <a:ext cx="1009650" cy="366713"/>
          </a:xfrm>
          <a:prstGeom prst="rect">
            <a:avLst/>
          </a:prstGeom>
          <a:noFill/>
          <a:ln w="9525">
            <a:noFill/>
            <a:miter lim="800000"/>
            <a:headEnd/>
            <a:tailEnd/>
          </a:ln>
        </p:spPr>
        <p:txBody>
          <a:bodyPr wrap="none">
            <a:spAutoFit/>
          </a:bodyPr>
          <a:lstStyle/>
          <a:p>
            <a:pPr eaLnBrk="0" hangingPunct="0"/>
            <a:r>
              <a:rPr lang="en-US" b="1">
                <a:solidFill>
                  <a:schemeClr val="accent2"/>
                </a:solidFill>
              </a:rPr>
              <a:t>CGCM3</a:t>
            </a:r>
          </a:p>
        </p:txBody>
      </p:sp>
      <p:sp>
        <p:nvSpPr>
          <p:cNvPr id="18443" name="Oval 11"/>
          <p:cNvSpPr>
            <a:spLocks noChangeArrowheads="1"/>
          </p:cNvSpPr>
          <p:nvPr/>
        </p:nvSpPr>
        <p:spPr bwMode="auto">
          <a:xfrm>
            <a:off x="3276600" y="1981200"/>
            <a:ext cx="1066800" cy="1066800"/>
          </a:xfrm>
          <a:prstGeom prst="ellipse">
            <a:avLst/>
          </a:prstGeom>
          <a:noFill/>
          <a:ln w="28575">
            <a:solidFill>
              <a:schemeClr val="accent2"/>
            </a:solidFill>
            <a:round/>
            <a:headEnd/>
            <a:tailEnd/>
          </a:ln>
        </p:spPr>
        <p:txBody>
          <a:bodyPr wrap="none" anchor="ctr"/>
          <a:lstStyle/>
          <a:p>
            <a:endParaRPr lang="en-US"/>
          </a:p>
        </p:txBody>
      </p:sp>
      <p:sp>
        <p:nvSpPr>
          <p:cNvPr id="18444" name="Oval 12"/>
          <p:cNvSpPr>
            <a:spLocks noChangeArrowheads="1"/>
          </p:cNvSpPr>
          <p:nvPr/>
        </p:nvSpPr>
        <p:spPr bwMode="auto">
          <a:xfrm>
            <a:off x="6019800" y="1981200"/>
            <a:ext cx="1066800" cy="1066800"/>
          </a:xfrm>
          <a:prstGeom prst="ellipse">
            <a:avLst/>
          </a:prstGeom>
          <a:noFill/>
          <a:ln w="28575">
            <a:solidFill>
              <a:schemeClr val="accent2"/>
            </a:solidFill>
            <a:round/>
            <a:headEnd/>
            <a:tailEnd/>
          </a:ln>
        </p:spPr>
        <p:txBody>
          <a:bodyPr wrap="none" anchor="ctr"/>
          <a:lstStyle/>
          <a:p>
            <a:pPr algn="ctr" eaLnBrk="0" hangingPunct="0"/>
            <a:endParaRPr lang="en-US" sz="2400">
              <a:solidFill>
                <a:schemeClr val="bg1"/>
              </a:solidFill>
            </a:endParaRPr>
          </a:p>
        </p:txBody>
      </p:sp>
      <p:sp>
        <p:nvSpPr>
          <p:cNvPr id="18445" name="Oval 13"/>
          <p:cNvSpPr>
            <a:spLocks noChangeArrowheads="1"/>
          </p:cNvSpPr>
          <p:nvPr/>
        </p:nvSpPr>
        <p:spPr bwMode="auto">
          <a:xfrm>
            <a:off x="1905000" y="1981200"/>
            <a:ext cx="1066800" cy="1066800"/>
          </a:xfrm>
          <a:prstGeom prst="ellipse">
            <a:avLst/>
          </a:prstGeom>
          <a:noFill/>
          <a:ln w="28575">
            <a:solidFill>
              <a:schemeClr val="accent2"/>
            </a:solidFill>
            <a:round/>
            <a:headEnd/>
            <a:tailEnd/>
          </a:ln>
        </p:spPr>
        <p:txBody>
          <a:bodyPr wrap="none" anchor="ctr"/>
          <a:lstStyle/>
          <a:p>
            <a:endParaRPr lang="en-US"/>
          </a:p>
        </p:txBody>
      </p:sp>
      <p:sp>
        <p:nvSpPr>
          <p:cNvPr id="18446" name="Text Box 14"/>
          <p:cNvSpPr txBox="1">
            <a:spLocks noChangeArrowheads="1"/>
          </p:cNvSpPr>
          <p:nvPr/>
        </p:nvSpPr>
        <p:spPr bwMode="auto">
          <a:xfrm>
            <a:off x="1189038" y="3821113"/>
            <a:ext cx="1644650" cy="307975"/>
          </a:xfrm>
          <a:prstGeom prst="rect">
            <a:avLst/>
          </a:prstGeom>
          <a:noFill/>
          <a:ln w="9525">
            <a:noFill/>
            <a:miter lim="800000"/>
            <a:headEnd/>
            <a:tailEnd/>
          </a:ln>
        </p:spPr>
        <p:txBody>
          <a:bodyPr wrap="none">
            <a:spAutoFit/>
          </a:bodyPr>
          <a:lstStyle/>
          <a:p>
            <a:pPr eaLnBrk="0" hangingPunct="0"/>
            <a:r>
              <a:rPr lang="en-US" sz="1400">
                <a:solidFill>
                  <a:schemeClr val="accent2"/>
                </a:solidFill>
              </a:rPr>
              <a:t>1971-2000 current</a:t>
            </a:r>
          </a:p>
        </p:txBody>
      </p:sp>
      <p:sp>
        <p:nvSpPr>
          <p:cNvPr id="18447" name="Text Box 15"/>
          <p:cNvSpPr txBox="1">
            <a:spLocks noChangeArrowheads="1"/>
          </p:cNvSpPr>
          <p:nvPr/>
        </p:nvSpPr>
        <p:spPr bwMode="auto">
          <a:xfrm>
            <a:off x="6096000" y="3810000"/>
            <a:ext cx="1630363" cy="304800"/>
          </a:xfrm>
          <a:prstGeom prst="rect">
            <a:avLst/>
          </a:prstGeom>
          <a:noFill/>
          <a:ln w="9525">
            <a:noFill/>
            <a:miter lim="800000"/>
            <a:headEnd/>
            <a:tailEnd/>
          </a:ln>
        </p:spPr>
        <p:txBody>
          <a:bodyPr>
            <a:spAutoFit/>
          </a:bodyPr>
          <a:lstStyle/>
          <a:p>
            <a:pPr eaLnBrk="0" hangingPunct="0"/>
            <a:r>
              <a:rPr lang="en-US" sz="1400">
                <a:solidFill>
                  <a:schemeClr val="accent2"/>
                </a:solidFill>
              </a:rPr>
              <a:t>2041-2070 future</a:t>
            </a:r>
          </a:p>
        </p:txBody>
      </p:sp>
      <p:sp>
        <p:nvSpPr>
          <p:cNvPr id="18448" name="Text Box 16"/>
          <p:cNvSpPr txBox="1">
            <a:spLocks noChangeArrowheads="1"/>
          </p:cNvSpPr>
          <p:nvPr/>
        </p:nvSpPr>
        <p:spPr bwMode="auto">
          <a:xfrm>
            <a:off x="3048000" y="3810000"/>
            <a:ext cx="2994025" cy="336550"/>
          </a:xfrm>
          <a:prstGeom prst="rect">
            <a:avLst/>
          </a:prstGeom>
          <a:noFill/>
          <a:ln w="9525">
            <a:noFill/>
            <a:miter lim="800000"/>
            <a:headEnd/>
            <a:tailEnd/>
          </a:ln>
        </p:spPr>
        <p:txBody>
          <a:bodyPr wrap="none">
            <a:spAutoFit/>
          </a:bodyPr>
          <a:lstStyle/>
          <a:p>
            <a:pPr eaLnBrk="0" hangingPunct="0"/>
            <a:r>
              <a:rPr lang="en-US" sz="1600" b="1">
                <a:solidFill>
                  <a:schemeClr val="accent2"/>
                </a:solidFill>
              </a:rPr>
              <a:t>Provide boundary conditions</a:t>
            </a:r>
          </a:p>
        </p:txBody>
      </p:sp>
      <p:sp>
        <p:nvSpPr>
          <p:cNvPr id="18449" name="Text Box 17"/>
          <p:cNvSpPr txBox="1">
            <a:spLocks noChangeArrowheads="1"/>
          </p:cNvSpPr>
          <p:nvPr/>
        </p:nvSpPr>
        <p:spPr bwMode="auto">
          <a:xfrm>
            <a:off x="381000" y="4876800"/>
            <a:ext cx="1071563" cy="677863"/>
          </a:xfrm>
          <a:prstGeom prst="rect">
            <a:avLst/>
          </a:prstGeom>
          <a:noFill/>
          <a:ln w="9525">
            <a:noFill/>
            <a:miter lim="800000"/>
            <a:headEnd/>
            <a:tailEnd/>
          </a:ln>
        </p:spPr>
        <p:txBody>
          <a:bodyPr>
            <a:spAutoFit/>
          </a:bodyPr>
          <a:lstStyle/>
          <a:p>
            <a:pPr eaLnBrk="0" hangingPunct="0"/>
            <a:r>
              <a:rPr lang="en-US" sz="2400">
                <a:solidFill>
                  <a:schemeClr val="accent2"/>
                </a:solidFill>
              </a:rPr>
              <a:t>MM5</a:t>
            </a:r>
          </a:p>
          <a:p>
            <a:pPr eaLnBrk="0" hangingPunct="0"/>
            <a:r>
              <a:rPr lang="en-US" sz="1400">
                <a:solidFill>
                  <a:schemeClr val="accent2"/>
                </a:solidFill>
              </a:rPr>
              <a:t>Iowa State</a:t>
            </a:r>
          </a:p>
        </p:txBody>
      </p:sp>
      <p:sp>
        <p:nvSpPr>
          <p:cNvPr id="18450" name="Text Box 18"/>
          <p:cNvSpPr txBox="1">
            <a:spLocks noChangeArrowheads="1"/>
          </p:cNvSpPr>
          <p:nvPr/>
        </p:nvSpPr>
        <p:spPr bwMode="auto">
          <a:xfrm>
            <a:off x="1676400" y="4872038"/>
            <a:ext cx="1401763" cy="677862"/>
          </a:xfrm>
          <a:prstGeom prst="rect">
            <a:avLst/>
          </a:prstGeom>
          <a:noFill/>
          <a:ln w="9525">
            <a:noFill/>
            <a:miter lim="800000"/>
            <a:headEnd/>
            <a:tailEnd/>
          </a:ln>
        </p:spPr>
        <p:txBody>
          <a:bodyPr wrap="none">
            <a:spAutoFit/>
          </a:bodyPr>
          <a:lstStyle/>
          <a:p>
            <a:pPr eaLnBrk="0" hangingPunct="0"/>
            <a:r>
              <a:rPr lang="en-US" sz="2400">
                <a:solidFill>
                  <a:schemeClr val="accent2"/>
                </a:solidFill>
              </a:rPr>
              <a:t>RegCM3</a:t>
            </a:r>
            <a:endParaRPr lang="en-US" sz="2400">
              <a:solidFill>
                <a:schemeClr val="accent2"/>
              </a:solidFill>
              <a:ea typeface="Arial Unicode MS" pitchFamily="34" charset="-128"/>
              <a:cs typeface="Arial Unicode MS" pitchFamily="34" charset="-128"/>
            </a:endParaRPr>
          </a:p>
          <a:p>
            <a:pPr eaLnBrk="0" hangingPunct="0"/>
            <a:r>
              <a:rPr lang="en-US" sz="1400">
                <a:solidFill>
                  <a:schemeClr val="accent2"/>
                </a:solidFill>
                <a:ea typeface="Arial Unicode MS" pitchFamily="34" charset="-128"/>
                <a:cs typeface="Arial Unicode MS" pitchFamily="34" charset="-128"/>
              </a:rPr>
              <a:t>UC Santa Cruz</a:t>
            </a:r>
          </a:p>
        </p:txBody>
      </p:sp>
      <p:sp>
        <p:nvSpPr>
          <p:cNvPr id="18451" name="Text Box 19"/>
          <p:cNvSpPr txBox="1">
            <a:spLocks noChangeArrowheads="1"/>
          </p:cNvSpPr>
          <p:nvPr/>
        </p:nvSpPr>
        <p:spPr bwMode="auto">
          <a:xfrm>
            <a:off x="3276600" y="4840288"/>
            <a:ext cx="1100138" cy="882650"/>
          </a:xfrm>
          <a:prstGeom prst="rect">
            <a:avLst/>
          </a:prstGeom>
          <a:noFill/>
          <a:ln w="9525">
            <a:noFill/>
            <a:miter lim="800000"/>
            <a:headEnd/>
            <a:tailEnd/>
          </a:ln>
        </p:spPr>
        <p:txBody>
          <a:bodyPr wrap="none">
            <a:spAutoFit/>
          </a:bodyPr>
          <a:lstStyle/>
          <a:p>
            <a:pPr eaLnBrk="0" hangingPunct="0"/>
            <a:r>
              <a:rPr lang="en-US" sz="2400">
                <a:solidFill>
                  <a:schemeClr val="accent2"/>
                </a:solidFill>
              </a:rPr>
              <a:t>CRCM</a:t>
            </a:r>
          </a:p>
          <a:p>
            <a:pPr eaLnBrk="0" hangingPunct="0"/>
            <a:r>
              <a:rPr lang="en-US" sz="1400">
                <a:solidFill>
                  <a:schemeClr val="accent2"/>
                </a:solidFill>
              </a:rPr>
              <a:t>Quebec,</a:t>
            </a:r>
          </a:p>
          <a:p>
            <a:pPr eaLnBrk="0" hangingPunct="0"/>
            <a:r>
              <a:rPr lang="en-US" sz="1400">
                <a:solidFill>
                  <a:schemeClr val="accent2"/>
                </a:solidFill>
              </a:rPr>
              <a:t>Ouranos</a:t>
            </a:r>
          </a:p>
        </p:txBody>
      </p:sp>
      <p:sp>
        <p:nvSpPr>
          <p:cNvPr id="18452" name="Text Box 20"/>
          <p:cNvSpPr txBox="1">
            <a:spLocks noChangeArrowheads="1"/>
          </p:cNvSpPr>
          <p:nvPr/>
        </p:nvSpPr>
        <p:spPr bwMode="auto">
          <a:xfrm>
            <a:off x="4495800" y="4872038"/>
            <a:ext cx="1482725" cy="892175"/>
          </a:xfrm>
          <a:prstGeom prst="rect">
            <a:avLst/>
          </a:prstGeom>
          <a:noFill/>
          <a:ln w="9525">
            <a:solidFill>
              <a:schemeClr val="bg1"/>
            </a:solidFill>
            <a:miter lim="800000"/>
            <a:headEnd/>
            <a:tailEnd/>
          </a:ln>
        </p:spPr>
        <p:txBody>
          <a:bodyPr wrap="none">
            <a:spAutoFit/>
          </a:bodyPr>
          <a:lstStyle/>
          <a:p>
            <a:pPr eaLnBrk="0" hangingPunct="0"/>
            <a:r>
              <a:rPr lang="en-US" sz="2400">
                <a:solidFill>
                  <a:schemeClr val="accent2"/>
                </a:solidFill>
              </a:rPr>
              <a:t>HADRM3</a:t>
            </a:r>
            <a:endParaRPr lang="en-US" sz="2400">
              <a:solidFill>
                <a:schemeClr val="accent2"/>
              </a:solidFill>
              <a:ea typeface="Arial Unicode MS" pitchFamily="34" charset="-128"/>
              <a:cs typeface="Arial Unicode MS" pitchFamily="34" charset="-128"/>
            </a:endParaRPr>
          </a:p>
          <a:p>
            <a:pPr eaLnBrk="0" hangingPunct="0"/>
            <a:r>
              <a:rPr lang="en-US" sz="1400">
                <a:solidFill>
                  <a:schemeClr val="accent2"/>
                </a:solidFill>
                <a:ea typeface="Arial Unicode MS" pitchFamily="34" charset="-128"/>
                <a:cs typeface="Arial Unicode MS" pitchFamily="34" charset="-128"/>
              </a:rPr>
              <a:t> Hadley Centre</a:t>
            </a:r>
          </a:p>
          <a:p>
            <a:pPr eaLnBrk="0" hangingPunct="0"/>
            <a:endParaRPr lang="en-US" sz="1400">
              <a:solidFill>
                <a:schemeClr val="accent2"/>
              </a:solidFill>
              <a:ea typeface="Arial Unicode MS" pitchFamily="34" charset="-128"/>
              <a:cs typeface="Arial Unicode MS" pitchFamily="34" charset="-128"/>
            </a:endParaRPr>
          </a:p>
        </p:txBody>
      </p:sp>
      <p:sp>
        <p:nvSpPr>
          <p:cNvPr id="18453" name="Text Box 21"/>
          <p:cNvSpPr txBox="1">
            <a:spLocks noChangeArrowheads="1"/>
          </p:cNvSpPr>
          <p:nvPr/>
        </p:nvSpPr>
        <p:spPr bwMode="auto">
          <a:xfrm>
            <a:off x="6248400" y="4876800"/>
            <a:ext cx="862013" cy="882650"/>
          </a:xfrm>
          <a:prstGeom prst="rect">
            <a:avLst/>
          </a:prstGeom>
          <a:noFill/>
          <a:ln w="9525">
            <a:noFill/>
            <a:miter lim="800000"/>
            <a:headEnd/>
            <a:tailEnd/>
          </a:ln>
        </p:spPr>
        <p:txBody>
          <a:bodyPr wrap="none">
            <a:spAutoFit/>
          </a:bodyPr>
          <a:lstStyle/>
          <a:p>
            <a:pPr eaLnBrk="0" hangingPunct="0"/>
            <a:r>
              <a:rPr lang="en-US" sz="2400">
                <a:solidFill>
                  <a:schemeClr val="accent2"/>
                </a:solidFill>
              </a:rPr>
              <a:t>RSM</a:t>
            </a:r>
          </a:p>
          <a:p>
            <a:pPr eaLnBrk="0" hangingPunct="0"/>
            <a:r>
              <a:rPr lang="en-US" sz="1400">
                <a:solidFill>
                  <a:schemeClr val="accent2"/>
                </a:solidFill>
              </a:rPr>
              <a:t>Scripps</a:t>
            </a:r>
          </a:p>
          <a:p>
            <a:pPr eaLnBrk="0" hangingPunct="0"/>
            <a:endParaRPr lang="en-US" sz="1400">
              <a:solidFill>
                <a:schemeClr val="accent2"/>
              </a:solidFill>
            </a:endParaRPr>
          </a:p>
        </p:txBody>
      </p:sp>
      <p:sp>
        <p:nvSpPr>
          <p:cNvPr id="18454" name="Text Box 22"/>
          <p:cNvSpPr txBox="1">
            <a:spLocks noChangeArrowheads="1"/>
          </p:cNvSpPr>
          <p:nvPr/>
        </p:nvSpPr>
        <p:spPr bwMode="auto">
          <a:xfrm>
            <a:off x="7772400" y="4876800"/>
            <a:ext cx="885825" cy="677863"/>
          </a:xfrm>
          <a:prstGeom prst="rect">
            <a:avLst/>
          </a:prstGeom>
          <a:noFill/>
          <a:ln w="9525">
            <a:noFill/>
            <a:miter lim="800000"/>
            <a:headEnd/>
            <a:tailEnd/>
          </a:ln>
        </p:spPr>
        <p:txBody>
          <a:bodyPr wrap="none">
            <a:spAutoFit/>
          </a:bodyPr>
          <a:lstStyle/>
          <a:p>
            <a:pPr eaLnBrk="0" hangingPunct="0"/>
            <a:r>
              <a:rPr lang="en-US" sz="2400">
                <a:solidFill>
                  <a:schemeClr val="accent2"/>
                </a:solidFill>
              </a:rPr>
              <a:t>WRF</a:t>
            </a:r>
          </a:p>
          <a:p>
            <a:pPr eaLnBrk="0" hangingPunct="0"/>
            <a:r>
              <a:rPr lang="en-US" sz="1400">
                <a:solidFill>
                  <a:schemeClr val="accent2"/>
                </a:solidFill>
              </a:rPr>
              <a:t>PNNL</a:t>
            </a:r>
          </a:p>
        </p:txBody>
      </p:sp>
      <p:sp>
        <p:nvSpPr>
          <p:cNvPr id="18455" name="Text Box 23"/>
          <p:cNvSpPr txBox="1">
            <a:spLocks noChangeArrowheads="1"/>
          </p:cNvSpPr>
          <p:nvPr/>
        </p:nvSpPr>
        <p:spPr bwMode="auto">
          <a:xfrm>
            <a:off x="2286000" y="228600"/>
            <a:ext cx="4191000" cy="457200"/>
          </a:xfrm>
          <a:prstGeom prst="rect">
            <a:avLst/>
          </a:prstGeom>
          <a:noFill/>
          <a:ln w="9525">
            <a:noFill/>
            <a:miter lim="800000"/>
            <a:headEnd/>
            <a:tailEnd/>
          </a:ln>
        </p:spPr>
        <p:txBody>
          <a:bodyPr>
            <a:spAutoFit/>
          </a:bodyPr>
          <a:lstStyle/>
          <a:p>
            <a:pPr algn="ctr" eaLnBrk="0" hangingPunct="0"/>
            <a:r>
              <a:rPr lang="en-US" sz="2400" b="1">
                <a:solidFill>
                  <a:schemeClr val="accent2"/>
                </a:solidFill>
              </a:rPr>
              <a:t>NARCCAP PLAN – Phase II</a:t>
            </a:r>
          </a:p>
        </p:txBody>
      </p:sp>
      <p:sp>
        <p:nvSpPr>
          <p:cNvPr id="18456" name="Line 24"/>
          <p:cNvSpPr>
            <a:spLocks noChangeShapeType="1"/>
          </p:cNvSpPr>
          <p:nvPr/>
        </p:nvSpPr>
        <p:spPr bwMode="auto">
          <a:xfrm flipH="1">
            <a:off x="2514600" y="1524000"/>
            <a:ext cx="152400" cy="381000"/>
          </a:xfrm>
          <a:prstGeom prst="line">
            <a:avLst/>
          </a:prstGeom>
          <a:noFill/>
          <a:ln w="19050">
            <a:solidFill>
              <a:schemeClr val="accent2"/>
            </a:solidFill>
            <a:round/>
            <a:headEnd/>
            <a:tailEnd type="triangle" w="med" len="med"/>
          </a:ln>
        </p:spPr>
        <p:txBody>
          <a:bodyPr/>
          <a:lstStyle/>
          <a:p>
            <a:endParaRPr lang="en-US"/>
          </a:p>
        </p:txBody>
      </p:sp>
      <p:sp>
        <p:nvSpPr>
          <p:cNvPr id="18457" name="Line 25"/>
          <p:cNvSpPr>
            <a:spLocks noChangeShapeType="1"/>
          </p:cNvSpPr>
          <p:nvPr/>
        </p:nvSpPr>
        <p:spPr bwMode="auto">
          <a:xfrm>
            <a:off x="3810000" y="1524000"/>
            <a:ext cx="0" cy="381000"/>
          </a:xfrm>
          <a:prstGeom prst="line">
            <a:avLst/>
          </a:prstGeom>
          <a:noFill/>
          <a:ln w="19050">
            <a:solidFill>
              <a:schemeClr val="accent2"/>
            </a:solidFill>
            <a:round/>
            <a:headEnd/>
            <a:tailEnd type="triangle" w="med" len="med"/>
          </a:ln>
        </p:spPr>
        <p:txBody>
          <a:bodyPr/>
          <a:lstStyle/>
          <a:p>
            <a:endParaRPr lang="en-US"/>
          </a:p>
        </p:txBody>
      </p:sp>
      <p:sp>
        <p:nvSpPr>
          <p:cNvPr id="18458" name="Line 26"/>
          <p:cNvSpPr>
            <a:spLocks noChangeShapeType="1"/>
          </p:cNvSpPr>
          <p:nvPr/>
        </p:nvSpPr>
        <p:spPr bwMode="auto">
          <a:xfrm flipH="1">
            <a:off x="5181600" y="1524000"/>
            <a:ext cx="0" cy="381000"/>
          </a:xfrm>
          <a:prstGeom prst="line">
            <a:avLst/>
          </a:prstGeom>
          <a:noFill/>
          <a:ln w="19050">
            <a:solidFill>
              <a:schemeClr val="accent2"/>
            </a:solidFill>
            <a:round/>
            <a:headEnd/>
            <a:tailEnd type="triangle" w="med" len="med"/>
          </a:ln>
        </p:spPr>
        <p:txBody>
          <a:bodyPr/>
          <a:lstStyle/>
          <a:p>
            <a:endParaRPr lang="en-US"/>
          </a:p>
        </p:txBody>
      </p:sp>
      <p:sp>
        <p:nvSpPr>
          <p:cNvPr id="18459" name="Line 27"/>
          <p:cNvSpPr>
            <a:spLocks noChangeShapeType="1"/>
          </p:cNvSpPr>
          <p:nvPr/>
        </p:nvSpPr>
        <p:spPr bwMode="auto">
          <a:xfrm>
            <a:off x="6400800" y="1524000"/>
            <a:ext cx="152400" cy="381000"/>
          </a:xfrm>
          <a:prstGeom prst="line">
            <a:avLst/>
          </a:prstGeom>
          <a:noFill/>
          <a:ln w="19050">
            <a:solidFill>
              <a:schemeClr val="accent2"/>
            </a:solidFill>
            <a:round/>
            <a:headEnd/>
            <a:tailEnd type="triangle" w="med" len="med"/>
          </a:ln>
        </p:spPr>
        <p:txBody>
          <a:bodyPr/>
          <a:lstStyle/>
          <a:p>
            <a:endParaRPr lang="en-US"/>
          </a:p>
        </p:txBody>
      </p:sp>
      <p:sp>
        <p:nvSpPr>
          <p:cNvPr id="18460" name="Line 28"/>
          <p:cNvSpPr>
            <a:spLocks noChangeShapeType="1"/>
          </p:cNvSpPr>
          <p:nvPr/>
        </p:nvSpPr>
        <p:spPr bwMode="auto">
          <a:xfrm flipH="1">
            <a:off x="6553200" y="3124200"/>
            <a:ext cx="0" cy="609600"/>
          </a:xfrm>
          <a:prstGeom prst="line">
            <a:avLst/>
          </a:prstGeom>
          <a:noFill/>
          <a:ln w="19050">
            <a:solidFill>
              <a:schemeClr val="accent2"/>
            </a:solidFill>
            <a:round/>
            <a:headEnd/>
            <a:tailEnd type="triangle" w="med" len="med"/>
          </a:ln>
        </p:spPr>
        <p:txBody>
          <a:bodyPr/>
          <a:lstStyle/>
          <a:p>
            <a:endParaRPr lang="en-US"/>
          </a:p>
        </p:txBody>
      </p:sp>
      <p:sp>
        <p:nvSpPr>
          <p:cNvPr id="18461" name="Line 29"/>
          <p:cNvSpPr>
            <a:spLocks noChangeShapeType="1"/>
          </p:cNvSpPr>
          <p:nvPr/>
        </p:nvSpPr>
        <p:spPr bwMode="auto">
          <a:xfrm>
            <a:off x="5181600" y="3124200"/>
            <a:ext cx="0" cy="609600"/>
          </a:xfrm>
          <a:prstGeom prst="line">
            <a:avLst/>
          </a:prstGeom>
          <a:noFill/>
          <a:ln w="19050">
            <a:solidFill>
              <a:schemeClr val="accent2"/>
            </a:solidFill>
            <a:round/>
            <a:headEnd/>
            <a:tailEnd type="triangle" w="med" len="med"/>
          </a:ln>
        </p:spPr>
        <p:txBody>
          <a:bodyPr/>
          <a:lstStyle/>
          <a:p>
            <a:endParaRPr lang="en-US"/>
          </a:p>
        </p:txBody>
      </p:sp>
      <p:sp>
        <p:nvSpPr>
          <p:cNvPr id="18462" name="Line 30"/>
          <p:cNvSpPr>
            <a:spLocks noChangeShapeType="1"/>
          </p:cNvSpPr>
          <p:nvPr/>
        </p:nvSpPr>
        <p:spPr bwMode="auto">
          <a:xfrm flipH="1">
            <a:off x="3810000" y="3124200"/>
            <a:ext cx="0" cy="609600"/>
          </a:xfrm>
          <a:prstGeom prst="line">
            <a:avLst/>
          </a:prstGeom>
          <a:noFill/>
          <a:ln w="19050">
            <a:solidFill>
              <a:schemeClr val="accent2"/>
            </a:solidFill>
            <a:round/>
            <a:headEnd/>
            <a:tailEnd type="triangle" w="med" len="med"/>
          </a:ln>
        </p:spPr>
        <p:txBody>
          <a:bodyPr/>
          <a:lstStyle/>
          <a:p>
            <a:endParaRPr lang="en-US"/>
          </a:p>
        </p:txBody>
      </p:sp>
      <p:sp>
        <p:nvSpPr>
          <p:cNvPr id="18463" name="Line 31"/>
          <p:cNvSpPr>
            <a:spLocks noChangeShapeType="1"/>
          </p:cNvSpPr>
          <p:nvPr/>
        </p:nvSpPr>
        <p:spPr bwMode="auto">
          <a:xfrm>
            <a:off x="2438400" y="3124200"/>
            <a:ext cx="0" cy="609600"/>
          </a:xfrm>
          <a:prstGeom prst="line">
            <a:avLst/>
          </a:prstGeom>
          <a:noFill/>
          <a:ln w="19050">
            <a:solidFill>
              <a:schemeClr val="accent2"/>
            </a:solidFill>
            <a:round/>
            <a:headEnd/>
            <a:tailEnd type="triangle" w="med" len="med"/>
          </a:ln>
        </p:spPr>
        <p:txBody>
          <a:bodyPr/>
          <a:lstStyle/>
          <a:p>
            <a:endParaRPr lang="en-US"/>
          </a:p>
        </p:txBody>
      </p:sp>
      <p:sp>
        <p:nvSpPr>
          <p:cNvPr id="18464" name="Line 32"/>
          <p:cNvSpPr>
            <a:spLocks noChangeShapeType="1"/>
          </p:cNvSpPr>
          <p:nvPr/>
        </p:nvSpPr>
        <p:spPr bwMode="auto">
          <a:xfrm>
            <a:off x="7620000" y="4267200"/>
            <a:ext cx="304800" cy="533400"/>
          </a:xfrm>
          <a:prstGeom prst="line">
            <a:avLst/>
          </a:prstGeom>
          <a:noFill/>
          <a:ln w="19050">
            <a:solidFill>
              <a:schemeClr val="accent2"/>
            </a:solidFill>
            <a:round/>
            <a:headEnd/>
            <a:tailEnd type="triangle" w="med" len="med"/>
          </a:ln>
        </p:spPr>
        <p:txBody>
          <a:bodyPr/>
          <a:lstStyle/>
          <a:p>
            <a:endParaRPr lang="en-US"/>
          </a:p>
        </p:txBody>
      </p:sp>
      <p:sp>
        <p:nvSpPr>
          <p:cNvPr id="18465" name="Line 33"/>
          <p:cNvSpPr>
            <a:spLocks noChangeShapeType="1"/>
          </p:cNvSpPr>
          <p:nvPr/>
        </p:nvSpPr>
        <p:spPr bwMode="auto">
          <a:xfrm>
            <a:off x="6477000" y="4267200"/>
            <a:ext cx="228600" cy="533400"/>
          </a:xfrm>
          <a:prstGeom prst="line">
            <a:avLst/>
          </a:prstGeom>
          <a:noFill/>
          <a:ln w="19050">
            <a:solidFill>
              <a:schemeClr val="accent2"/>
            </a:solidFill>
            <a:round/>
            <a:headEnd/>
            <a:tailEnd type="triangle" w="med" len="med"/>
          </a:ln>
        </p:spPr>
        <p:txBody>
          <a:bodyPr/>
          <a:lstStyle/>
          <a:p>
            <a:endParaRPr lang="en-US"/>
          </a:p>
        </p:txBody>
      </p:sp>
      <p:sp>
        <p:nvSpPr>
          <p:cNvPr id="18466" name="Line 34"/>
          <p:cNvSpPr>
            <a:spLocks noChangeShapeType="1"/>
          </p:cNvSpPr>
          <p:nvPr/>
        </p:nvSpPr>
        <p:spPr bwMode="auto">
          <a:xfrm>
            <a:off x="5181600" y="4267200"/>
            <a:ext cx="152400" cy="533400"/>
          </a:xfrm>
          <a:prstGeom prst="line">
            <a:avLst/>
          </a:prstGeom>
          <a:noFill/>
          <a:ln w="19050">
            <a:solidFill>
              <a:schemeClr val="accent2"/>
            </a:solidFill>
            <a:round/>
            <a:headEnd/>
            <a:tailEnd type="triangle" w="med" len="med"/>
          </a:ln>
        </p:spPr>
        <p:txBody>
          <a:bodyPr/>
          <a:lstStyle/>
          <a:p>
            <a:endParaRPr lang="en-US"/>
          </a:p>
        </p:txBody>
      </p:sp>
      <p:sp>
        <p:nvSpPr>
          <p:cNvPr id="18467" name="Line 35"/>
          <p:cNvSpPr>
            <a:spLocks noChangeShapeType="1"/>
          </p:cNvSpPr>
          <p:nvPr/>
        </p:nvSpPr>
        <p:spPr bwMode="auto">
          <a:xfrm flipH="1">
            <a:off x="3733800" y="4267200"/>
            <a:ext cx="76200" cy="533400"/>
          </a:xfrm>
          <a:prstGeom prst="line">
            <a:avLst/>
          </a:prstGeom>
          <a:noFill/>
          <a:ln w="19050">
            <a:solidFill>
              <a:schemeClr val="accent2"/>
            </a:solidFill>
            <a:round/>
            <a:headEnd/>
            <a:tailEnd type="triangle" w="med" len="med"/>
          </a:ln>
        </p:spPr>
        <p:txBody>
          <a:bodyPr/>
          <a:lstStyle/>
          <a:p>
            <a:endParaRPr lang="en-US"/>
          </a:p>
        </p:txBody>
      </p:sp>
      <p:sp>
        <p:nvSpPr>
          <p:cNvPr id="18468" name="Line 36"/>
          <p:cNvSpPr>
            <a:spLocks noChangeShapeType="1"/>
          </p:cNvSpPr>
          <p:nvPr/>
        </p:nvSpPr>
        <p:spPr bwMode="auto">
          <a:xfrm flipH="1">
            <a:off x="2438400" y="4267200"/>
            <a:ext cx="152400" cy="533400"/>
          </a:xfrm>
          <a:prstGeom prst="line">
            <a:avLst/>
          </a:prstGeom>
          <a:noFill/>
          <a:ln w="19050">
            <a:solidFill>
              <a:schemeClr val="accent2"/>
            </a:solidFill>
            <a:round/>
            <a:headEnd/>
            <a:tailEnd type="triangle" w="med" len="med"/>
          </a:ln>
        </p:spPr>
        <p:txBody>
          <a:bodyPr/>
          <a:lstStyle/>
          <a:p>
            <a:endParaRPr lang="en-US"/>
          </a:p>
        </p:txBody>
      </p:sp>
      <p:sp>
        <p:nvSpPr>
          <p:cNvPr id="18469" name="Line 37"/>
          <p:cNvSpPr>
            <a:spLocks noChangeShapeType="1"/>
          </p:cNvSpPr>
          <p:nvPr/>
        </p:nvSpPr>
        <p:spPr bwMode="auto">
          <a:xfrm flipH="1">
            <a:off x="838200" y="4267200"/>
            <a:ext cx="457200" cy="533400"/>
          </a:xfrm>
          <a:prstGeom prst="line">
            <a:avLst/>
          </a:prstGeom>
          <a:noFill/>
          <a:ln w="19050">
            <a:solidFill>
              <a:schemeClr val="accent2"/>
            </a:solidFill>
            <a:round/>
            <a:headEnd/>
            <a:tailEnd type="triangle" w="med" len="med"/>
          </a:ln>
        </p:spPr>
        <p:txBody>
          <a:bodyPr/>
          <a:lstStyle/>
          <a:p>
            <a:endParaRPr lang="en-US"/>
          </a:p>
        </p:txBody>
      </p:sp>
      <p:sp>
        <p:nvSpPr>
          <p:cNvPr id="18470" name="AutoShape 38"/>
          <p:cNvSpPr>
            <a:spLocks noChangeArrowheads="1"/>
          </p:cNvSpPr>
          <p:nvPr/>
        </p:nvSpPr>
        <p:spPr bwMode="auto">
          <a:xfrm>
            <a:off x="1676400" y="4876800"/>
            <a:ext cx="1371600" cy="1066800"/>
          </a:xfrm>
          <a:prstGeom prst="flowChartProcess">
            <a:avLst/>
          </a:prstGeom>
          <a:noFill/>
          <a:ln w="28575">
            <a:solidFill>
              <a:schemeClr val="accent2"/>
            </a:solidFill>
            <a:miter lim="800000"/>
            <a:headEnd/>
            <a:tailEnd/>
          </a:ln>
        </p:spPr>
        <p:txBody>
          <a:bodyPr wrap="none" anchor="ctr"/>
          <a:lstStyle/>
          <a:p>
            <a:pPr algn="ctr" eaLnBrk="0" hangingPunct="0"/>
            <a:endParaRPr lang="en-US" sz="2400">
              <a:solidFill>
                <a:schemeClr val="bg1"/>
              </a:solidFill>
            </a:endParaRPr>
          </a:p>
        </p:txBody>
      </p:sp>
      <p:sp>
        <p:nvSpPr>
          <p:cNvPr id="18471" name="AutoShape 39"/>
          <p:cNvSpPr>
            <a:spLocks noChangeArrowheads="1"/>
          </p:cNvSpPr>
          <p:nvPr/>
        </p:nvSpPr>
        <p:spPr bwMode="auto">
          <a:xfrm>
            <a:off x="4572000" y="4876800"/>
            <a:ext cx="1371600" cy="1066800"/>
          </a:xfrm>
          <a:prstGeom prst="flowChartProcess">
            <a:avLst/>
          </a:prstGeom>
          <a:noFill/>
          <a:ln w="28575">
            <a:solidFill>
              <a:schemeClr val="accent2"/>
            </a:solidFill>
            <a:miter lim="800000"/>
            <a:headEnd/>
            <a:tailEnd/>
          </a:ln>
        </p:spPr>
        <p:txBody>
          <a:bodyPr wrap="none" anchor="ctr"/>
          <a:lstStyle/>
          <a:p>
            <a:pPr algn="ctr" eaLnBrk="0" hangingPunct="0"/>
            <a:endParaRPr lang="en-US" sz="2400">
              <a:solidFill>
                <a:schemeClr val="bg1"/>
              </a:solidFill>
            </a:endParaRPr>
          </a:p>
        </p:txBody>
      </p:sp>
      <p:sp>
        <p:nvSpPr>
          <p:cNvPr id="18472" name="AutoShape 40"/>
          <p:cNvSpPr>
            <a:spLocks noChangeArrowheads="1"/>
          </p:cNvSpPr>
          <p:nvPr/>
        </p:nvSpPr>
        <p:spPr bwMode="auto">
          <a:xfrm>
            <a:off x="3124200" y="4876800"/>
            <a:ext cx="1371600" cy="1066800"/>
          </a:xfrm>
          <a:prstGeom prst="flowChartProcess">
            <a:avLst/>
          </a:prstGeom>
          <a:noFill/>
          <a:ln w="28575">
            <a:solidFill>
              <a:schemeClr val="accent2"/>
            </a:solidFill>
            <a:miter lim="800000"/>
            <a:headEnd/>
            <a:tailEnd/>
          </a:ln>
        </p:spPr>
        <p:txBody>
          <a:bodyPr wrap="none" anchor="ctr"/>
          <a:lstStyle/>
          <a:p>
            <a:pPr algn="ctr" eaLnBrk="0" hangingPunct="0"/>
            <a:endParaRPr lang="en-US" sz="2400">
              <a:solidFill>
                <a:schemeClr val="bg1"/>
              </a:solidFill>
            </a:endParaRPr>
          </a:p>
        </p:txBody>
      </p:sp>
      <p:sp>
        <p:nvSpPr>
          <p:cNvPr id="18473" name="AutoShape 41"/>
          <p:cNvSpPr>
            <a:spLocks noChangeArrowheads="1"/>
          </p:cNvSpPr>
          <p:nvPr/>
        </p:nvSpPr>
        <p:spPr bwMode="auto">
          <a:xfrm>
            <a:off x="6019800" y="4876800"/>
            <a:ext cx="1371600" cy="1066800"/>
          </a:xfrm>
          <a:prstGeom prst="flowChartProcess">
            <a:avLst/>
          </a:prstGeom>
          <a:noFill/>
          <a:ln w="28575">
            <a:solidFill>
              <a:schemeClr val="accent2"/>
            </a:solidFill>
            <a:miter lim="800000"/>
            <a:headEnd/>
            <a:tailEnd/>
          </a:ln>
        </p:spPr>
        <p:txBody>
          <a:bodyPr wrap="none" anchor="ctr"/>
          <a:lstStyle/>
          <a:p>
            <a:pPr algn="ctr" eaLnBrk="0" hangingPunct="0"/>
            <a:endParaRPr lang="en-US" sz="2400">
              <a:solidFill>
                <a:schemeClr val="bg1"/>
              </a:solidFill>
            </a:endParaRPr>
          </a:p>
        </p:txBody>
      </p:sp>
      <p:sp>
        <p:nvSpPr>
          <p:cNvPr id="18474" name="AutoShape 42"/>
          <p:cNvSpPr>
            <a:spLocks noChangeArrowheads="1"/>
          </p:cNvSpPr>
          <p:nvPr/>
        </p:nvSpPr>
        <p:spPr bwMode="auto">
          <a:xfrm>
            <a:off x="7467600" y="4876800"/>
            <a:ext cx="1371600" cy="1066800"/>
          </a:xfrm>
          <a:prstGeom prst="flowChartProcess">
            <a:avLst/>
          </a:prstGeom>
          <a:noFill/>
          <a:ln w="28575">
            <a:solidFill>
              <a:schemeClr val="accent2"/>
            </a:solidFill>
            <a:miter lim="800000"/>
            <a:headEnd/>
            <a:tailEnd/>
          </a:ln>
        </p:spPr>
        <p:txBody>
          <a:bodyPr wrap="none" anchor="ctr"/>
          <a:lstStyle/>
          <a:p>
            <a:pPr algn="ctr" eaLnBrk="0" hangingPunct="0"/>
            <a:endParaRPr lang="en-US" sz="2400">
              <a:solidFill>
                <a:schemeClr val="bg1"/>
              </a:solidFill>
            </a:endParaRPr>
          </a:p>
        </p:txBody>
      </p:sp>
      <p:sp>
        <p:nvSpPr>
          <p:cNvPr id="18475" name="Text Box 43"/>
          <p:cNvSpPr txBox="1">
            <a:spLocks noChangeArrowheads="1"/>
          </p:cNvSpPr>
          <p:nvPr/>
        </p:nvSpPr>
        <p:spPr bwMode="auto">
          <a:xfrm>
            <a:off x="7562850" y="2435225"/>
            <a:ext cx="1212850" cy="915988"/>
          </a:xfrm>
          <a:prstGeom prst="rect">
            <a:avLst/>
          </a:prstGeom>
          <a:noFill/>
          <a:ln w="9525">
            <a:noFill/>
            <a:miter lim="800000"/>
            <a:headEnd/>
            <a:tailEnd/>
          </a:ln>
        </p:spPr>
        <p:txBody>
          <a:bodyPr wrap="none">
            <a:spAutoFit/>
          </a:bodyPr>
          <a:lstStyle/>
          <a:p>
            <a:pPr algn="ctr" eaLnBrk="0" hangingPunct="0"/>
            <a:r>
              <a:rPr lang="en-US" b="1">
                <a:solidFill>
                  <a:schemeClr val="accent2"/>
                </a:solidFill>
              </a:rPr>
              <a:t>CAM</a:t>
            </a:r>
            <a:r>
              <a:rPr lang="en-US" b="1">
                <a:solidFill>
                  <a:schemeClr val="accent2"/>
                </a:solidFill>
                <a:ea typeface="Arial Unicode MS" pitchFamily="34" charset="-128"/>
                <a:cs typeface="Arial Unicode MS" pitchFamily="34" charset="-128"/>
              </a:rPr>
              <a:t>3</a:t>
            </a:r>
          </a:p>
          <a:p>
            <a:pPr algn="ctr" eaLnBrk="0" hangingPunct="0"/>
            <a:r>
              <a:rPr lang="en-US">
                <a:solidFill>
                  <a:schemeClr val="accent2"/>
                </a:solidFill>
                <a:ea typeface="Arial Unicode MS" pitchFamily="34" charset="-128"/>
                <a:cs typeface="Arial Unicode MS" pitchFamily="34" charset="-128"/>
              </a:rPr>
              <a:t>Time slice</a:t>
            </a:r>
          </a:p>
          <a:p>
            <a:pPr algn="ctr" eaLnBrk="0" hangingPunct="0"/>
            <a:r>
              <a:rPr lang="en-US">
                <a:solidFill>
                  <a:schemeClr val="accent2"/>
                </a:solidFill>
                <a:ea typeface="Arial Unicode MS" pitchFamily="34" charset="-128"/>
                <a:cs typeface="Arial Unicode MS" pitchFamily="34" charset="-128"/>
              </a:rPr>
              <a:t>50km</a:t>
            </a:r>
            <a:endParaRPr lang="en-US">
              <a:solidFill>
                <a:schemeClr val="accent2"/>
              </a:solidFill>
            </a:endParaRPr>
          </a:p>
        </p:txBody>
      </p:sp>
      <p:sp>
        <p:nvSpPr>
          <p:cNvPr id="18476" name="AutoShape 44"/>
          <p:cNvSpPr>
            <a:spLocks noChangeArrowheads="1"/>
          </p:cNvSpPr>
          <p:nvPr/>
        </p:nvSpPr>
        <p:spPr bwMode="auto">
          <a:xfrm>
            <a:off x="7620000" y="2286000"/>
            <a:ext cx="1143000" cy="1219200"/>
          </a:xfrm>
          <a:prstGeom prst="plaque">
            <a:avLst>
              <a:gd name="adj" fmla="val 16667"/>
            </a:avLst>
          </a:prstGeom>
          <a:noFill/>
          <a:ln w="31750">
            <a:solidFill>
              <a:schemeClr val="accent2"/>
            </a:solidFill>
            <a:miter lim="800000"/>
            <a:headEnd/>
            <a:tailEnd/>
          </a:ln>
        </p:spPr>
        <p:txBody>
          <a:bodyPr wrap="none" anchor="ctr"/>
          <a:lstStyle/>
          <a:p>
            <a:endParaRPr lang="en-US"/>
          </a:p>
        </p:txBody>
      </p:sp>
      <p:sp>
        <p:nvSpPr>
          <p:cNvPr id="18477" name="Text Box 45"/>
          <p:cNvSpPr txBox="1">
            <a:spLocks noChangeArrowheads="1"/>
          </p:cNvSpPr>
          <p:nvPr/>
        </p:nvSpPr>
        <p:spPr bwMode="auto">
          <a:xfrm>
            <a:off x="381000" y="2438400"/>
            <a:ext cx="1212850" cy="915988"/>
          </a:xfrm>
          <a:prstGeom prst="rect">
            <a:avLst/>
          </a:prstGeom>
          <a:noFill/>
          <a:ln w="9525">
            <a:noFill/>
            <a:miter lim="800000"/>
            <a:headEnd/>
            <a:tailEnd/>
          </a:ln>
        </p:spPr>
        <p:txBody>
          <a:bodyPr wrap="none">
            <a:spAutoFit/>
          </a:bodyPr>
          <a:lstStyle/>
          <a:p>
            <a:pPr algn="ctr" eaLnBrk="0" hangingPunct="0"/>
            <a:r>
              <a:rPr lang="en-US" b="1">
                <a:solidFill>
                  <a:schemeClr val="accent2"/>
                </a:solidFill>
              </a:rPr>
              <a:t>GFDL</a:t>
            </a:r>
          </a:p>
          <a:p>
            <a:pPr algn="ctr" eaLnBrk="0" hangingPunct="0"/>
            <a:r>
              <a:rPr lang="en-US">
                <a:solidFill>
                  <a:schemeClr val="accent2"/>
                </a:solidFill>
              </a:rPr>
              <a:t>Time slice</a:t>
            </a:r>
          </a:p>
          <a:p>
            <a:pPr algn="ctr" eaLnBrk="0" hangingPunct="0"/>
            <a:r>
              <a:rPr lang="en-US">
                <a:solidFill>
                  <a:schemeClr val="accent2"/>
                </a:solidFill>
              </a:rPr>
              <a:t>50 km</a:t>
            </a:r>
          </a:p>
        </p:txBody>
      </p:sp>
      <p:sp>
        <p:nvSpPr>
          <p:cNvPr id="18478" name="AutoShape 46"/>
          <p:cNvSpPr>
            <a:spLocks noChangeArrowheads="1"/>
          </p:cNvSpPr>
          <p:nvPr/>
        </p:nvSpPr>
        <p:spPr bwMode="auto">
          <a:xfrm>
            <a:off x="368300" y="2286000"/>
            <a:ext cx="1155700" cy="1219200"/>
          </a:xfrm>
          <a:prstGeom prst="plaque">
            <a:avLst>
              <a:gd name="adj" fmla="val 16667"/>
            </a:avLst>
          </a:prstGeom>
          <a:noFill/>
          <a:ln w="31750">
            <a:solidFill>
              <a:schemeClr val="accent2"/>
            </a:solidFill>
            <a:miter lim="800000"/>
            <a:headEnd/>
            <a:tailEnd/>
          </a:ln>
        </p:spPr>
        <p:txBody>
          <a:bodyPr wrap="none" anchor="ctr"/>
          <a:lstStyle/>
          <a:p>
            <a:endParaRPr lang="en-US"/>
          </a:p>
        </p:txBody>
      </p:sp>
      <p:sp>
        <p:nvSpPr>
          <p:cNvPr id="18479" name="Line 47"/>
          <p:cNvSpPr>
            <a:spLocks noChangeShapeType="1"/>
          </p:cNvSpPr>
          <p:nvPr/>
        </p:nvSpPr>
        <p:spPr bwMode="auto">
          <a:xfrm flipH="1">
            <a:off x="1600200" y="2819400"/>
            <a:ext cx="304800" cy="304800"/>
          </a:xfrm>
          <a:prstGeom prst="line">
            <a:avLst/>
          </a:prstGeom>
          <a:noFill/>
          <a:ln w="19050">
            <a:solidFill>
              <a:schemeClr val="accent2"/>
            </a:solidFill>
            <a:round/>
            <a:headEnd/>
            <a:tailEnd type="triangle" w="med" len="med"/>
          </a:ln>
        </p:spPr>
        <p:txBody>
          <a:bodyPr/>
          <a:lstStyle/>
          <a:p>
            <a:endParaRPr lang="en-US"/>
          </a:p>
        </p:txBody>
      </p:sp>
      <p:sp>
        <p:nvSpPr>
          <p:cNvPr id="18480" name="Line 48"/>
          <p:cNvSpPr>
            <a:spLocks noChangeShapeType="1"/>
          </p:cNvSpPr>
          <p:nvPr/>
        </p:nvSpPr>
        <p:spPr bwMode="auto">
          <a:xfrm>
            <a:off x="7086600" y="2743200"/>
            <a:ext cx="457200" cy="457200"/>
          </a:xfrm>
          <a:prstGeom prst="line">
            <a:avLst/>
          </a:prstGeom>
          <a:noFill/>
          <a:ln w="19050">
            <a:solidFill>
              <a:schemeClr val="accent2"/>
            </a:solidFill>
            <a:round/>
            <a:headEnd/>
            <a:tailEnd type="triangle" w="med" len="med"/>
          </a:ln>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b="1" dirty="0" smtClean="0">
                <a:solidFill>
                  <a:schemeClr val="accent2"/>
                </a:solidFill>
              </a:rPr>
              <a:t>Quantification of Uncertainty</a:t>
            </a:r>
          </a:p>
        </p:txBody>
      </p:sp>
      <p:sp>
        <p:nvSpPr>
          <p:cNvPr id="24579" name="Content Placeholder 2"/>
          <p:cNvSpPr>
            <a:spLocks noGrp="1"/>
          </p:cNvSpPr>
          <p:nvPr>
            <p:ph idx="1"/>
          </p:nvPr>
        </p:nvSpPr>
        <p:spPr>
          <a:xfrm>
            <a:off x="381000" y="914400"/>
            <a:ext cx="8458200" cy="4953000"/>
          </a:xfrm>
        </p:spPr>
        <p:txBody>
          <a:bodyPr/>
          <a:lstStyle/>
          <a:p>
            <a:pPr>
              <a:buFontTx/>
              <a:buNone/>
            </a:pPr>
            <a:endParaRPr lang="en-US" dirty="0" smtClean="0">
              <a:solidFill>
                <a:schemeClr val="accent2"/>
              </a:solidFill>
            </a:endParaRPr>
          </a:p>
          <a:p>
            <a:r>
              <a:rPr lang="en-US" dirty="0" smtClean="0">
                <a:solidFill>
                  <a:schemeClr val="accent2"/>
                </a:solidFill>
              </a:rPr>
              <a:t>The four GCM simulations already ‘situated’ probabilistically based on earlier work (Tebaldi et al., 2004)</a:t>
            </a:r>
          </a:p>
          <a:p>
            <a:r>
              <a:rPr lang="en-US" dirty="0" smtClean="0">
                <a:solidFill>
                  <a:schemeClr val="accent2"/>
                </a:solidFill>
              </a:rPr>
              <a:t>RCM results nested in particular GCM would be represented by a  </a:t>
            </a:r>
            <a:r>
              <a:rPr lang="en-US" dirty="0" err="1" smtClean="0">
                <a:solidFill>
                  <a:schemeClr val="accent2"/>
                </a:solidFill>
              </a:rPr>
              <a:t>probabilisitc</a:t>
            </a:r>
            <a:r>
              <a:rPr lang="en-US" dirty="0" smtClean="0">
                <a:solidFill>
                  <a:schemeClr val="accent2"/>
                </a:solidFill>
              </a:rPr>
              <a:t>  model (derived assuming probabilistic context of GCM simulation)</a:t>
            </a:r>
          </a:p>
          <a:p>
            <a:r>
              <a:rPr lang="en-US" dirty="0" smtClean="0">
                <a:solidFill>
                  <a:schemeClr val="accent2"/>
                </a:solidFill>
              </a:rPr>
              <a:t>Use of performance metrics to differentially weight the various model  results </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pPr>
              <a:defRPr/>
            </a:pPr>
            <a:r>
              <a:rPr lang="en-US" sz="4000" b="1" dirty="0" smtClean="0">
                <a:solidFill>
                  <a:schemeClr val="accent6"/>
                </a:solidFill>
              </a:rPr>
              <a:t>Meeting Goals </a:t>
            </a:r>
            <a:endParaRPr lang="en-US" sz="4000" b="1" dirty="0">
              <a:solidFill>
                <a:schemeClr val="accent6"/>
              </a:solidFill>
            </a:endParaRPr>
          </a:p>
        </p:txBody>
      </p:sp>
      <p:sp>
        <p:nvSpPr>
          <p:cNvPr id="3" name="Content Placeholder 2"/>
          <p:cNvSpPr>
            <a:spLocks noGrp="1"/>
          </p:cNvSpPr>
          <p:nvPr>
            <p:ph idx="1"/>
          </p:nvPr>
        </p:nvSpPr>
        <p:spPr>
          <a:xfrm>
            <a:off x="457200" y="914400"/>
            <a:ext cx="8229600" cy="5943600"/>
          </a:xfrm>
        </p:spPr>
        <p:txBody>
          <a:bodyPr/>
          <a:lstStyle/>
          <a:p>
            <a:pPr>
              <a:defRPr/>
            </a:pPr>
            <a:r>
              <a:rPr lang="en-US" sz="2800" dirty="0" smtClean="0">
                <a:solidFill>
                  <a:schemeClr val="accent6"/>
                </a:solidFill>
              </a:rPr>
              <a:t>Learn about NARCCAP – conceptually and nuts and bolts  </a:t>
            </a:r>
          </a:p>
          <a:p>
            <a:pPr>
              <a:defRPr/>
            </a:pPr>
            <a:r>
              <a:rPr lang="en-US" sz="2800" dirty="0" smtClean="0">
                <a:solidFill>
                  <a:schemeClr val="accent6"/>
                </a:solidFill>
              </a:rPr>
              <a:t>Interact with modelers and other scientists on NARCCAP Team– get questions answered – give users’ perspectives </a:t>
            </a:r>
          </a:p>
          <a:p>
            <a:pPr>
              <a:defRPr/>
            </a:pPr>
            <a:r>
              <a:rPr lang="en-US" sz="2800" dirty="0" smtClean="0">
                <a:solidFill>
                  <a:schemeClr val="accent6"/>
                </a:solidFill>
              </a:rPr>
              <a:t>See what other users have been working on -- network with other users  with similar research interests  -  develop projects </a:t>
            </a:r>
          </a:p>
          <a:p>
            <a:pPr>
              <a:defRPr/>
            </a:pPr>
            <a:r>
              <a:rPr lang="en-US" sz="2800" dirty="0" smtClean="0">
                <a:solidFill>
                  <a:schemeClr val="accent6"/>
                </a:solidFill>
              </a:rPr>
              <a:t>Discuss with NARCCAP Team further development ideas for data provision and information on web site  for users  </a:t>
            </a:r>
          </a:p>
          <a:p>
            <a:pPr>
              <a:defRPr/>
            </a:pPr>
            <a:r>
              <a:rPr lang="en-US" sz="2800" dirty="0" smtClean="0">
                <a:solidFill>
                  <a:schemeClr val="accent6"/>
                </a:solidFill>
              </a:rPr>
              <a:t>Have fun!  </a:t>
            </a:r>
          </a:p>
          <a:p>
            <a:pPr>
              <a:buFontTx/>
              <a:buNone/>
              <a:defRPr/>
            </a:pPr>
            <a:endParaRPr lang="en-US" dirty="0">
              <a:solidFill>
                <a:schemeClr val="accent6"/>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title" idx="4294967295"/>
          </p:nvPr>
        </p:nvSpPr>
        <p:spPr>
          <a:xfrm flipV="1">
            <a:off x="685800" y="6629400"/>
            <a:ext cx="8229600" cy="76200"/>
          </a:xfrm>
        </p:spPr>
        <p:txBody>
          <a:bodyPr/>
          <a:lstStyle/>
          <a:p>
            <a:pPr eaLnBrk="1" hangingPunct="1"/>
            <a:endParaRPr lang="en-US" sz="4000" smtClean="0"/>
          </a:p>
        </p:txBody>
      </p:sp>
      <p:sp>
        <p:nvSpPr>
          <p:cNvPr id="26627" name="Text Box 3"/>
          <p:cNvSpPr txBox="1">
            <a:spLocks noChangeArrowheads="1"/>
          </p:cNvSpPr>
          <p:nvPr/>
        </p:nvSpPr>
        <p:spPr bwMode="auto">
          <a:xfrm>
            <a:off x="1371600" y="1752600"/>
            <a:ext cx="6477000" cy="579438"/>
          </a:xfrm>
          <a:prstGeom prst="rect">
            <a:avLst/>
          </a:prstGeom>
          <a:noFill/>
          <a:ln w="9525">
            <a:noFill/>
            <a:miter lim="800000"/>
            <a:headEnd/>
            <a:tailEnd/>
          </a:ln>
        </p:spPr>
        <p:txBody>
          <a:bodyPr>
            <a:spAutoFit/>
          </a:bodyPr>
          <a:lstStyle/>
          <a:p>
            <a:pPr>
              <a:spcBef>
                <a:spcPct val="50000"/>
              </a:spcBef>
            </a:pPr>
            <a:r>
              <a:rPr lang="en-US" sz="3200" b="1">
                <a:solidFill>
                  <a:schemeClr val="accent2"/>
                </a:solidFill>
              </a:rPr>
              <a:t>The NARCCAP User Community </a:t>
            </a:r>
          </a:p>
        </p:txBody>
      </p:sp>
      <p:sp>
        <p:nvSpPr>
          <p:cNvPr id="26628" name="Text Box 4"/>
          <p:cNvSpPr txBox="1">
            <a:spLocks noChangeArrowheads="1"/>
          </p:cNvSpPr>
          <p:nvPr/>
        </p:nvSpPr>
        <p:spPr bwMode="auto">
          <a:xfrm>
            <a:off x="1295400" y="2743200"/>
            <a:ext cx="7467600" cy="3924151"/>
          </a:xfrm>
          <a:prstGeom prst="rect">
            <a:avLst/>
          </a:prstGeom>
          <a:noFill/>
          <a:ln w="9525">
            <a:noFill/>
            <a:miter lim="800000"/>
            <a:headEnd/>
            <a:tailEnd/>
          </a:ln>
        </p:spPr>
        <p:txBody>
          <a:bodyPr>
            <a:spAutoFit/>
          </a:bodyPr>
          <a:lstStyle/>
          <a:p>
            <a:pPr>
              <a:spcBef>
                <a:spcPct val="50000"/>
              </a:spcBef>
            </a:pPr>
            <a:r>
              <a:rPr lang="en-US" sz="2400" dirty="0">
                <a:solidFill>
                  <a:schemeClr val="accent2"/>
                </a:solidFill>
              </a:rPr>
              <a:t>Three user groups:  </a:t>
            </a:r>
          </a:p>
          <a:p>
            <a:pPr>
              <a:spcBef>
                <a:spcPct val="50000"/>
              </a:spcBef>
              <a:buFontTx/>
              <a:buChar char="•"/>
            </a:pPr>
            <a:r>
              <a:rPr lang="en-US" sz="2400" dirty="0">
                <a:solidFill>
                  <a:schemeClr val="accent2"/>
                </a:solidFill>
              </a:rPr>
              <a:t>    Further dynamical or statistical downscaling  </a:t>
            </a:r>
          </a:p>
          <a:p>
            <a:pPr>
              <a:spcBef>
                <a:spcPct val="50000"/>
              </a:spcBef>
              <a:buFontTx/>
              <a:buChar char="•"/>
            </a:pPr>
            <a:r>
              <a:rPr lang="en-US" sz="2400" dirty="0">
                <a:solidFill>
                  <a:schemeClr val="accent2"/>
                </a:solidFill>
              </a:rPr>
              <a:t>    Regional analysis of  NARCCAP results </a:t>
            </a:r>
          </a:p>
          <a:p>
            <a:pPr>
              <a:spcBef>
                <a:spcPct val="50000"/>
              </a:spcBef>
              <a:buFontTx/>
              <a:buChar char="•"/>
            </a:pPr>
            <a:r>
              <a:rPr lang="en-US" sz="2400" dirty="0">
                <a:solidFill>
                  <a:schemeClr val="accent2"/>
                </a:solidFill>
              </a:rPr>
              <a:t>    Use results as scenarios for  impacts studies</a:t>
            </a:r>
            <a:r>
              <a:rPr lang="en-US" dirty="0">
                <a:solidFill>
                  <a:schemeClr val="accent2"/>
                </a:solidFill>
              </a:rPr>
              <a:t> </a:t>
            </a:r>
          </a:p>
          <a:p>
            <a:pPr lvl="1" algn="ctr">
              <a:spcBef>
                <a:spcPct val="50000"/>
              </a:spcBef>
            </a:pPr>
            <a:r>
              <a:rPr lang="en-US" b="1" dirty="0">
                <a:solidFill>
                  <a:schemeClr val="accent2"/>
                </a:solidFill>
              </a:rPr>
              <a:t>www.narccap.ucar.edu </a:t>
            </a:r>
            <a:endParaRPr lang="en-US" b="1" dirty="0" smtClean="0">
              <a:solidFill>
                <a:schemeClr val="accent2"/>
              </a:solidFill>
            </a:endParaRPr>
          </a:p>
          <a:p>
            <a:pPr lvl="1" algn="ctr">
              <a:spcBef>
                <a:spcPct val="50000"/>
              </a:spcBef>
            </a:pPr>
            <a:r>
              <a:rPr lang="en-US" sz="2400" b="1" dirty="0" smtClean="0">
                <a:solidFill>
                  <a:srgbClr val="FF0000"/>
                </a:solidFill>
              </a:rPr>
              <a:t>Over 500 users </a:t>
            </a:r>
            <a:endParaRPr lang="en-US" sz="2400" b="1" dirty="0">
              <a:solidFill>
                <a:srgbClr val="FF0000"/>
              </a:solidFill>
            </a:endParaRPr>
          </a:p>
          <a:p>
            <a:pPr lvl="1" algn="ctr">
              <a:spcBef>
                <a:spcPct val="50000"/>
              </a:spcBef>
            </a:pPr>
            <a:r>
              <a:rPr lang="en-US" b="1" dirty="0">
                <a:solidFill>
                  <a:schemeClr val="accent2"/>
                </a:solidFill>
              </a:rPr>
              <a:t>To sign up as user, go to web site – contact Seth McGinnis,</a:t>
            </a:r>
          </a:p>
          <a:p>
            <a:pPr lvl="1" algn="ctr">
              <a:spcBef>
                <a:spcPct val="50000"/>
              </a:spcBef>
            </a:pPr>
            <a:r>
              <a:rPr lang="en-US" b="1" dirty="0">
                <a:solidFill>
                  <a:schemeClr val="accent2"/>
                </a:solidFill>
                <a:hlinkClick r:id="rId3"/>
              </a:rPr>
              <a:t>mcginnis@ucar.edu</a:t>
            </a:r>
            <a:r>
              <a:rPr lang="en-US" b="1" dirty="0">
                <a:solidFill>
                  <a:schemeClr val="accent2"/>
                </a:solidFill>
              </a:rPr>
              <a:t> </a:t>
            </a:r>
          </a:p>
        </p:txBody>
      </p:sp>
      <p:sp>
        <p:nvSpPr>
          <p:cNvPr id="26629" name="Text Box 5"/>
          <p:cNvSpPr txBox="1">
            <a:spLocks noChangeArrowheads="1"/>
          </p:cNvSpPr>
          <p:nvPr/>
        </p:nvSpPr>
        <p:spPr bwMode="auto">
          <a:xfrm>
            <a:off x="5257800" y="457200"/>
            <a:ext cx="1219200" cy="366713"/>
          </a:xfrm>
          <a:prstGeom prst="rect">
            <a:avLst/>
          </a:prstGeom>
          <a:noFill/>
          <a:ln w="9525">
            <a:noFill/>
            <a:miter lim="800000"/>
            <a:headEnd/>
            <a:tailEnd/>
          </a:ln>
        </p:spPr>
        <p:txBody>
          <a:bodyPr>
            <a:spAutoFit/>
          </a:bodyPr>
          <a:lstStyle/>
          <a:p>
            <a:pPr>
              <a:spcBef>
                <a:spcPct val="50000"/>
              </a:spcBef>
            </a:pPr>
            <a:endParaRPr lang="en-US"/>
          </a:p>
        </p:txBody>
      </p:sp>
      <p:pic>
        <p:nvPicPr>
          <p:cNvPr id="26630" name="Picture 6" descr="narccap_earth"/>
          <p:cNvPicPr>
            <a:picLocks noGrp="1" noChangeAspect="1" noChangeArrowheads="1"/>
          </p:cNvPicPr>
          <p:nvPr>
            <p:ph idx="4294967295"/>
          </p:nvPr>
        </p:nvPicPr>
        <p:blipFill>
          <a:blip r:embed="rId4" cstate="print"/>
          <a:srcRect/>
          <a:stretch>
            <a:fillRect/>
          </a:stretch>
        </p:blipFill>
        <p:spPr>
          <a:xfrm>
            <a:off x="5715000" y="152400"/>
            <a:ext cx="1952625" cy="1447800"/>
          </a:xfrm>
          <a:noFill/>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90"/>
                </a:solidFill>
              </a:rPr>
              <a:t>Articles Using NARCCAP</a:t>
            </a:r>
            <a:endParaRPr lang="en-US" b="1" dirty="0">
              <a:solidFill>
                <a:srgbClr val="000090"/>
              </a:solidFill>
            </a:endParaRPr>
          </a:p>
        </p:txBody>
      </p:sp>
      <p:sp>
        <p:nvSpPr>
          <p:cNvPr id="3" name="Content Placeholder 2"/>
          <p:cNvSpPr>
            <a:spLocks noGrp="1"/>
          </p:cNvSpPr>
          <p:nvPr>
            <p:ph idx="1"/>
          </p:nvPr>
        </p:nvSpPr>
        <p:spPr>
          <a:xfrm>
            <a:off x="457200" y="1295400"/>
            <a:ext cx="8229600" cy="5562600"/>
          </a:xfrm>
        </p:spPr>
        <p:txBody>
          <a:bodyPr/>
          <a:lstStyle/>
          <a:p>
            <a:r>
              <a:rPr lang="en-US" sz="2400" dirty="0" smtClean="0">
                <a:solidFill>
                  <a:srgbClr val="000090"/>
                </a:solidFill>
              </a:rPr>
              <a:t>Wang et al., 2009:  </a:t>
            </a:r>
            <a:r>
              <a:rPr lang="en-US" sz="2400" dirty="0">
                <a:solidFill>
                  <a:srgbClr val="000090"/>
                </a:solidFill>
              </a:rPr>
              <a:t>Evaluation of precipitation in the </a:t>
            </a:r>
            <a:r>
              <a:rPr lang="en-US" sz="2400" dirty="0" smtClean="0">
                <a:solidFill>
                  <a:srgbClr val="000090"/>
                </a:solidFill>
              </a:rPr>
              <a:t>intermountain </a:t>
            </a:r>
            <a:r>
              <a:rPr lang="en-US" sz="2400" dirty="0">
                <a:solidFill>
                  <a:srgbClr val="000090"/>
                </a:solidFill>
              </a:rPr>
              <a:t>r</a:t>
            </a:r>
            <a:r>
              <a:rPr lang="en-US" sz="2400" dirty="0" smtClean="0">
                <a:solidFill>
                  <a:srgbClr val="000090"/>
                </a:solidFill>
              </a:rPr>
              <a:t>egion </a:t>
            </a:r>
            <a:r>
              <a:rPr lang="en-US" sz="2400" dirty="0">
                <a:solidFill>
                  <a:srgbClr val="000090"/>
                </a:solidFill>
              </a:rPr>
              <a:t>as </a:t>
            </a:r>
            <a:r>
              <a:rPr lang="en-US" sz="2400" dirty="0" smtClean="0">
                <a:solidFill>
                  <a:srgbClr val="000090"/>
                </a:solidFill>
              </a:rPr>
              <a:t>simulated by </a:t>
            </a:r>
            <a:r>
              <a:rPr lang="en-US" sz="2400" dirty="0">
                <a:solidFill>
                  <a:srgbClr val="000090"/>
                </a:solidFill>
              </a:rPr>
              <a:t>the NARCCAP regional climate </a:t>
            </a:r>
            <a:r>
              <a:rPr lang="en-US" sz="2400" dirty="0" smtClean="0">
                <a:solidFill>
                  <a:srgbClr val="000090"/>
                </a:solidFill>
              </a:rPr>
              <a:t>models,</a:t>
            </a:r>
            <a:r>
              <a:rPr lang="fr-FR" sz="2400" i="1" dirty="0" smtClean="0">
                <a:solidFill>
                  <a:srgbClr val="000090"/>
                </a:solidFill>
              </a:rPr>
              <a:t>GRL </a:t>
            </a:r>
            <a:r>
              <a:rPr lang="fr-FR" sz="2400" dirty="0" smtClean="0">
                <a:solidFill>
                  <a:srgbClr val="000090"/>
                </a:solidFill>
              </a:rPr>
              <a:t>36: </a:t>
            </a:r>
            <a:r>
              <a:rPr lang="fr-FR" sz="2400" dirty="0">
                <a:solidFill>
                  <a:srgbClr val="000090"/>
                </a:solidFill>
              </a:rPr>
              <a:t>L11704, doi:10.1029/2009GL037930</a:t>
            </a:r>
            <a:endParaRPr lang="en-US" sz="2400" dirty="0" smtClean="0">
              <a:solidFill>
                <a:srgbClr val="000090"/>
              </a:solidFill>
            </a:endParaRPr>
          </a:p>
          <a:p>
            <a:r>
              <a:rPr lang="en-US" sz="2400" dirty="0" smtClean="0">
                <a:solidFill>
                  <a:srgbClr val="000090"/>
                </a:solidFill>
              </a:rPr>
              <a:t>Leung</a:t>
            </a:r>
            <a:r>
              <a:rPr lang="en-US" sz="2400" dirty="0">
                <a:solidFill>
                  <a:srgbClr val="000090"/>
                </a:solidFill>
              </a:rPr>
              <a:t>, L. R. and </a:t>
            </a:r>
            <a:r>
              <a:rPr lang="en-US" sz="2400" dirty="0" err="1">
                <a:solidFill>
                  <a:srgbClr val="000090"/>
                </a:solidFill>
              </a:rPr>
              <a:t>Qian</a:t>
            </a:r>
            <a:r>
              <a:rPr lang="en-US" sz="2400" dirty="0">
                <a:solidFill>
                  <a:srgbClr val="000090"/>
                </a:solidFill>
              </a:rPr>
              <a:t>, Y.</a:t>
            </a:r>
            <a:r>
              <a:rPr lang="en-US" sz="2400" dirty="0" smtClean="0">
                <a:solidFill>
                  <a:srgbClr val="000090"/>
                </a:solidFill>
              </a:rPr>
              <a:t>,2009:  </a:t>
            </a:r>
            <a:r>
              <a:rPr lang="en-US" sz="2400" dirty="0">
                <a:solidFill>
                  <a:srgbClr val="000090"/>
                </a:solidFill>
              </a:rPr>
              <a:t>"Atmospheric Rivers Induced Heavy Precipitation and Flooding in the Western U. S. Simulated by the </a:t>
            </a:r>
            <a:r>
              <a:rPr lang="en-US" sz="2400" dirty="0" smtClean="0">
                <a:solidFill>
                  <a:srgbClr val="000090"/>
                </a:solidFill>
              </a:rPr>
              <a:t>WRF Regional Model, </a:t>
            </a:r>
            <a:r>
              <a:rPr lang="en-US" sz="2400" i="1" dirty="0" smtClean="0">
                <a:solidFill>
                  <a:srgbClr val="000090"/>
                </a:solidFill>
              </a:rPr>
              <a:t>GRL</a:t>
            </a:r>
            <a:r>
              <a:rPr lang="en-US" sz="2400" dirty="0" smtClean="0">
                <a:solidFill>
                  <a:srgbClr val="000090"/>
                </a:solidFill>
              </a:rPr>
              <a:t>  36: 10.1029/2008GLO36445</a:t>
            </a:r>
          </a:p>
          <a:p>
            <a:r>
              <a:rPr lang="en-US" sz="2400" dirty="0" smtClean="0">
                <a:solidFill>
                  <a:srgbClr val="000090"/>
                </a:solidFill>
              </a:rPr>
              <a:t>Mearns</a:t>
            </a:r>
            <a:r>
              <a:rPr lang="en-US" sz="2400" dirty="0">
                <a:solidFill>
                  <a:srgbClr val="000090"/>
                </a:solidFill>
              </a:rPr>
              <a:t>, L. O., </a:t>
            </a:r>
            <a:r>
              <a:rPr lang="en-US" sz="2400" dirty="0" smtClean="0">
                <a:solidFill>
                  <a:srgbClr val="000090"/>
                </a:solidFill>
              </a:rPr>
              <a:t>et al., 2009: A </a:t>
            </a:r>
            <a:r>
              <a:rPr lang="en-US" sz="2400" dirty="0">
                <a:solidFill>
                  <a:srgbClr val="000090"/>
                </a:solidFill>
              </a:rPr>
              <a:t>regional climate change </a:t>
            </a:r>
            <a:r>
              <a:rPr lang="en-US" sz="2400" dirty="0" smtClean="0">
                <a:solidFill>
                  <a:srgbClr val="000090"/>
                </a:solidFill>
              </a:rPr>
              <a:t>assessment program </a:t>
            </a:r>
            <a:r>
              <a:rPr lang="en-US" sz="2400" dirty="0">
                <a:solidFill>
                  <a:srgbClr val="000090"/>
                </a:solidFill>
              </a:rPr>
              <a:t>for North </a:t>
            </a:r>
            <a:r>
              <a:rPr lang="en-US" sz="2400" dirty="0" smtClean="0">
                <a:solidFill>
                  <a:srgbClr val="000090"/>
                </a:solidFill>
              </a:rPr>
              <a:t>America, </a:t>
            </a:r>
            <a:r>
              <a:rPr lang="en-US" sz="2400" i="1" dirty="0" smtClean="0">
                <a:solidFill>
                  <a:srgbClr val="000090"/>
                </a:solidFill>
              </a:rPr>
              <a:t>EOS</a:t>
            </a:r>
            <a:r>
              <a:rPr lang="en-US" sz="2400" dirty="0" smtClean="0">
                <a:solidFill>
                  <a:srgbClr val="000090"/>
                </a:solidFill>
              </a:rPr>
              <a:t> 90</a:t>
            </a:r>
            <a:r>
              <a:rPr lang="en-US" sz="2400" dirty="0" smtClean="0">
                <a:solidFill>
                  <a:srgbClr val="000090"/>
                </a:solidFill>
              </a:rPr>
              <a:t>: 311</a:t>
            </a:r>
          </a:p>
          <a:p>
            <a:r>
              <a:rPr lang="en-US" sz="2400" dirty="0" err="1">
                <a:solidFill>
                  <a:srgbClr val="000090"/>
                </a:solidFill>
              </a:rPr>
              <a:t>Gutowski</a:t>
            </a:r>
            <a:r>
              <a:rPr lang="en-US" sz="2400" dirty="0">
                <a:solidFill>
                  <a:srgbClr val="000090"/>
                </a:solidFill>
              </a:rPr>
              <a:t>, W. J., et al., 2010</a:t>
            </a:r>
            <a:r>
              <a:rPr lang="en-US" sz="2400" dirty="0" smtClean="0">
                <a:solidFill>
                  <a:srgbClr val="000090"/>
                </a:solidFill>
              </a:rPr>
              <a:t>: </a:t>
            </a:r>
            <a:r>
              <a:rPr lang="en-US" sz="2400" dirty="0">
                <a:solidFill>
                  <a:srgbClr val="000090"/>
                </a:solidFill>
              </a:rPr>
              <a:t>Regional </a:t>
            </a:r>
            <a:r>
              <a:rPr lang="en-US" sz="2400" dirty="0" smtClean="0">
                <a:solidFill>
                  <a:srgbClr val="000090"/>
                </a:solidFill>
              </a:rPr>
              <a:t>extreme </a:t>
            </a:r>
            <a:r>
              <a:rPr lang="en-US" sz="2400" dirty="0">
                <a:solidFill>
                  <a:srgbClr val="000090"/>
                </a:solidFill>
              </a:rPr>
              <a:t>m</a:t>
            </a:r>
            <a:r>
              <a:rPr lang="en-US" sz="2400" dirty="0" smtClean="0">
                <a:solidFill>
                  <a:srgbClr val="000090"/>
                </a:solidFill>
              </a:rPr>
              <a:t>onthly </a:t>
            </a:r>
            <a:r>
              <a:rPr lang="en-US" sz="2400" dirty="0">
                <a:solidFill>
                  <a:srgbClr val="000090"/>
                </a:solidFill>
              </a:rPr>
              <a:t>p</a:t>
            </a:r>
            <a:r>
              <a:rPr lang="en-US" sz="2400" dirty="0" smtClean="0">
                <a:solidFill>
                  <a:srgbClr val="000090"/>
                </a:solidFill>
              </a:rPr>
              <a:t>recipitation </a:t>
            </a:r>
            <a:r>
              <a:rPr lang="en-US" sz="2400" dirty="0">
                <a:solidFill>
                  <a:srgbClr val="000090"/>
                </a:solidFill>
              </a:rPr>
              <a:t>s</a:t>
            </a:r>
            <a:r>
              <a:rPr lang="en-US" sz="2400" dirty="0" smtClean="0">
                <a:solidFill>
                  <a:srgbClr val="000090"/>
                </a:solidFill>
              </a:rPr>
              <a:t>imulated </a:t>
            </a:r>
            <a:r>
              <a:rPr lang="en-US" sz="2400" dirty="0">
                <a:solidFill>
                  <a:srgbClr val="000090"/>
                </a:solidFill>
              </a:rPr>
              <a:t>by NARCCAP RCMs, </a:t>
            </a:r>
            <a:r>
              <a:rPr lang="en-US" sz="2400" i="1" dirty="0" smtClean="0">
                <a:solidFill>
                  <a:srgbClr val="000090"/>
                </a:solidFill>
              </a:rPr>
              <a:t>J. </a:t>
            </a:r>
            <a:r>
              <a:rPr lang="en-US" sz="2400" i="1" dirty="0">
                <a:solidFill>
                  <a:srgbClr val="000090"/>
                </a:solidFill>
              </a:rPr>
              <a:t>of Hydrometeorology</a:t>
            </a:r>
            <a:r>
              <a:rPr lang="en-US" sz="2400" dirty="0">
                <a:solidFill>
                  <a:srgbClr val="000090"/>
                </a:solidFill>
              </a:rPr>
              <a:t>, 10.1175/2010JHM1297.1</a:t>
            </a:r>
          </a:p>
          <a:p>
            <a:endParaRPr lang="en-US" sz="2400" dirty="0"/>
          </a:p>
        </p:txBody>
      </p:sp>
    </p:spTree>
    <p:extLst>
      <p:ext uri="{BB962C8B-B14F-4D97-AF65-F5344CB8AC3E}">
        <p14:creationId xmlns:p14="http://schemas.microsoft.com/office/powerpoint/2010/main" val="124712260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33"/>
            <a:ext cx="8229600" cy="973667"/>
          </a:xfrm>
        </p:spPr>
        <p:txBody>
          <a:bodyPr/>
          <a:lstStyle/>
          <a:p>
            <a:r>
              <a:rPr lang="en-US" sz="3200" b="1" dirty="0" smtClean="0">
                <a:solidFill>
                  <a:srgbClr val="000090"/>
                </a:solidFill>
              </a:rPr>
              <a:t>Articles (cont’d)</a:t>
            </a:r>
            <a:endParaRPr lang="en-US" sz="3200" b="1" dirty="0">
              <a:solidFill>
                <a:srgbClr val="000090"/>
              </a:solidFill>
            </a:endParaRPr>
          </a:p>
        </p:txBody>
      </p:sp>
      <p:sp>
        <p:nvSpPr>
          <p:cNvPr id="3" name="Content Placeholder 2"/>
          <p:cNvSpPr>
            <a:spLocks noGrp="1"/>
          </p:cNvSpPr>
          <p:nvPr>
            <p:ph idx="1"/>
          </p:nvPr>
        </p:nvSpPr>
        <p:spPr>
          <a:xfrm>
            <a:off x="457200" y="990600"/>
            <a:ext cx="8229600" cy="5867400"/>
          </a:xfrm>
        </p:spPr>
        <p:txBody>
          <a:bodyPr/>
          <a:lstStyle/>
          <a:p>
            <a:r>
              <a:rPr lang="en-US" sz="2400" dirty="0" err="1" smtClean="0">
                <a:solidFill>
                  <a:srgbClr val="000090"/>
                </a:solidFill>
              </a:rPr>
              <a:t>Schliep</a:t>
            </a:r>
            <a:r>
              <a:rPr lang="en-US" sz="2400" dirty="0">
                <a:solidFill>
                  <a:srgbClr val="000090"/>
                </a:solidFill>
              </a:rPr>
              <a:t>, E.M.</a:t>
            </a:r>
            <a:r>
              <a:rPr lang="en-US" sz="2400" dirty="0" smtClean="0">
                <a:solidFill>
                  <a:srgbClr val="000090"/>
                </a:solidFill>
              </a:rPr>
              <a:t>, et al., 2010</a:t>
            </a:r>
            <a:r>
              <a:rPr lang="en-US" sz="2400" dirty="0">
                <a:solidFill>
                  <a:srgbClr val="000090"/>
                </a:solidFill>
              </a:rPr>
              <a:t>:</a:t>
            </a:r>
            <a:r>
              <a:rPr lang="en-US" sz="2400" dirty="0" smtClean="0">
                <a:solidFill>
                  <a:srgbClr val="000090"/>
                </a:solidFill>
              </a:rPr>
              <a:t> A </a:t>
            </a:r>
            <a:r>
              <a:rPr lang="en-US" sz="2400" dirty="0">
                <a:solidFill>
                  <a:srgbClr val="000090"/>
                </a:solidFill>
              </a:rPr>
              <a:t>comparison study of extreme precipitation from six different regional climate models via spatial hierarchical modeling</a:t>
            </a:r>
            <a:r>
              <a:rPr lang="en-US" sz="2400" dirty="0" smtClean="0">
                <a:solidFill>
                  <a:srgbClr val="000090"/>
                </a:solidFill>
              </a:rPr>
              <a:t>, </a:t>
            </a:r>
            <a:r>
              <a:rPr lang="en-US" sz="2400" i="1" dirty="0" smtClean="0">
                <a:solidFill>
                  <a:srgbClr val="000090"/>
                </a:solidFill>
              </a:rPr>
              <a:t>Extremes</a:t>
            </a:r>
            <a:r>
              <a:rPr lang="en-US" sz="2400" dirty="0" smtClean="0">
                <a:solidFill>
                  <a:srgbClr val="000090"/>
                </a:solidFill>
              </a:rPr>
              <a:t> </a:t>
            </a:r>
            <a:r>
              <a:rPr lang="en-US" sz="2400" dirty="0" smtClean="0">
                <a:solidFill>
                  <a:srgbClr val="000090"/>
                </a:solidFill>
              </a:rPr>
              <a:t>13: </a:t>
            </a:r>
            <a:r>
              <a:rPr lang="en-US" sz="2400" dirty="0">
                <a:solidFill>
                  <a:srgbClr val="000090"/>
                </a:solidFill>
              </a:rPr>
              <a:t>219-239, doi:10.1007/s10687-009-0098-2. </a:t>
            </a:r>
            <a:endParaRPr lang="en-US" sz="2400" dirty="0" smtClean="0">
              <a:solidFill>
                <a:srgbClr val="000090"/>
              </a:solidFill>
            </a:endParaRPr>
          </a:p>
          <a:p>
            <a:r>
              <a:rPr lang="en-US" sz="2400" dirty="0">
                <a:solidFill>
                  <a:srgbClr val="000090"/>
                </a:solidFill>
              </a:rPr>
              <a:t>Christensen, W.F. and </a:t>
            </a:r>
            <a:r>
              <a:rPr lang="en-US" sz="2400" dirty="0" smtClean="0">
                <a:solidFill>
                  <a:srgbClr val="000090"/>
                </a:solidFill>
              </a:rPr>
              <a:t>S. </a:t>
            </a:r>
            <a:r>
              <a:rPr lang="en-US" sz="2400" dirty="0" err="1" smtClean="0">
                <a:solidFill>
                  <a:srgbClr val="000090"/>
                </a:solidFill>
              </a:rPr>
              <a:t>Sain</a:t>
            </a:r>
            <a:r>
              <a:rPr lang="en-US" sz="2400" dirty="0" smtClean="0">
                <a:solidFill>
                  <a:srgbClr val="000090"/>
                </a:solidFill>
              </a:rPr>
              <a:t>, </a:t>
            </a:r>
            <a:r>
              <a:rPr lang="en-US" sz="2400" dirty="0" smtClean="0">
                <a:solidFill>
                  <a:srgbClr val="000090"/>
                </a:solidFill>
              </a:rPr>
              <a:t>2011: Spatial </a:t>
            </a:r>
            <a:r>
              <a:rPr lang="en-US" sz="2400" dirty="0">
                <a:solidFill>
                  <a:srgbClr val="000090"/>
                </a:solidFill>
              </a:rPr>
              <a:t>latent variable modeling for integrating output from multiple climate </a:t>
            </a:r>
            <a:r>
              <a:rPr lang="en-US" sz="2400" dirty="0" smtClean="0">
                <a:solidFill>
                  <a:srgbClr val="000090"/>
                </a:solidFill>
              </a:rPr>
              <a:t>models,  </a:t>
            </a:r>
            <a:r>
              <a:rPr lang="en-US" sz="2400" i="1" dirty="0">
                <a:solidFill>
                  <a:srgbClr val="000090"/>
                </a:solidFill>
              </a:rPr>
              <a:t>Mathematical Geosciences</a:t>
            </a:r>
            <a:r>
              <a:rPr lang="en-US" sz="2400" dirty="0">
                <a:solidFill>
                  <a:srgbClr val="000090"/>
                </a:solidFill>
              </a:rPr>
              <a:t>, </a:t>
            </a:r>
            <a:r>
              <a:rPr lang="en-US" sz="2400" dirty="0" err="1">
                <a:solidFill>
                  <a:srgbClr val="000090"/>
                </a:solidFill>
              </a:rPr>
              <a:t>doi</a:t>
            </a:r>
            <a:r>
              <a:rPr lang="en-US" sz="2400" dirty="0">
                <a:solidFill>
                  <a:srgbClr val="000090"/>
                </a:solidFill>
              </a:rPr>
              <a:t>: 10.1007/s11004- 011-9321-1</a:t>
            </a:r>
            <a:r>
              <a:rPr lang="en-US" sz="2400" dirty="0" smtClean="0">
                <a:solidFill>
                  <a:srgbClr val="000090"/>
                </a:solidFill>
              </a:rPr>
              <a:t>.</a:t>
            </a:r>
          </a:p>
          <a:p>
            <a:r>
              <a:rPr lang="en-US" sz="2400" dirty="0" err="1">
                <a:solidFill>
                  <a:srgbClr val="000090"/>
                </a:solidFill>
              </a:rPr>
              <a:t>Greasby</a:t>
            </a:r>
            <a:r>
              <a:rPr lang="en-US" sz="2400" dirty="0">
                <a:solidFill>
                  <a:srgbClr val="000090"/>
                </a:solidFill>
              </a:rPr>
              <a:t>, T.A. </a:t>
            </a:r>
            <a:r>
              <a:rPr lang="en-US" sz="2400" dirty="0" smtClean="0">
                <a:solidFill>
                  <a:srgbClr val="000090"/>
                </a:solidFill>
              </a:rPr>
              <a:t>and S. </a:t>
            </a:r>
            <a:r>
              <a:rPr lang="en-US" sz="2400" dirty="0" err="1" smtClean="0">
                <a:solidFill>
                  <a:srgbClr val="000090"/>
                </a:solidFill>
              </a:rPr>
              <a:t>Sain</a:t>
            </a:r>
            <a:r>
              <a:rPr lang="en-US" sz="2400" dirty="0" smtClean="0">
                <a:solidFill>
                  <a:srgbClr val="000090"/>
                </a:solidFill>
              </a:rPr>
              <a:t>, 2011, Multivariate </a:t>
            </a:r>
            <a:r>
              <a:rPr lang="en-US" sz="2400" dirty="0">
                <a:solidFill>
                  <a:srgbClr val="000090"/>
                </a:solidFill>
              </a:rPr>
              <a:t>spatial analysis of climate change projections</a:t>
            </a:r>
            <a:r>
              <a:rPr lang="en-US" sz="2400" dirty="0" smtClean="0">
                <a:solidFill>
                  <a:srgbClr val="000090"/>
                </a:solidFill>
              </a:rPr>
              <a:t>, </a:t>
            </a:r>
            <a:r>
              <a:rPr lang="en-US" sz="2400" i="1" dirty="0" smtClean="0">
                <a:solidFill>
                  <a:srgbClr val="000090"/>
                </a:solidFill>
              </a:rPr>
              <a:t>J. </a:t>
            </a:r>
            <a:r>
              <a:rPr lang="en-US" sz="2400" i="1" dirty="0">
                <a:solidFill>
                  <a:srgbClr val="000090"/>
                </a:solidFill>
              </a:rPr>
              <a:t>of Agricultural, Biological, and Environmental Statistics</a:t>
            </a:r>
            <a:r>
              <a:rPr lang="en-US" sz="2400" dirty="0">
                <a:solidFill>
                  <a:srgbClr val="000090"/>
                </a:solidFill>
              </a:rPr>
              <a:t>, 16, 571- 585, </a:t>
            </a:r>
            <a:r>
              <a:rPr lang="en-US" sz="2400" dirty="0" err="1">
                <a:solidFill>
                  <a:srgbClr val="000090"/>
                </a:solidFill>
              </a:rPr>
              <a:t>doi</a:t>
            </a:r>
            <a:r>
              <a:rPr lang="en-US" sz="2400" dirty="0">
                <a:solidFill>
                  <a:srgbClr val="000090"/>
                </a:solidFill>
              </a:rPr>
              <a:t>: 10.1007/s13253-011-0072-</a:t>
            </a:r>
            <a:r>
              <a:rPr lang="en-US" sz="2400" dirty="0" smtClean="0">
                <a:solidFill>
                  <a:srgbClr val="000090"/>
                </a:solidFill>
              </a:rPr>
              <a:t>8</a:t>
            </a:r>
          </a:p>
          <a:p>
            <a:r>
              <a:rPr lang="en-US" sz="2400" dirty="0" err="1" smtClean="0">
                <a:solidFill>
                  <a:srgbClr val="000090"/>
                </a:solidFill>
              </a:rPr>
              <a:t>Sain</a:t>
            </a:r>
            <a:r>
              <a:rPr lang="en-US" sz="2400" dirty="0">
                <a:solidFill>
                  <a:srgbClr val="000090"/>
                </a:solidFill>
              </a:rPr>
              <a:t>, S.R., </a:t>
            </a:r>
            <a:r>
              <a:rPr lang="en-US" sz="2400" dirty="0" smtClean="0">
                <a:solidFill>
                  <a:srgbClr val="000090"/>
                </a:solidFill>
              </a:rPr>
              <a:t>D. </a:t>
            </a:r>
            <a:r>
              <a:rPr lang="en-US" sz="2400" dirty="0" err="1" smtClean="0">
                <a:solidFill>
                  <a:srgbClr val="000090"/>
                </a:solidFill>
              </a:rPr>
              <a:t>Nychka</a:t>
            </a:r>
            <a:r>
              <a:rPr lang="en-US" sz="2400" dirty="0">
                <a:solidFill>
                  <a:srgbClr val="000090"/>
                </a:solidFill>
              </a:rPr>
              <a:t>,</a:t>
            </a:r>
            <a:r>
              <a:rPr lang="en-US" sz="2400" dirty="0" smtClean="0">
                <a:solidFill>
                  <a:srgbClr val="000090"/>
                </a:solidFill>
              </a:rPr>
              <a:t> </a:t>
            </a:r>
            <a:r>
              <a:rPr lang="en-US" sz="2400" dirty="0">
                <a:solidFill>
                  <a:srgbClr val="000090"/>
                </a:solidFill>
              </a:rPr>
              <a:t>and </a:t>
            </a:r>
            <a:r>
              <a:rPr lang="en-US" sz="2400" dirty="0" smtClean="0">
                <a:solidFill>
                  <a:srgbClr val="000090"/>
                </a:solidFill>
              </a:rPr>
              <a:t>L. Mearns, 2011: Functional </a:t>
            </a:r>
            <a:r>
              <a:rPr lang="en-US" sz="2400" dirty="0">
                <a:solidFill>
                  <a:srgbClr val="000090"/>
                </a:solidFill>
              </a:rPr>
              <a:t>ANOVA and regional climate experiments: A statistical analysis of dynamic downscaling</a:t>
            </a:r>
            <a:r>
              <a:rPr lang="en-US" sz="2400" dirty="0" smtClean="0">
                <a:solidFill>
                  <a:srgbClr val="000090"/>
                </a:solidFill>
              </a:rPr>
              <a:t>, </a:t>
            </a:r>
            <a:r>
              <a:rPr lang="en-US" sz="2400" i="1" dirty="0" err="1">
                <a:solidFill>
                  <a:srgbClr val="000090"/>
                </a:solidFill>
              </a:rPr>
              <a:t>Environmetrics</a:t>
            </a:r>
            <a:r>
              <a:rPr lang="en-US" sz="2400" dirty="0">
                <a:solidFill>
                  <a:srgbClr val="000090"/>
                </a:solidFill>
              </a:rPr>
              <a:t>, 22, 700- 711, </a:t>
            </a:r>
            <a:r>
              <a:rPr lang="en-US" sz="2400" dirty="0" err="1">
                <a:solidFill>
                  <a:srgbClr val="000090"/>
                </a:solidFill>
              </a:rPr>
              <a:t>doi</a:t>
            </a:r>
            <a:r>
              <a:rPr lang="en-US" sz="2400" dirty="0">
                <a:solidFill>
                  <a:srgbClr val="000090"/>
                </a:solidFill>
              </a:rPr>
              <a:t>: 10.1002/env.</a:t>
            </a:r>
            <a:r>
              <a:rPr lang="en-US" sz="2400" dirty="0" smtClean="0">
                <a:solidFill>
                  <a:srgbClr val="000090"/>
                </a:solidFill>
              </a:rPr>
              <a:t>1068</a:t>
            </a:r>
          </a:p>
          <a:p>
            <a:endParaRPr lang="en-US" sz="2400" dirty="0"/>
          </a:p>
          <a:p>
            <a:endParaRPr lang="en-US" sz="2400" dirty="0"/>
          </a:p>
          <a:p>
            <a:endParaRPr lang="en-US" sz="2400" dirty="0"/>
          </a:p>
        </p:txBody>
      </p:sp>
    </p:spTree>
    <p:extLst>
      <p:ext uri="{BB962C8B-B14F-4D97-AF65-F5344CB8AC3E}">
        <p14:creationId xmlns:p14="http://schemas.microsoft.com/office/powerpoint/2010/main" val="309336347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20762"/>
          </a:xfrm>
        </p:spPr>
        <p:txBody>
          <a:bodyPr/>
          <a:lstStyle/>
          <a:p>
            <a:r>
              <a:rPr lang="en-US" sz="3200" b="1" dirty="0" smtClean="0">
                <a:solidFill>
                  <a:srgbClr val="000090"/>
                </a:solidFill>
              </a:rPr>
              <a:t>Articles (cont’d)</a:t>
            </a:r>
            <a:endParaRPr lang="en-US" sz="3200" b="1" dirty="0">
              <a:solidFill>
                <a:srgbClr val="000090"/>
              </a:solidFill>
            </a:endParaRPr>
          </a:p>
        </p:txBody>
      </p:sp>
      <p:sp>
        <p:nvSpPr>
          <p:cNvPr id="3" name="Content Placeholder 2"/>
          <p:cNvSpPr>
            <a:spLocks noGrp="1"/>
          </p:cNvSpPr>
          <p:nvPr>
            <p:ph idx="1"/>
          </p:nvPr>
        </p:nvSpPr>
        <p:spPr>
          <a:xfrm>
            <a:off x="457200" y="914400"/>
            <a:ext cx="8229600" cy="5943600"/>
          </a:xfrm>
        </p:spPr>
        <p:txBody>
          <a:bodyPr/>
          <a:lstStyle/>
          <a:p>
            <a:r>
              <a:rPr lang="en-US" sz="2400" dirty="0" err="1" smtClean="0">
                <a:solidFill>
                  <a:srgbClr val="000090"/>
                </a:solidFill>
              </a:rPr>
              <a:t>Bukovsky</a:t>
            </a:r>
            <a:r>
              <a:rPr lang="en-US" sz="2400" dirty="0">
                <a:solidFill>
                  <a:srgbClr val="000090"/>
                </a:solidFill>
              </a:rPr>
              <a:t>, M. S., </a:t>
            </a:r>
            <a:r>
              <a:rPr lang="en-US" sz="2400" dirty="0" smtClean="0">
                <a:solidFill>
                  <a:srgbClr val="000090"/>
                </a:solidFill>
              </a:rPr>
              <a:t>2012: Temperature </a:t>
            </a:r>
            <a:r>
              <a:rPr lang="en-US" sz="2400" dirty="0">
                <a:solidFill>
                  <a:srgbClr val="000090"/>
                </a:solidFill>
              </a:rPr>
              <a:t>t</a:t>
            </a:r>
            <a:r>
              <a:rPr lang="en-US" sz="2400" dirty="0" smtClean="0">
                <a:solidFill>
                  <a:srgbClr val="000090"/>
                </a:solidFill>
              </a:rPr>
              <a:t>rends </a:t>
            </a:r>
            <a:r>
              <a:rPr lang="en-US" sz="2400" dirty="0">
                <a:solidFill>
                  <a:srgbClr val="000090"/>
                </a:solidFill>
              </a:rPr>
              <a:t>in the NARCCAP </a:t>
            </a:r>
            <a:r>
              <a:rPr lang="en-US" sz="2400" dirty="0" smtClean="0">
                <a:solidFill>
                  <a:srgbClr val="000090"/>
                </a:solidFill>
              </a:rPr>
              <a:t>regional models, </a:t>
            </a:r>
            <a:r>
              <a:rPr lang="en-US" sz="2400" i="1" dirty="0" smtClean="0">
                <a:solidFill>
                  <a:srgbClr val="000090"/>
                </a:solidFill>
              </a:rPr>
              <a:t>J. </a:t>
            </a:r>
            <a:r>
              <a:rPr lang="en-US" sz="2400" i="1" dirty="0">
                <a:solidFill>
                  <a:srgbClr val="000090"/>
                </a:solidFill>
              </a:rPr>
              <a:t>of </a:t>
            </a:r>
            <a:r>
              <a:rPr lang="en-US" sz="2400" i="1" dirty="0" smtClean="0">
                <a:solidFill>
                  <a:srgbClr val="000090"/>
                </a:solidFill>
              </a:rPr>
              <a:t>Climate </a:t>
            </a:r>
            <a:r>
              <a:rPr lang="en-US" sz="2400" dirty="0" smtClean="0">
                <a:solidFill>
                  <a:srgbClr val="000090"/>
                </a:solidFill>
              </a:rPr>
              <a:t>(in press)  </a:t>
            </a:r>
          </a:p>
          <a:p>
            <a:r>
              <a:rPr lang="en-US" sz="2400" dirty="0" err="1" smtClean="0">
                <a:solidFill>
                  <a:srgbClr val="000090"/>
                </a:solidFill>
              </a:rPr>
              <a:t>Rangwala</a:t>
            </a:r>
            <a:r>
              <a:rPr lang="en-US" sz="2400" dirty="0" smtClean="0">
                <a:solidFill>
                  <a:srgbClr val="000090"/>
                </a:solidFill>
              </a:rPr>
              <a:t>, I. et al., 2012: </a:t>
            </a:r>
            <a:r>
              <a:rPr lang="en-US" sz="2400" dirty="0">
                <a:solidFill>
                  <a:srgbClr val="000090"/>
                </a:solidFill>
              </a:rPr>
              <a:t>Mid-21st century projections in temperature </a:t>
            </a:r>
            <a:r>
              <a:rPr lang="en-US" sz="2400" dirty="0" smtClean="0">
                <a:solidFill>
                  <a:srgbClr val="000090"/>
                </a:solidFill>
              </a:rPr>
              <a:t>extremes in </a:t>
            </a:r>
            <a:r>
              <a:rPr lang="en-US" sz="2400" dirty="0">
                <a:solidFill>
                  <a:srgbClr val="000090"/>
                </a:solidFill>
              </a:rPr>
              <a:t>the southern Colorado Rocky Mountains from regional </a:t>
            </a:r>
            <a:r>
              <a:rPr lang="en-US" sz="2400" dirty="0" smtClean="0">
                <a:solidFill>
                  <a:srgbClr val="000090"/>
                </a:solidFill>
              </a:rPr>
              <a:t>climate models. </a:t>
            </a:r>
            <a:r>
              <a:rPr lang="en-US" sz="2400" i="1" dirty="0" err="1" smtClean="0">
                <a:solidFill>
                  <a:srgbClr val="000090"/>
                </a:solidFill>
              </a:rPr>
              <a:t>Clim</a:t>
            </a:r>
            <a:r>
              <a:rPr lang="en-US" sz="2400" i="1" dirty="0" smtClean="0">
                <a:solidFill>
                  <a:srgbClr val="000090"/>
                </a:solidFill>
              </a:rPr>
              <a:t>. </a:t>
            </a:r>
            <a:r>
              <a:rPr lang="en-US" sz="2400" i="1" dirty="0" err="1" smtClean="0">
                <a:solidFill>
                  <a:srgbClr val="000090"/>
                </a:solidFill>
              </a:rPr>
              <a:t>Dyn</a:t>
            </a:r>
            <a:r>
              <a:rPr lang="en-US" sz="2400" dirty="0" smtClean="0">
                <a:solidFill>
                  <a:srgbClr val="000090"/>
                </a:solidFill>
              </a:rPr>
              <a:t>.  DOI </a:t>
            </a:r>
            <a:r>
              <a:rPr lang="en-US" sz="2400" dirty="0">
                <a:solidFill>
                  <a:srgbClr val="000090"/>
                </a:solidFill>
              </a:rPr>
              <a:t>10.1007/s00382-011-1282-z</a:t>
            </a:r>
            <a:endParaRPr lang="en-US" sz="2400" dirty="0" smtClean="0">
              <a:solidFill>
                <a:srgbClr val="000090"/>
              </a:solidFill>
            </a:endParaRPr>
          </a:p>
          <a:p>
            <a:r>
              <a:rPr lang="en-US" sz="2400" dirty="0" smtClean="0">
                <a:solidFill>
                  <a:srgbClr val="000090"/>
                </a:solidFill>
              </a:rPr>
              <a:t>Salzmann</a:t>
            </a:r>
            <a:r>
              <a:rPr lang="en-US" sz="2400" dirty="0">
                <a:solidFill>
                  <a:srgbClr val="000090"/>
                </a:solidFill>
              </a:rPr>
              <a:t>, N. and L. O. Mearns, </a:t>
            </a:r>
            <a:r>
              <a:rPr lang="en-US" sz="2400" dirty="0" smtClean="0">
                <a:solidFill>
                  <a:srgbClr val="000090"/>
                </a:solidFill>
              </a:rPr>
              <a:t> 2012: Assessing </a:t>
            </a:r>
            <a:r>
              <a:rPr lang="en-US" sz="2400" dirty="0">
                <a:solidFill>
                  <a:srgbClr val="000090"/>
                </a:solidFill>
              </a:rPr>
              <a:t>the performance of multiple regional climate model simulations for seasonal mountain snow in </a:t>
            </a:r>
            <a:r>
              <a:rPr lang="en-US" sz="2400" dirty="0" smtClean="0">
                <a:solidFill>
                  <a:srgbClr val="000090"/>
                </a:solidFill>
              </a:rPr>
              <a:t>the upper </a:t>
            </a:r>
            <a:r>
              <a:rPr lang="en-US" sz="2400" dirty="0">
                <a:solidFill>
                  <a:srgbClr val="000090"/>
                </a:solidFill>
              </a:rPr>
              <a:t>Colorado River </a:t>
            </a:r>
            <a:r>
              <a:rPr lang="en-US" sz="2400" dirty="0" smtClean="0">
                <a:solidFill>
                  <a:srgbClr val="000090"/>
                </a:solidFill>
              </a:rPr>
              <a:t>Basin, </a:t>
            </a:r>
            <a:r>
              <a:rPr lang="en-US" sz="2400" i="1" dirty="0" smtClean="0">
                <a:solidFill>
                  <a:srgbClr val="000090"/>
                </a:solidFill>
              </a:rPr>
              <a:t>J. </a:t>
            </a:r>
            <a:r>
              <a:rPr lang="en-US" sz="2400" i="1" dirty="0">
                <a:solidFill>
                  <a:srgbClr val="000090"/>
                </a:solidFill>
              </a:rPr>
              <a:t>of </a:t>
            </a:r>
            <a:r>
              <a:rPr lang="en-US" sz="2400" i="1" dirty="0" smtClean="0">
                <a:solidFill>
                  <a:srgbClr val="000090"/>
                </a:solidFill>
              </a:rPr>
              <a:t>Hydrometeorology  </a:t>
            </a:r>
            <a:r>
              <a:rPr lang="en-US" sz="2400" dirty="0" smtClean="0">
                <a:solidFill>
                  <a:srgbClr val="000090"/>
                </a:solidFill>
              </a:rPr>
              <a:t>(in press). </a:t>
            </a:r>
          </a:p>
          <a:p>
            <a:r>
              <a:rPr lang="en-US" sz="2400" dirty="0" err="1" smtClean="0">
                <a:solidFill>
                  <a:srgbClr val="000090"/>
                </a:solidFill>
              </a:rPr>
              <a:t>Sobolowski</a:t>
            </a:r>
            <a:r>
              <a:rPr lang="en-US" sz="2400" dirty="0" smtClean="0">
                <a:solidFill>
                  <a:srgbClr val="000090"/>
                </a:solidFill>
              </a:rPr>
              <a:t>, S. and T. </a:t>
            </a:r>
            <a:r>
              <a:rPr lang="en-US" sz="2400" dirty="0" err="1" smtClean="0">
                <a:solidFill>
                  <a:srgbClr val="000090"/>
                </a:solidFill>
              </a:rPr>
              <a:t>Pavelsky</a:t>
            </a:r>
            <a:r>
              <a:rPr lang="en-US" sz="2400" dirty="0" smtClean="0">
                <a:solidFill>
                  <a:srgbClr val="000090"/>
                </a:solidFill>
              </a:rPr>
              <a:t>, 2012: </a:t>
            </a:r>
            <a:r>
              <a:rPr lang="en-US" sz="2400" dirty="0">
                <a:solidFill>
                  <a:srgbClr val="000090"/>
                </a:solidFill>
              </a:rPr>
              <a:t>Evaluation of present and future North American </a:t>
            </a:r>
            <a:r>
              <a:rPr lang="en-US" sz="2400" dirty="0" smtClean="0">
                <a:solidFill>
                  <a:srgbClr val="000090"/>
                </a:solidFill>
              </a:rPr>
              <a:t>Regional Climate </a:t>
            </a:r>
            <a:r>
              <a:rPr lang="en-US" sz="2400" dirty="0">
                <a:solidFill>
                  <a:srgbClr val="000090"/>
                </a:solidFill>
              </a:rPr>
              <a:t>Change Assessment Program (NARCCAP) </a:t>
            </a:r>
            <a:r>
              <a:rPr lang="en-US" sz="2400" dirty="0" smtClean="0">
                <a:solidFill>
                  <a:srgbClr val="000090"/>
                </a:solidFill>
              </a:rPr>
              <a:t>regional climate </a:t>
            </a:r>
            <a:r>
              <a:rPr lang="en-US" sz="2400" dirty="0">
                <a:solidFill>
                  <a:srgbClr val="000090"/>
                </a:solidFill>
              </a:rPr>
              <a:t>simulations over the southeast </a:t>
            </a:r>
            <a:r>
              <a:rPr lang="en-US" sz="2400" dirty="0" smtClean="0">
                <a:solidFill>
                  <a:srgbClr val="000090"/>
                </a:solidFill>
              </a:rPr>
              <a:t>U.S.</a:t>
            </a:r>
            <a:r>
              <a:rPr lang="en-US" sz="2400" i="1" dirty="0" smtClean="0">
                <a:solidFill>
                  <a:srgbClr val="000090"/>
                </a:solidFill>
              </a:rPr>
              <a:t> </a:t>
            </a:r>
            <a:r>
              <a:rPr lang="en-US" sz="2400" i="1" dirty="0" smtClean="0">
                <a:solidFill>
                  <a:srgbClr val="000090"/>
                </a:solidFill>
              </a:rPr>
              <a:t>JGR </a:t>
            </a:r>
            <a:r>
              <a:rPr lang="en-US" sz="2400" dirty="0" smtClean="0">
                <a:solidFill>
                  <a:srgbClr val="000090"/>
                </a:solidFill>
              </a:rPr>
              <a:t>117: </a:t>
            </a:r>
            <a:endParaRPr lang="en-US" sz="2400" dirty="0">
              <a:solidFill>
                <a:srgbClr val="000090"/>
              </a:solidFill>
            </a:endParaRPr>
          </a:p>
        </p:txBody>
      </p:sp>
    </p:spTree>
    <p:extLst>
      <p:ext uri="{BB962C8B-B14F-4D97-AF65-F5344CB8AC3E}">
        <p14:creationId xmlns:p14="http://schemas.microsoft.com/office/powerpoint/2010/main" val="48698718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ear_warming_transparent_small.png"/>
          <p:cNvPicPr>
            <a:picLocks noGrp="1" noChangeAspect="1"/>
          </p:cNvPicPr>
          <p:nvPr>
            <p:ph idx="1"/>
          </p:nvPr>
        </p:nvPicPr>
        <p:blipFill>
          <a:blip r:embed="rId2">
            <a:extLst>
              <a:ext uri="{28A0092B-C50C-407E-A947-70E740481C1C}">
                <a14:useLocalDpi xmlns:a14="http://schemas.microsoft.com/office/drawing/2010/main" val="0"/>
              </a:ext>
            </a:extLst>
          </a:blip>
          <a:srcRect l="-32125" r="-32125"/>
          <a:stretch>
            <a:fillRect/>
          </a:stretch>
        </p:blipFill>
        <p:spPr>
          <a:xfrm>
            <a:off x="-57150" y="1219200"/>
            <a:ext cx="9258300" cy="5486400"/>
          </a:xfrm>
        </p:spPr>
      </p:pic>
      <p:sp>
        <p:nvSpPr>
          <p:cNvPr id="5" name="TextBox 4"/>
          <p:cNvSpPr txBox="1"/>
          <p:nvPr/>
        </p:nvSpPr>
        <p:spPr>
          <a:xfrm>
            <a:off x="381000" y="6172200"/>
            <a:ext cx="2590800" cy="381000"/>
          </a:xfrm>
          <a:prstGeom prst="rect">
            <a:avLst/>
          </a:prstGeom>
          <a:noFill/>
        </p:spPr>
        <p:txBody>
          <a:bodyPr wrap="square" rtlCol="0">
            <a:spAutoFit/>
          </a:bodyPr>
          <a:lstStyle/>
          <a:p>
            <a:r>
              <a:rPr lang="en-US" dirty="0" smtClean="0"/>
              <a:t>Courtesy M. </a:t>
            </a:r>
            <a:r>
              <a:rPr lang="en-US" dirty="0" err="1" smtClean="0"/>
              <a:t>Bukovsky</a:t>
            </a:r>
            <a:endParaRPr lang="en-US" dirty="0"/>
          </a:p>
        </p:txBody>
      </p:sp>
    </p:spTree>
    <p:extLst>
      <p:ext uri="{BB962C8B-B14F-4D97-AF65-F5344CB8AC3E}">
        <p14:creationId xmlns:p14="http://schemas.microsoft.com/office/powerpoint/2010/main" val="280614906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914400" y="228600"/>
            <a:ext cx="8229600" cy="1143000"/>
          </a:xfrm>
        </p:spPr>
        <p:txBody>
          <a:bodyPr/>
          <a:lstStyle/>
          <a:p>
            <a:r>
              <a:rPr lang="en-US" b="1" smtClean="0">
                <a:solidFill>
                  <a:schemeClr val="accent2"/>
                </a:solidFill>
                <a:latin typeface="Times New Roman" pitchFamily="18" charset="0"/>
                <a:cs typeface="Times New Roman" pitchFamily="18" charset="0"/>
              </a:rPr>
              <a:t>THE END</a:t>
            </a:r>
          </a:p>
        </p:txBody>
      </p:sp>
      <p:pic>
        <p:nvPicPr>
          <p:cNvPr id="63491" name="Picture 2"/>
          <p:cNvPicPr>
            <a:picLocks noGrp="1" noChangeAspect="1" noChangeArrowheads="1"/>
          </p:cNvPicPr>
          <p:nvPr>
            <p:ph idx="1"/>
          </p:nvPr>
        </p:nvPicPr>
        <p:blipFill>
          <a:blip r:embed="rId2" cstate="print"/>
          <a:srcRect/>
          <a:stretch>
            <a:fillRect/>
          </a:stretch>
        </p:blipFill>
        <p:spPr>
          <a:xfrm>
            <a:off x="1512888" y="1524000"/>
            <a:ext cx="6797675" cy="4572000"/>
          </a:xfrm>
          <a:noFill/>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accent6"/>
                </a:solidFill>
              </a:rPr>
              <a:t>Pacific South West</a:t>
            </a:r>
            <a:endParaRPr lang="en-US" b="1" dirty="0">
              <a:solidFill>
                <a:schemeClr val="accent6"/>
              </a:solidFill>
            </a:endParaRPr>
          </a:p>
        </p:txBody>
      </p:sp>
      <p:pic>
        <p:nvPicPr>
          <p:cNvPr id="12" name="Content Placeholder 11" descr="PacificSW_summer2_DPDT.png"/>
          <p:cNvPicPr>
            <a:picLocks noGrp="1" noChangeAspect="1"/>
          </p:cNvPicPr>
          <p:nvPr>
            <p:ph sz="half" idx="2"/>
          </p:nvPr>
        </p:nvPicPr>
        <p:blipFill>
          <a:blip r:embed="rId3" cstate="print"/>
          <a:stretch>
            <a:fillRect/>
          </a:stretch>
        </p:blipFill>
        <p:spPr>
          <a:xfrm>
            <a:off x="5181600" y="1600200"/>
            <a:ext cx="3497335" cy="4525963"/>
          </a:xfrm>
        </p:spPr>
      </p:pic>
      <p:pic>
        <p:nvPicPr>
          <p:cNvPr id="11" name="Content Placeholder 10" descr="PacificSW_winter2_DPDT.png"/>
          <p:cNvPicPr>
            <a:picLocks noGrp="1" noChangeAspect="1"/>
          </p:cNvPicPr>
          <p:nvPr>
            <p:ph sz="half" idx="1"/>
          </p:nvPr>
        </p:nvPicPr>
        <p:blipFill>
          <a:blip r:embed="rId4" cstate="print"/>
          <a:stretch>
            <a:fillRect/>
          </a:stretch>
        </p:blipFill>
        <p:spPr>
          <a:xfrm>
            <a:off x="1066800" y="1600200"/>
            <a:ext cx="3497335" cy="4525963"/>
          </a:xfrm>
        </p:spPr>
      </p:pic>
    </p:spTree>
    <p:extLst>
      <p:ext uri="{BB962C8B-B14F-4D97-AF65-F5344CB8AC3E}">
        <p14:creationId xmlns:p14="http://schemas.microsoft.com/office/powerpoint/2010/main" val="224145039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accent6"/>
                </a:solidFill>
              </a:rPr>
              <a:t>Central Plains</a:t>
            </a:r>
            <a:endParaRPr lang="en-US" b="1" dirty="0">
              <a:solidFill>
                <a:schemeClr val="accent6"/>
              </a:solidFill>
            </a:endParaRPr>
          </a:p>
        </p:txBody>
      </p:sp>
      <p:pic>
        <p:nvPicPr>
          <p:cNvPr id="26627" name="Content Placeholder 4" descr="CPlains_Winter_DPDT.png"/>
          <p:cNvPicPr>
            <a:picLocks noGrp="1" noChangeAspect="1"/>
          </p:cNvPicPr>
          <p:nvPr>
            <p:ph sz="half" idx="1"/>
          </p:nvPr>
        </p:nvPicPr>
        <p:blipFill>
          <a:blip r:embed="rId3" cstate="print"/>
          <a:srcRect/>
          <a:stretch>
            <a:fillRect/>
          </a:stretch>
        </p:blipFill>
        <p:spPr>
          <a:xfrm>
            <a:off x="1143000" y="1600200"/>
            <a:ext cx="3768725" cy="4876800"/>
          </a:xfrm>
        </p:spPr>
      </p:pic>
      <p:pic>
        <p:nvPicPr>
          <p:cNvPr id="26628" name="Content Placeholder 5" descr="CPlains_Summer_DPDT.png"/>
          <p:cNvPicPr>
            <a:picLocks noGrp="1" noChangeAspect="1"/>
          </p:cNvPicPr>
          <p:nvPr>
            <p:ph sz="half" idx="2"/>
          </p:nvPr>
        </p:nvPicPr>
        <p:blipFill>
          <a:blip r:embed="rId4" cstate="print"/>
          <a:srcRect/>
          <a:stretch>
            <a:fillRect/>
          </a:stretch>
        </p:blipFill>
        <p:spPr>
          <a:xfrm>
            <a:off x="5181600" y="1600200"/>
            <a:ext cx="3768725" cy="4876800"/>
          </a:xfrm>
        </p:spPr>
      </p:pic>
    </p:spTree>
    <p:extLst>
      <p:ext uri="{BB962C8B-B14F-4D97-AF65-F5344CB8AC3E}">
        <p14:creationId xmlns:p14="http://schemas.microsoft.com/office/powerpoint/2010/main" val="196421909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solidFill>
              </a:rPr>
              <a:t>North Atlantic</a:t>
            </a:r>
            <a:endParaRPr lang="en-US" b="1" dirty="0">
              <a:solidFill>
                <a:schemeClr val="accent6"/>
              </a:solidFill>
            </a:endParaRPr>
          </a:p>
        </p:txBody>
      </p:sp>
      <p:pic>
        <p:nvPicPr>
          <p:cNvPr id="5" name="Content Placeholder 4" descr="NorthAtlantic_winter_DPDT.png"/>
          <p:cNvPicPr>
            <a:picLocks noGrp="1" noChangeAspect="1"/>
          </p:cNvPicPr>
          <p:nvPr>
            <p:ph sz="half" idx="1"/>
          </p:nvPr>
        </p:nvPicPr>
        <p:blipFill>
          <a:blip r:embed="rId3" cstate="print"/>
          <a:stretch>
            <a:fillRect/>
          </a:stretch>
        </p:blipFill>
        <p:spPr>
          <a:xfrm>
            <a:off x="990600" y="1600200"/>
            <a:ext cx="3827318" cy="4953000"/>
          </a:xfrm>
        </p:spPr>
      </p:pic>
      <p:pic>
        <p:nvPicPr>
          <p:cNvPr id="6" name="Content Placeholder 5" descr="NorthAtlantic_summer_DPDT.png"/>
          <p:cNvPicPr>
            <a:picLocks noGrp="1" noChangeAspect="1"/>
          </p:cNvPicPr>
          <p:nvPr>
            <p:ph sz="half" idx="2"/>
          </p:nvPr>
        </p:nvPicPr>
        <p:blipFill>
          <a:blip r:embed="rId4" cstate="print"/>
          <a:stretch>
            <a:fillRect/>
          </a:stretch>
        </p:blipFill>
        <p:spPr>
          <a:xfrm>
            <a:off x="5181600" y="1600200"/>
            <a:ext cx="3767968" cy="4876194"/>
          </a:xfrm>
        </p:spPr>
      </p:pic>
    </p:spTree>
    <p:extLst>
      <p:ext uri="{BB962C8B-B14F-4D97-AF65-F5344CB8AC3E}">
        <p14:creationId xmlns:p14="http://schemas.microsoft.com/office/powerpoint/2010/main" val="23047850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pPr>
              <a:defRPr/>
            </a:pPr>
            <a:r>
              <a:rPr lang="en-US" sz="4000" b="1" dirty="0" smtClean="0">
                <a:solidFill>
                  <a:schemeClr val="accent6"/>
                </a:solidFill>
              </a:rPr>
              <a:t>Uncertainties about</a:t>
            </a:r>
            <a:br>
              <a:rPr lang="en-US" sz="4000" b="1" dirty="0" smtClean="0">
                <a:solidFill>
                  <a:schemeClr val="accent6"/>
                </a:solidFill>
              </a:rPr>
            </a:br>
            <a:r>
              <a:rPr lang="en-US" sz="4000" b="1" dirty="0" smtClean="0">
                <a:solidFill>
                  <a:schemeClr val="accent6"/>
                </a:solidFill>
              </a:rPr>
              <a:t> </a:t>
            </a:r>
            <a:r>
              <a:rPr lang="en-US" sz="4000" b="1" dirty="0" smtClean="0">
                <a:solidFill>
                  <a:schemeClr val="accent6"/>
                </a:solidFill>
              </a:rPr>
              <a:t>Future </a:t>
            </a:r>
            <a:r>
              <a:rPr lang="en-US" sz="4000" b="1" dirty="0">
                <a:solidFill>
                  <a:schemeClr val="accent6"/>
                </a:solidFill>
              </a:rPr>
              <a:t>C</a:t>
            </a:r>
            <a:r>
              <a:rPr lang="en-US" sz="4000" b="1" dirty="0" smtClean="0">
                <a:solidFill>
                  <a:schemeClr val="accent6"/>
                </a:solidFill>
              </a:rPr>
              <a:t>limate</a:t>
            </a:r>
            <a:endParaRPr lang="en-US" sz="4000" b="1" dirty="0">
              <a:solidFill>
                <a:schemeClr val="accent6"/>
              </a:solidFill>
            </a:endParaRPr>
          </a:p>
        </p:txBody>
      </p:sp>
      <p:sp>
        <p:nvSpPr>
          <p:cNvPr id="3" name="Content Placeholder 2"/>
          <p:cNvSpPr>
            <a:spLocks noGrp="1"/>
          </p:cNvSpPr>
          <p:nvPr>
            <p:ph idx="1"/>
          </p:nvPr>
        </p:nvSpPr>
        <p:spPr>
          <a:xfrm>
            <a:off x="457200" y="1219200"/>
            <a:ext cx="8229600" cy="5638800"/>
          </a:xfrm>
        </p:spPr>
        <p:txBody>
          <a:bodyPr/>
          <a:lstStyle/>
          <a:p>
            <a:pPr>
              <a:defRPr/>
            </a:pPr>
            <a:r>
              <a:rPr lang="en-US" sz="2800" dirty="0" smtClean="0">
                <a:solidFill>
                  <a:schemeClr val="accent6"/>
                </a:solidFill>
              </a:rPr>
              <a:t>The future trajectory of  emissions of greenhouse gases (based on uncertainties about how the world will develop economically, socially, politically, technologically) </a:t>
            </a:r>
          </a:p>
          <a:p>
            <a:pPr lvl="1">
              <a:defRPr/>
            </a:pPr>
            <a:r>
              <a:rPr lang="en-US" sz="2400" dirty="0" smtClean="0">
                <a:solidFill>
                  <a:schemeClr val="accent6"/>
                </a:solidFill>
              </a:rPr>
              <a:t>Explored through the development of  scenarios of  future world development </a:t>
            </a:r>
          </a:p>
          <a:p>
            <a:pPr>
              <a:defRPr/>
            </a:pPr>
            <a:r>
              <a:rPr lang="en-US" sz="2800" dirty="0" smtClean="0">
                <a:solidFill>
                  <a:schemeClr val="accent6"/>
                </a:solidFill>
              </a:rPr>
              <a:t>How the climate system responds to  increasing  greenhouse gases. </a:t>
            </a:r>
          </a:p>
          <a:p>
            <a:pPr lvl="1">
              <a:defRPr/>
            </a:pPr>
            <a:r>
              <a:rPr lang="en-US" sz="2400" dirty="0" smtClean="0">
                <a:solidFill>
                  <a:schemeClr val="accent6"/>
                </a:solidFill>
              </a:rPr>
              <a:t>Explored through use of  climate models </a:t>
            </a:r>
          </a:p>
          <a:p>
            <a:pPr lvl="1">
              <a:defRPr/>
            </a:pPr>
            <a:r>
              <a:rPr lang="en-US" sz="2400" dirty="0" smtClean="0">
                <a:solidFill>
                  <a:schemeClr val="accent6"/>
                </a:solidFill>
              </a:rPr>
              <a:t>Spatial scale at which climate models are run is </a:t>
            </a:r>
            <a:r>
              <a:rPr lang="en-US" sz="2400" dirty="0" smtClean="0">
                <a:solidFill>
                  <a:schemeClr val="accent6"/>
                </a:solidFill>
              </a:rPr>
              <a:t>part of</a:t>
            </a:r>
            <a:r>
              <a:rPr lang="en-US" sz="2400" dirty="0" smtClean="0">
                <a:solidFill>
                  <a:schemeClr val="accent6"/>
                </a:solidFill>
              </a:rPr>
              <a:t> this  </a:t>
            </a:r>
            <a:r>
              <a:rPr lang="en-US" sz="2400" dirty="0" smtClean="0">
                <a:solidFill>
                  <a:schemeClr val="accent6"/>
                </a:solidFill>
              </a:rPr>
              <a:t>source of uncertainty </a:t>
            </a:r>
          </a:p>
          <a:p>
            <a:pPr>
              <a:defRPr/>
            </a:pPr>
            <a:r>
              <a:rPr lang="en-US" sz="2800" dirty="0" smtClean="0">
                <a:solidFill>
                  <a:schemeClr val="accent6"/>
                </a:solidFill>
              </a:rPr>
              <a:t>Internal natural variability of the climate system</a:t>
            </a:r>
          </a:p>
          <a:p>
            <a:pPr>
              <a:buFontTx/>
              <a:buNone/>
              <a:defRPr/>
            </a:pPr>
            <a:r>
              <a:rPr lang="en-US" sz="2800" dirty="0" smtClean="0">
                <a:solidFill>
                  <a:schemeClr val="accent6"/>
                </a:solidFill>
              </a:rPr>
              <a:t> </a:t>
            </a:r>
          </a:p>
          <a:p>
            <a:pPr>
              <a:buFontTx/>
              <a:buNone/>
              <a:defRPr/>
            </a:pPr>
            <a:endParaRPr lang="en-US" sz="2800" dirty="0">
              <a:solidFill>
                <a:schemeClr val="accent6"/>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b="33720"/>
          <a:stretch>
            <a:fillRect/>
          </a:stretch>
        </p:blipFill>
        <p:spPr bwMode="auto">
          <a:xfrm>
            <a:off x="152400" y="914400"/>
            <a:ext cx="4229100" cy="5562600"/>
          </a:xfrm>
          <a:prstGeom prst="rect">
            <a:avLst/>
          </a:prstGeom>
          <a:noFill/>
          <a:ln w="9525">
            <a:noFill/>
            <a:miter lim="800000"/>
            <a:headEnd/>
            <a:tailEnd/>
          </a:ln>
        </p:spPr>
      </p:pic>
      <p:pic>
        <p:nvPicPr>
          <p:cNvPr id="5123" name="Picture 3"/>
          <p:cNvPicPr>
            <a:picLocks noChangeAspect="1" noChangeArrowheads="1"/>
          </p:cNvPicPr>
          <p:nvPr/>
        </p:nvPicPr>
        <p:blipFill>
          <a:blip r:embed="rId2" cstate="print"/>
          <a:srcRect t="66800" r="-1588"/>
          <a:stretch>
            <a:fillRect/>
          </a:stretch>
        </p:blipFill>
        <p:spPr bwMode="auto">
          <a:xfrm>
            <a:off x="4572000" y="2514600"/>
            <a:ext cx="4495800" cy="2914650"/>
          </a:xfrm>
          <a:prstGeom prst="rect">
            <a:avLst/>
          </a:prstGeom>
          <a:noFill/>
          <a:ln w="9525">
            <a:noFill/>
            <a:miter lim="800000"/>
            <a:headEnd/>
            <a:tailEnd/>
          </a:ln>
        </p:spPr>
      </p:pic>
      <p:sp>
        <p:nvSpPr>
          <p:cNvPr id="5124" name="Text Box 4"/>
          <p:cNvSpPr txBox="1">
            <a:spLocks noChangeArrowheads="1"/>
          </p:cNvSpPr>
          <p:nvPr/>
        </p:nvSpPr>
        <p:spPr bwMode="auto">
          <a:xfrm>
            <a:off x="1143000" y="304800"/>
            <a:ext cx="6477000" cy="366713"/>
          </a:xfrm>
          <a:prstGeom prst="rect">
            <a:avLst/>
          </a:prstGeom>
          <a:noFill/>
          <a:ln w="9525">
            <a:noFill/>
            <a:miter lim="800000"/>
            <a:headEnd/>
            <a:tailEnd/>
          </a:ln>
        </p:spPr>
        <p:txBody>
          <a:bodyPr>
            <a:spAutoFit/>
          </a:bodyPr>
          <a:lstStyle/>
          <a:p>
            <a:pPr>
              <a:spcBef>
                <a:spcPct val="50000"/>
              </a:spcBef>
            </a:pPr>
            <a:r>
              <a:rPr lang="en-US" b="1">
                <a:solidFill>
                  <a:schemeClr val="accent2"/>
                </a:solidFill>
              </a:rPr>
              <a:t>Concentrations of greenhouse gases in the atmosphere</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8453438" cy="957263"/>
          </a:xfrm>
        </p:spPr>
        <p:txBody>
          <a:bodyPr/>
          <a:lstStyle/>
          <a:p>
            <a:pPr eaLnBrk="1" hangingPunct="1"/>
            <a:r>
              <a:rPr lang="en-US" sz="3900" smtClean="0">
                <a:solidFill>
                  <a:schemeClr val="accent2"/>
                </a:solidFill>
              </a:rPr>
              <a:t>The Future</a:t>
            </a:r>
            <a:endParaRPr lang="en-US" smtClean="0">
              <a:solidFill>
                <a:schemeClr val="accent2"/>
              </a:solidFill>
            </a:endParaRPr>
          </a:p>
        </p:txBody>
      </p:sp>
      <p:sp>
        <p:nvSpPr>
          <p:cNvPr id="6147" name="Rectangle 3"/>
          <p:cNvSpPr>
            <a:spLocks noGrp="1" noChangeArrowheads="1"/>
          </p:cNvSpPr>
          <p:nvPr>
            <p:ph type="body" idx="1"/>
          </p:nvPr>
        </p:nvSpPr>
        <p:spPr>
          <a:xfrm>
            <a:off x="357188" y="877888"/>
            <a:ext cx="8205787" cy="974725"/>
          </a:xfrm>
        </p:spPr>
        <p:txBody>
          <a:bodyPr/>
          <a:lstStyle/>
          <a:p>
            <a:pPr marL="0" indent="0" eaLnBrk="1" hangingPunct="1">
              <a:lnSpc>
                <a:spcPct val="80000"/>
              </a:lnSpc>
              <a:buFontTx/>
              <a:buNone/>
            </a:pPr>
            <a:r>
              <a:rPr lang="en-US" sz="2000" smtClean="0">
                <a:solidFill>
                  <a:schemeClr val="accent2"/>
                </a:solidFill>
              </a:rPr>
              <a:t>Warming will increase if GHG increase.   If GHG were kept fixed at current levels, a committed 0.6°C of further warming would be expected by 2100.   More warming would accompany more emission.</a:t>
            </a:r>
          </a:p>
        </p:txBody>
      </p:sp>
      <p:pic>
        <p:nvPicPr>
          <p:cNvPr id="6148" name="Picture 4" descr="TS-32_110306"/>
          <p:cNvPicPr>
            <a:picLocks noChangeAspect="1" noChangeArrowheads="1"/>
          </p:cNvPicPr>
          <p:nvPr/>
        </p:nvPicPr>
        <p:blipFill>
          <a:blip r:embed="rId3" cstate="print"/>
          <a:srcRect t="6348" b="5241"/>
          <a:stretch>
            <a:fillRect/>
          </a:stretch>
        </p:blipFill>
        <p:spPr bwMode="auto">
          <a:xfrm>
            <a:off x="304800" y="1949450"/>
            <a:ext cx="7462838" cy="4908550"/>
          </a:xfrm>
          <a:prstGeom prst="rect">
            <a:avLst/>
          </a:prstGeom>
          <a:noFill/>
          <a:ln w="9525">
            <a:noFill/>
            <a:miter lim="800000"/>
            <a:headEnd/>
            <a:tailEnd/>
          </a:ln>
        </p:spPr>
      </p:pic>
      <p:sp>
        <p:nvSpPr>
          <p:cNvPr id="6149" name="Rectangle 5"/>
          <p:cNvSpPr>
            <a:spLocks noChangeArrowheads="1"/>
          </p:cNvSpPr>
          <p:nvPr/>
        </p:nvSpPr>
        <p:spPr bwMode="auto">
          <a:xfrm>
            <a:off x="2411413" y="5632450"/>
            <a:ext cx="363537" cy="300038"/>
          </a:xfrm>
          <a:prstGeom prst="rect">
            <a:avLst/>
          </a:prstGeom>
          <a:solidFill>
            <a:schemeClr val="bg1"/>
          </a:solidFill>
          <a:ln w="38100" algn="ctr">
            <a:noFill/>
            <a:miter lim="800000"/>
            <a:headEnd/>
            <a:tailEnd/>
          </a:ln>
        </p:spPr>
        <p:txBody>
          <a:bodyPr wrap="none" anchor="ctr">
            <a:spAutoFit/>
          </a:bodyPr>
          <a:lstStyle/>
          <a:p>
            <a:endParaRPr lang="en-US"/>
          </a:p>
        </p:txBody>
      </p:sp>
      <p:sp>
        <p:nvSpPr>
          <p:cNvPr id="6150" name="Rectangle 6"/>
          <p:cNvSpPr>
            <a:spLocks noChangeArrowheads="1"/>
          </p:cNvSpPr>
          <p:nvPr/>
        </p:nvSpPr>
        <p:spPr bwMode="auto">
          <a:xfrm>
            <a:off x="9829800" y="5486400"/>
            <a:ext cx="74613" cy="1038225"/>
          </a:xfrm>
          <a:prstGeom prst="rect">
            <a:avLst/>
          </a:prstGeom>
          <a:solidFill>
            <a:schemeClr val="bg1"/>
          </a:solidFill>
          <a:ln w="38100" algn="ctr">
            <a:noFill/>
            <a:miter lim="800000"/>
            <a:headEnd/>
            <a:tailEnd/>
          </a:ln>
        </p:spPr>
        <p:txBody>
          <a:bodyPr anchor="ctr">
            <a:spAutoFit/>
          </a:bodyPr>
          <a:lstStyle/>
          <a:p>
            <a:endParaRPr lang="en-US"/>
          </a:p>
        </p:txBody>
      </p:sp>
      <p:sp>
        <p:nvSpPr>
          <p:cNvPr id="6151" name="Rectangle 7"/>
          <p:cNvSpPr>
            <a:spLocks noChangeArrowheads="1"/>
          </p:cNvSpPr>
          <p:nvPr/>
        </p:nvSpPr>
        <p:spPr bwMode="auto">
          <a:xfrm>
            <a:off x="5440363" y="4908550"/>
            <a:ext cx="363537" cy="1038225"/>
          </a:xfrm>
          <a:prstGeom prst="rect">
            <a:avLst/>
          </a:prstGeom>
          <a:solidFill>
            <a:schemeClr val="bg1"/>
          </a:solidFill>
          <a:ln w="38100" algn="ctr">
            <a:noFill/>
            <a:miter lim="800000"/>
            <a:headEnd/>
            <a:tailEnd/>
          </a:ln>
        </p:spPr>
        <p:txBody>
          <a:bodyPr anchor="ctr">
            <a:spAutoFit/>
          </a:bodyPr>
          <a:lstStyle/>
          <a:p>
            <a:endParaRPr lang="en-US"/>
          </a:p>
        </p:txBody>
      </p:sp>
      <p:sp>
        <p:nvSpPr>
          <p:cNvPr id="6152" name="Text Box 8"/>
          <p:cNvSpPr txBox="1">
            <a:spLocks noChangeArrowheads="1"/>
          </p:cNvSpPr>
          <p:nvPr/>
        </p:nvSpPr>
        <p:spPr bwMode="auto">
          <a:xfrm>
            <a:off x="4532313" y="3932238"/>
            <a:ext cx="1493837" cy="374650"/>
          </a:xfrm>
          <a:prstGeom prst="rect">
            <a:avLst/>
          </a:prstGeom>
          <a:noFill/>
          <a:ln w="38100" algn="ctr">
            <a:solidFill>
              <a:srgbClr val="000080"/>
            </a:solidFill>
            <a:miter lim="800000"/>
            <a:headEnd/>
            <a:tailEnd/>
          </a:ln>
        </p:spPr>
        <p:txBody>
          <a:bodyPr>
            <a:spAutoFit/>
          </a:bodyPr>
          <a:lstStyle/>
          <a:p>
            <a:pPr eaLnBrk="0" hangingPunct="0">
              <a:spcBef>
                <a:spcPct val="50000"/>
              </a:spcBef>
            </a:pPr>
            <a:r>
              <a:rPr lang="en-US" sz="1600"/>
              <a:t>1.8</a:t>
            </a:r>
            <a:r>
              <a:rPr lang="en-US" sz="1600" baseline="30000"/>
              <a:t>o</a:t>
            </a:r>
            <a:r>
              <a:rPr lang="en-US" sz="1600"/>
              <a:t>C = 3.2</a:t>
            </a:r>
            <a:r>
              <a:rPr lang="en-US" sz="1600" baseline="30000"/>
              <a:t>o</a:t>
            </a:r>
            <a:r>
              <a:rPr lang="en-US" sz="1600"/>
              <a:t>F</a:t>
            </a:r>
          </a:p>
        </p:txBody>
      </p:sp>
      <p:sp>
        <p:nvSpPr>
          <p:cNvPr id="6153" name="Text Box 9"/>
          <p:cNvSpPr txBox="1">
            <a:spLocks noChangeArrowheads="1"/>
          </p:cNvSpPr>
          <p:nvPr/>
        </p:nvSpPr>
        <p:spPr bwMode="auto">
          <a:xfrm>
            <a:off x="4559300" y="3105150"/>
            <a:ext cx="1493838" cy="374650"/>
          </a:xfrm>
          <a:prstGeom prst="rect">
            <a:avLst/>
          </a:prstGeom>
          <a:noFill/>
          <a:ln w="38100" algn="ctr">
            <a:solidFill>
              <a:srgbClr val="008000"/>
            </a:solidFill>
            <a:miter lim="800000"/>
            <a:headEnd/>
            <a:tailEnd/>
          </a:ln>
        </p:spPr>
        <p:txBody>
          <a:bodyPr>
            <a:spAutoFit/>
          </a:bodyPr>
          <a:lstStyle/>
          <a:p>
            <a:pPr eaLnBrk="0" hangingPunct="0">
              <a:spcBef>
                <a:spcPct val="50000"/>
              </a:spcBef>
            </a:pPr>
            <a:r>
              <a:rPr lang="en-US" sz="1600"/>
              <a:t>2.8</a:t>
            </a:r>
            <a:r>
              <a:rPr lang="en-US" sz="1600" baseline="30000"/>
              <a:t>o</a:t>
            </a:r>
            <a:r>
              <a:rPr lang="en-US" sz="1600"/>
              <a:t>C = 5.0</a:t>
            </a:r>
            <a:r>
              <a:rPr lang="en-US" sz="1600" baseline="30000"/>
              <a:t>o</a:t>
            </a:r>
            <a:r>
              <a:rPr lang="en-US" sz="1600"/>
              <a:t>F</a:t>
            </a:r>
          </a:p>
        </p:txBody>
      </p:sp>
      <p:sp>
        <p:nvSpPr>
          <p:cNvPr id="6154" name="Text Box 10"/>
          <p:cNvSpPr txBox="1">
            <a:spLocks noChangeArrowheads="1"/>
          </p:cNvSpPr>
          <p:nvPr/>
        </p:nvSpPr>
        <p:spPr bwMode="auto">
          <a:xfrm>
            <a:off x="4583113" y="2370138"/>
            <a:ext cx="1493837" cy="374650"/>
          </a:xfrm>
          <a:prstGeom prst="rect">
            <a:avLst/>
          </a:prstGeom>
          <a:noFill/>
          <a:ln w="38100" algn="ctr">
            <a:solidFill>
              <a:srgbClr val="FF0000"/>
            </a:solidFill>
            <a:miter lim="800000"/>
            <a:headEnd/>
            <a:tailEnd/>
          </a:ln>
        </p:spPr>
        <p:txBody>
          <a:bodyPr>
            <a:spAutoFit/>
          </a:bodyPr>
          <a:lstStyle/>
          <a:p>
            <a:pPr eaLnBrk="0" hangingPunct="0">
              <a:spcBef>
                <a:spcPct val="50000"/>
              </a:spcBef>
            </a:pPr>
            <a:r>
              <a:rPr lang="en-US" sz="1600"/>
              <a:t>3.4</a:t>
            </a:r>
            <a:r>
              <a:rPr lang="en-US" sz="1600" baseline="30000"/>
              <a:t>o</a:t>
            </a:r>
            <a:r>
              <a:rPr lang="en-US" sz="1600"/>
              <a:t>C = 6.1</a:t>
            </a:r>
            <a:r>
              <a:rPr lang="en-US" sz="1600" baseline="30000"/>
              <a:t>o</a:t>
            </a:r>
            <a:r>
              <a:rPr lang="en-US" sz="1600"/>
              <a:t>F</a:t>
            </a:r>
          </a:p>
        </p:txBody>
      </p:sp>
      <p:sp>
        <p:nvSpPr>
          <p:cNvPr id="6155" name="Text Box 11"/>
          <p:cNvSpPr txBox="1">
            <a:spLocks noChangeArrowheads="1"/>
          </p:cNvSpPr>
          <p:nvPr/>
        </p:nvSpPr>
        <p:spPr bwMode="auto">
          <a:xfrm>
            <a:off x="7772400" y="1828800"/>
            <a:ext cx="1171575" cy="396875"/>
          </a:xfrm>
          <a:prstGeom prst="rect">
            <a:avLst/>
          </a:prstGeom>
          <a:noFill/>
          <a:ln w="9525">
            <a:noFill/>
            <a:miter lim="800000"/>
            <a:headEnd/>
            <a:tailEnd/>
          </a:ln>
        </p:spPr>
        <p:txBody>
          <a:bodyPr>
            <a:spAutoFit/>
          </a:bodyPr>
          <a:lstStyle/>
          <a:p>
            <a:pPr algn="r" eaLnBrk="0" hangingPunct="0">
              <a:spcBef>
                <a:spcPct val="50000"/>
              </a:spcBef>
            </a:pPr>
            <a:r>
              <a:rPr lang="en-US" sz="2000">
                <a:solidFill>
                  <a:schemeClr val="accent2"/>
                </a:solidFill>
              </a:rPr>
              <a:t>CO2 Eq</a:t>
            </a:r>
            <a:endParaRPr lang="en-US" sz="2400">
              <a:solidFill>
                <a:schemeClr val="accent2"/>
              </a:solidFill>
            </a:endParaRPr>
          </a:p>
        </p:txBody>
      </p:sp>
      <p:sp>
        <p:nvSpPr>
          <p:cNvPr id="6156" name="Text Box 12"/>
          <p:cNvSpPr txBox="1">
            <a:spLocks noChangeArrowheads="1"/>
          </p:cNvSpPr>
          <p:nvPr/>
        </p:nvSpPr>
        <p:spPr bwMode="auto">
          <a:xfrm>
            <a:off x="7800975" y="2520950"/>
            <a:ext cx="887413" cy="457200"/>
          </a:xfrm>
          <a:prstGeom prst="rect">
            <a:avLst/>
          </a:prstGeom>
          <a:solidFill>
            <a:srgbClr val="00FF00"/>
          </a:solidFill>
          <a:ln w="9525">
            <a:noFill/>
            <a:miter lim="800000"/>
            <a:headEnd/>
            <a:tailEnd/>
          </a:ln>
        </p:spPr>
        <p:txBody>
          <a:bodyPr>
            <a:spAutoFit/>
          </a:bodyPr>
          <a:lstStyle/>
          <a:p>
            <a:pPr algn="r" eaLnBrk="0" hangingPunct="0">
              <a:spcBef>
                <a:spcPct val="50000"/>
              </a:spcBef>
            </a:pPr>
            <a:r>
              <a:rPr lang="en-US" sz="2400"/>
              <a:t>850</a:t>
            </a:r>
            <a:endParaRPr lang="en-US" sz="2400">
              <a:solidFill>
                <a:schemeClr val="bg1"/>
              </a:solidFill>
            </a:endParaRPr>
          </a:p>
        </p:txBody>
      </p:sp>
      <p:sp>
        <p:nvSpPr>
          <p:cNvPr id="6157" name="Text Box 13"/>
          <p:cNvSpPr txBox="1">
            <a:spLocks noChangeArrowheads="1"/>
          </p:cNvSpPr>
          <p:nvPr/>
        </p:nvSpPr>
        <p:spPr bwMode="auto">
          <a:xfrm>
            <a:off x="7856538" y="3394075"/>
            <a:ext cx="768350" cy="457200"/>
          </a:xfrm>
          <a:prstGeom prst="rect">
            <a:avLst/>
          </a:prstGeom>
          <a:solidFill>
            <a:srgbClr val="00CCFF"/>
          </a:solidFill>
          <a:ln w="9525">
            <a:noFill/>
            <a:miter lim="800000"/>
            <a:headEnd/>
            <a:tailEnd/>
          </a:ln>
        </p:spPr>
        <p:txBody>
          <a:bodyPr>
            <a:spAutoFit/>
          </a:bodyPr>
          <a:lstStyle/>
          <a:p>
            <a:pPr algn="r" eaLnBrk="0" hangingPunct="0">
              <a:spcBef>
                <a:spcPct val="50000"/>
              </a:spcBef>
            </a:pPr>
            <a:r>
              <a:rPr lang="en-US" sz="2400"/>
              <a:t>600</a:t>
            </a:r>
          </a:p>
        </p:txBody>
      </p:sp>
      <p:sp>
        <p:nvSpPr>
          <p:cNvPr id="6158" name="Text Box 14"/>
          <p:cNvSpPr txBox="1">
            <a:spLocks noChangeArrowheads="1"/>
          </p:cNvSpPr>
          <p:nvPr/>
        </p:nvSpPr>
        <p:spPr bwMode="auto">
          <a:xfrm>
            <a:off x="7850188" y="4643438"/>
            <a:ext cx="795337" cy="457200"/>
          </a:xfrm>
          <a:prstGeom prst="rect">
            <a:avLst/>
          </a:prstGeom>
          <a:solidFill>
            <a:srgbClr val="FFFF00"/>
          </a:solidFill>
          <a:ln w="9525">
            <a:noFill/>
            <a:miter lim="800000"/>
            <a:headEnd/>
            <a:tailEnd/>
          </a:ln>
        </p:spPr>
        <p:txBody>
          <a:bodyPr>
            <a:spAutoFit/>
          </a:bodyPr>
          <a:lstStyle/>
          <a:p>
            <a:pPr algn="r" eaLnBrk="0" hangingPunct="0">
              <a:spcBef>
                <a:spcPct val="50000"/>
              </a:spcBef>
            </a:pPr>
            <a:r>
              <a:rPr lang="en-US" sz="2400"/>
              <a:t>400</a:t>
            </a:r>
          </a:p>
        </p:txBody>
      </p:sp>
      <p:sp>
        <p:nvSpPr>
          <p:cNvPr id="6159" name="Text Box 15"/>
          <p:cNvSpPr txBox="1">
            <a:spLocks noChangeArrowheads="1"/>
          </p:cNvSpPr>
          <p:nvPr/>
        </p:nvSpPr>
        <p:spPr bwMode="auto">
          <a:xfrm>
            <a:off x="4495800" y="4800600"/>
            <a:ext cx="1493838" cy="374650"/>
          </a:xfrm>
          <a:prstGeom prst="rect">
            <a:avLst/>
          </a:prstGeom>
          <a:noFill/>
          <a:ln w="38100" algn="ctr">
            <a:solidFill>
              <a:srgbClr val="FFFF00"/>
            </a:solidFill>
            <a:miter lim="800000"/>
            <a:headEnd/>
            <a:tailEnd/>
          </a:ln>
        </p:spPr>
        <p:txBody>
          <a:bodyPr>
            <a:spAutoFit/>
          </a:bodyPr>
          <a:lstStyle/>
          <a:p>
            <a:pPr eaLnBrk="0" hangingPunct="0">
              <a:spcBef>
                <a:spcPct val="50000"/>
              </a:spcBef>
            </a:pPr>
            <a:r>
              <a:rPr lang="en-US" sz="1600"/>
              <a:t>0.6</a:t>
            </a:r>
            <a:r>
              <a:rPr lang="en-US" sz="1600" baseline="30000"/>
              <a:t>o</a:t>
            </a:r>
            <a:r>
              <a:rPr lang="en-US" sz="1600"/>
              <a:t>C = 1.0</a:t>
            </a:r>
            <a:r>
              <a:rPr lang="en-US" sz="1600" baseline="30000"/>
              <a:t>o</a:t>
            </a:r>
            <a:r>
              <a:rPr lang="en-US" sz="1600"/>
              <a:t>F</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6"/>
                </a:solidFill>
              </a:rPr>
              <a:t> Uncertainty </a:t>
            </a:r>
            <a:br>
              <a:rPr lang="en-US" dirty="0" smtClean="0">
                <a:solidFill>
                  <a:schemeClr val="accent6"/>
                </a:solidFill>
              </a:rPr>
            </a:br>
            <a:r>
              <a:rPr lang="en-US" dirty="0" smtClean="0">
                <a:solidFill>
                  <a:schemeClr val="accent6"/>
                </a:solidFill>
              </a:rPr>
              <a:t>on Regional Scales </a:t>
            </a:r>
            <a:endParaRPr lang="en-US" dirty="0">
              <a:solidFill>
                <a:schemeClr val="accent6"/>
              </a:solidFill>
            </a:endParaRPr>
          </a:p>
        </p:txBody>
      </p:sp>
      <p:pic>
        <p:nvPicPr>
          <p:cNvPr id="16387" name="Picture 4"/>
          <p:cNvPicPr>
            <a:picLocks noGrp="1" noChangeAspect="1" noChangeArrowheads="1"/>
          </p:cNvPicPr>
          <p:nvPr>
            <p:ph idx="1"/>
          </p:nvPr>
        </p:nvPicPr>
        <p:blipFill>
          <a:blip r:embed="rId3" cstate="print"/>
          <a:srcRect/>
          <a:stretch>
            <a:fillRect/>
          </a:stretch>
        </p:blipFill>
        <p:spPr>
          <a:xfrm>
            <a:off x="1109663" y="2443163"/>
            <a:ext cx="7577137" cy="3106737"/>
          </a:xfrm>
          <a:noFill/>
        </p:spPr>
      </p:pic>
      <p:sp>
        <p:nvSpPr>
          <p:cNvPr id="16388" name="TextBox 4"/>
          <p:cNvSpPr txBox="1">
            <a:spLocks noChangeArrowheads="1"/>
          </p:cNvSpPr>
          <p:nvPr/>
        </p:nvSpPr>
        <p:spPr bwMode="auto">
          <a:xfrm>
            <a:off x="990600" y="5749925"/>
            <a:ext cx="3352800" cy="1108075"/>
          </a:xfrm>
          <a:prstGeom prst="rect">
            <a:avLst/>
          </a:prstGeom>
          <a:noFill/>
          <a:ln w="9525">
            <a:noFill/>
            <a:miter lim="800000"/>
            <a:headEnd/>
            <a:tailEnd/>
          </a:ln>
        </p:spPr>
        <p:txBody>
          <a:bodyPr>
            <a:spAutoFit/>
          </a:bodyPr>
          <a:lstStyle/>
          <a:p>
            <a:r>
              <a:rPr lang="en-US" sz="1600">
                <a:solidFill>
                  <a:srgbClr val="FF6600"/>
                </a:solidFill>
              </a:rPr>
              <a:t>Orange</a:t>
            </a:r>
            <a:r>
              <a:rPr lang="en-US" sz="1600"/>
              <a:t> = internal variability</a:t>
            </a:r>
          </a:p>
          <a:p>
            <a:r>
              <a:rPr lang="en-US" sz="1600">
                <a:solidFill>
                  <a:srgbClr val="008000"/>
                </a:solidFill>
              </a:rPr>
              <a:t>Green</a:t>
            </a:r>
            <a:r>
              <a:rPr lang="en-US" sz="1600"/>
              <a:t> = emissions scenario uncertainty</a:t>
            </a:r>
          </a:p>
          <a:p>
            <a:r>
              <a:rPr lang="en-US" sz="1600">
                <a:solidFill>
                  <a:srgbClr val="0033CC"/>
                </a:solidFill>
              </a:rPr>
              <a:t>Blue</a:t>
            </a:r>
            <a:r>
              <a:rPr lang="en-US" sz="1600"/>
              <a:t> = model uncertainty   </a:t>
            </a:r>
          </a:p>
        </p:txBody>
      </p:sp>
      <p:sp>
        <p:nvSpPr>
          <p:cNvPr id="6" name="TextBox 5"/>
          <p:cNvSpPr txBox="1"/>
          <p:nvPr/>
        </p:nvSpPr>
        <p:spPr>
          <a:xfrm>
            <a:off x="1828800" y="1752600"/>
            <a:ext cx="6629400" cy="646113"/>
          </a:xfrm>
          <a:prstGeom prst="rect">
            <a:avLst/>
          </a:prstGeom>
          <a:noFill/>
        </p:spPr>
        <p:txBody>
          <a:bodyPr>
            <a:spAutoFit/>
          </a:bodyPr>
          <a:lstStyle/>
          <a:p>
            <a:pPr>
              <a:defRPr/>
            </a:pPr>
            <a:r>
              <a:rPr lang="en-US" dirty="0">
                <a:solidFill>
                  <a:schemeClr val="accent6"/>
                </a:solidFill>
                <a:latin typeface="Arial" charset="0"/>
              </a:rPr>
              <a:t>Fraction of total variance in decadal mean air temperature predictions explained by the three components of uncertainty  </a:t>
            </a:r>
          </a:p>
        </p:txBody>
      </p:sp>
      <p:cxnSp>
        <p:nvCxnSpPr>
          <p:cNvPr id="8" name="Straight Arrow Connector 7"/>
          <p:cNvCxnSpPr/>
          <p:nvPr/>
        </p:nvCxnSpPr>
        <p:spPr>
          <a:xfrm>
            <a:off x="3124200" y="5715000"/>
            <a:ext cx="4038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391" name="TextBox 8"/>
          <p:cNvSpPr txBox="1">
            <a:spLocks noChangeArrowheads="1"/>
          </p:cNvSpPr>
          <p:nvPr/>
        </p:nvSpPr>
        <p:spPr bwMode="auto">
          <a:xfrm>
            <a:off x="4572000" y="5715000"/>
            <a:ext cx="2209800" cy="307975"/>
          </a:xfrm>
          <a:prstGeom prst="rect">
            <a:avLst/>
          </a:prstGeom>
          <a:noFill/>
          <a:ln w="9525">
            <a:noFill/>
            <a:miter lim="800000"/>
            <a:headEnd/>
            <a:tailEnd/>
          </a:ln>
        </p:spPr>
        <p:txBody>
          <a:bodyPr>
            <a:spAutoFit/>
          </a:bodyPr>
          <a:lstStyle/>
          <a:p>
            <a:r>
              <a:rPr lang="en-US" sz="1400"/>
              <a:t>Internal variability</a:t>
            </a:r>
          </a:p>
        </p:txBody>
      </p:sp>
      <p:sp>
        <p:nvSpPr>
          <p:cNvPr id="16392" name="TextBox 9"/>
          <p:cNvSpPr txBox="1">
            <a:spLocks noChangeArrowheads="1"/>
          </p:cNvSpPr>
          <p:nvPr/>
        </p:nvSpPr>
        <p:spPr bwMode="auto">
          <a:xfrm>
            <a:off x="5791200" y="6248400"/>
            <a:ext cx="2971800" cy="369888"/>
          </a:xfrm>
          <a:prstGeom prst="rect">
            <a:avLst/>
          </a:prstGeom>
          <a:noFill/>
          <a:ln w="9525">
            <a:noFill/>
            <a:miter lim="800000"/>
            <a:headEnd/>
            <a:tailEnd/>
          </a:ln>
        </p:spPr>
        <p:txBody>
          <a:bodyPr>
            <a:spAutoFit/>
          </a:bodyPr>
          <a:lstStyle/>
          <a:p>
            <a:r>
              <a:rPr lang="en-US"/>
              <a:t>Hawkins and Sutton, 2009 </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609600"/>
            <a:ext cx="8229600" cy="5851525"/>
          </a:xfrm>
        </p:spPr>
        <p:txBody>
          <a:bodyPr/>
          <a:lstStyle/>
          <a:p>
            <a:pPr marL="0" indent="0" algn="ctr">
              <a:buNone/>
              <a:defRPr/>
            </a:pPr>
            <a:r>
              <a:rPr lang="en-US" dirty="0" smtClean="0">
                <a:solidFill>
                  <a:schemeClr val="accent6"/>
                </a:solidFill>
              </a:rPr>
              <a:t>   What </a:t>
            </a:r>
            <a:r>
              <a:rPr lang="en-US" dirty="0" smtClean="0">
                <a:solidFill>
                  <a:schemeClr val="accent6"/>
                </a:solidFill>
              </a:rPr>
              <a:t>about higher resolution information </a:t>
            </a:r>
            <a:r>
              <a:rPr lang="en-US" dirty="0" smtClean="0">
                <a:solidFill>
                  <a:schemeClr val="accent6"/>
                </a:solidFill>
              </a:rPr>
              <a:t>    about </a:t>
            </a:r>
            <a:r>
              <a:rPr lang="en-US" dirty="0" smtClean="0">
                <a:solidFill>
                  <a:schemeClr val="accent6"/>
                </a:solidFill>
              </a:rPr>
              <a:t>climate change? </a:t>
            </a:r>
          </a:p>
          <a:p>
            <a:pPr>
              <a:defRPr/>
            </a:pPr>
            <a:endParaRPr lang="en-US" dirty="0" smtClean="0">
              <a:solidFill>
                <a:schemeClr val="accent6"/>
              </a:solidFill>
            </a:endParaRPr>
          </a:p>
          <a:p>
            <a:pPr>
              <a:defRPr/>
            </a:pPr>
            <a:r>
              <a:rPr lang="en-US" dirty="0" smtClean="0">
                <a:solidFill>
                  <a:schemeClr val="accent6"/>
                </a:solidFill>
              </a:rPr>
              <a:t>Global </a:t>
            </a:r>
            <a:r>
              <a:rPr lang="en-US" dirty="0" smtClean="0">
                <a:solidFill>
                  <a:schemeClr val="accent6"/>
                </a:solidFill>
              </a:rPr>
              <a:t>models run at  about 200 km spatial resolution -  what resolution do we need for adaptation planning in various sectors (water resources, agriculture etc.)</a:t>
            </a:r>
          </a:p>
          <a:p>
            <a:pPr>
              <a:defRPr/>
            </a:pPr>
            <a:r>
              <a:rPr lang="en-US" dirty="0" smtClean="0">
                <a:solidFill>
                  <a:schemeClr val="accent6"/>
                </a:solidFill>
              </a:rPr>
              <a:t>How to balance the desire for higher resolution with the other major uncertainties (future emissions,  general response of climate system, internal variability). </a:t>
            </a:r>
            <a:endParaRPr lang="en-US" dirty="0">
              <a:solidFill>
                <a:schemeClr val="accent6"/>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opo_25"/>
          <p:cNvPicPr>
            <a:picLocks noChangeAspect="1" noChangeArrowheads="1"/>
          </p:cNvPicPr>
          <p:nvPr/>
        </p:nvPicPr>
        <p:blipFill>
          <a:blip r:embed="rId3" cstate="print"/>
          <a:srcRect/>
          <a:stretch>
            <a:fillRect/>
          </a:stretch>
        </p:blipFill>
        <p:spPr bwMode="auto">
          <a:xfrm>
            <a:off x="381000" y="3352800"/>
            <a:ext cx="4122738" cy="3308350"/>
          </a:xfrm>
          <a:prstGeom prst="rect">
            <a:avLst/>
          </a:prstGeom>
          <a:noFill/>
          <a:ln w="9525">
            <a:noFill/>
            <a:miter lim="800000"/>
            <a:headEnd/>
            <a:tailEnd/>
          </a:ln>
        </p:spPr>
      </p:pic>
      <p:pic>
        <p:nvPicPr>
          <p:cNvPr id="9219" name="Picture 3" descr="topo_10"/>
          <p:cNvPicPr>
            <a:picLocks noChangeAspect="1" noChangeArrowheads="1"/>
          </p:cNvPicPr>
          <p:nvPr/>
        </p:nvPicPr>
        <p:blipFill>
          <a:blip r:embed="rId4" cstate="print"/>
          <a:srcRect/>
          <a:stretch>
            <a:fillRect/>
          </a:stretch>
        </p:blipFill>
        <p:spPr bwMode="auto">
          <a:xfrm>
            <a:off x="4495800" y="3276600"/>
            <a:ext cx="4122738" cy="3308350"/>
          </a:xfrm>
          <a:prstGeom prst="rect">
            <a:avLst/>
          </a:prstGeom>
          <a:noFill/>
          <a:ln w="9525">
            <a:noFill/>
            <a:miter lim="800000"/>
            <a:headEnd/>
            <a:tailEnd/>
          </a:ln>
        </p:spPr>
      </p:pic>
      <p:pic>
        <p:nvPicPr>
          <p:cNvPr id="9220" name="Picture 4" descr="topo_400"/>
          <p:cNvPicPr>
            <a:picLocks noChangeAspect="1" noChangeArrowheads="1"/>
          </p:cNvPicPr>
          <p:nvPr/>
        </p:nvPicPr>
        <p:blipFill>
          <a:blip r:embed="rId5" cstate="print"/>
          <a:srcRect/>
          <a:stretch>
            <a:fillRect/>
          </a:stretch>
        </p:blipFill>
        <p:spPr bwMode="auto">
          <a:xfrm>
            <a:off x="381000" y="76200"/>
            <a:ext cx="4113213" cy="3298825"/>
          </a:xfrm>
          <a:prstGeom prst="rect">
            <a:avLst/>
          </a:prstGeom>
          <a:noFill/>
          <a:ln w="9525">
            <a:noFill/>
            <a:miter lim="800000"/>
            <a:headEnd/>
            <a:tailEnd/>
          </a:ln>
        </p:spPr>
      </p:pic>
      <p:pic>
        <p:nvPicPr>
          <p:cNvPr id="9221" name="Picture 5" descr="topo_100"/>
          <p:cNvPicPr>
            <a:picLocks noChangeAspect="1" noChangeArrowheads="1"/>
          </p:cNvPicPr>
          <p:nvPr/>
        </p:nvPicPr>
        <p:blipFill>
          <a:blip r:embed="rId6" cstate="print"/>
          <a:srcRect/>
          <a:stretch>
            <a:fillRect/>
          </a:stretch>
        </p:blipFill>
        <p:spPr bwMode="auto">
          <a:xfrm>
            <a:off x="4495800" y="0"/>
            <a:ext cx="4113213" cy="3298825"/>
          </a:xfrm>
          <a:prstGeom prst="rect">
            <a:avLst/>
          </a:prstGeom>
          <a:noFill/>
          <a:ln w="9525">
            <a:noFill/>
            <a:miter lim="800000"/>
            <a:headEnd/>
            <a:tailEnd/>
          </a:ln>
        </p:spPr>
      </p:pic>
      <p:sp>
        <p:nvSpPr>
          <p:cNvPr id="9222" name="Text Box 6"/>
          <p:cNvSpPr txBox="1">
            <a:spLocks noChangeArrowheads="1"/>
          </p:cNvSpPr>
          <p:nvPr/>
        </p:nvSpPr>
        <p:spPr bwMode="auto">
          <a:xfrm>
            <a:off x="2362200" y="0"/>
            <a:ext cx="3070225" cy="461963"/>
          </a:xfrm>
          <a:prstGeom prst="rect">
            <a:avLst/>
          </a:prstGeom>
          <a:noFill/>
          <a:ln w="9525">
            <a:noFill/>
            <a:miter lim="800000"/>
            <a:headEnd/>
            <a:tailEnd/>
          </a:ln>
        </p:spPr>
        <p:txBody>
          <a:bodyPr wrap="none">
            <a:spAutoFit/>
          </a:bodyPr>
          <a:lstStyle/>
          <a:p>
            <a:pPr eaLnBrk="0" hangingPunct="0"/>
            <a:r>
              <a:rPr lang="en-US" sz="2400">
                <a:solidFill>
                  <a:srgbClr val="000000"/>
                </a:solidFill>
                <a:latin typeface="Times New Roman" pitchFamily="18" charset="0"/>
              </a:rPr>
              <a:t>Global Climate Models</a:t>
            </a:r>
          </a:p>
        </p:txBody>
      </p:sp>
      <p:sp>
        <p:nvSpPr>
          <p:cNvPr id="9223" name="Text Box 8"/>
          <p:cNvSpPr txBox="1">
            <a:spLocks noChangeArrowheads="1"/>
          </p:cNvSpPr>
          <p:nvPr/>
        </p:nvSpPr>
        <p:spPr bwMode="auto">
          <a:xfrm>
            <a:off x="3200400" y="3200400"/>
            <a:ext cx="3343275" cy="461963"/>
          </a:xfrm>
          <a:prstGeom prst="rect">
            <a:avLst/>
          </a:prstGeom>
          <a:noFill/>
          <a:ln w="9525">
            <a:noFill/>
            <a:miter lim="800000"/>
            <a:headEnd/>
            <a:tailEnd/>
          </a:ln>
        </p:spPr>
        <p:txBody>
          <a:bodyPr wrap="none">
            <a:spAutoFit/>
          </a:bodyPr>
          <a:lstStyle/>
          <a:p>
            <a:pPr eaLnBrk="0" hangingPunct="0"/>
            <a:r>
              <a:rPr lang="en-US" sz="2400">
                <a:solidFill>
                  <a:srgbClr val="000000"/>
                </a:solidFill>
                <a:latin typeface="Times New Roman" pitchFamily="18" charset="0"/>
              </a:rPr>
              <a:t>Regional Climate Models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2770" name="Picture 2" descr="mm5_terrain"/>
          <p:cNvPicPr>
            <a:picLocks noChangeAspect="1" noChangeArrowheads="1"/>
          </p:cNvPicPr>
          <p:nvPr/>
        </p:nvPicPr>
        <p:blipFill>
          <a:blip r:embed="rId3" cstate="print"/>
          <a:srcRect l="14999" t="26813" r="16875" b="17813"/>
          <a:stretch>
            <a:fillRect/>
          </a:stretch>
        </p:blipFill>
        <p:spPr bwMode="auto">
          <a:xfrm>
            <a:off x="5140325" y="3436938"/>
            <a:ext cx="3600450" cy="2927350"/>
          </a:xfrm>
          <a:prstGeom prst="rect">
            <a:avLst/>
          </a:prstGeom>
          <a:noFill/>
          <a:ln w="15875">
            <a:solidFill>
              <a:schemeClr val="tx1"/>
            </a:solidFill>
            <a:miter lim="800000"/>
            <a:headEnd/>
            <a:tailEnd/>
          </a:ln>
        </p:spPr>
      </p:pic>
      <p:sp>
        <p:nvSpPr>
          <p:cNvPr id="9219" name="Rectangle 3"/>
          <p:cNvSpPr>
            <a:spLocks noGrp="1" noChangeArrowheads="1"/>
          </p:cNvSpPr>
          <p:nvPr>
            <p:ph type="title" idx="4294967295"/>
          </p:nvPr>
        </p:nvSpPr>
        <p:spPr>
          <a:xfrm>
            <a:off x="685800" y="304800"/>
            <a:ext cx="7772400" cy="547688"/>
          </a:xfrm>
        </p:spPr>
        <p:txBody>
          <a:bodyPr/>
          <a:lstStyle/>
          <a:p>
            <a:r>
              <a:rPr lang="en-US" smtClean="0">
                <a:solidFill>
                  <a:srgbClr val="0303B7"/>
                </a:solidFill>
              </a:rPr>
              <a:t>Advantages of higher resolution</a:t>
            </a:r>
          </a:p>
        </p:txBody>
      </p:sp>
      <p:sp>
        <p:nvSpPr>
          <p:cNvPr id="9220" name="Text Box 4"/>
          <p:cNvSpPr txBox="1">
            <a:spLocks noChangeArrowheads="1"/>
          </p:cNvSpPr>
          <p:nvPr/>
        </p:nvSpPr>
        <p:spPr bwMode="auto">
          <a:xfrm>
            <a:off x="1884363" y="5302250"/>
            <a:ext cx="3132137" cy="701675"/>
          </a:xfrm>
          <a:prstGeom prst="rect">
            <a:avLst/>
          </a:prstGeom>
          <a:noFill/>
          <a:ln w="9525">
            <a:noFill/>
            <a:miter lim="800000"/>
            <a:headEnd/>
            <a:tailEnd/>
          </a:ln>
        </p:spPr>
        <p:txBody>
          <a:bodyPr>
            <a:spAutoFit/>
          </a:bodyPr>
          <a:lstStyle/>
          <a:p>
            <a:pPr>
              <a:spcBef>
                <a:spcPct val="50000"/>
              </a:spcBef>
            </a:pPr>
            <a:r>
              <a:rPr lang="en-US" sz="2000">
                <a:solidFill>
                  <a:srgbClr val="0303B7"/>
                </a:solidFill>
              </a:rPr>
              <a:t>North America at 50 km grid spacing</a:t>
            </a:r>
          </a:p>
        </p:txBody>
      </p:sp>
      <p:pic>
        <p:nvPicPr>
          <p:cNvPr id="9221" name="Picture 5" descr="HadCM-NorthAm"/>
          <p:cNvPicPr>
            <a:picLocks noChangeAspect="1" noChangeArrowheads="1"/>
          </p:cNvPicPr>
          <p:nvPr/>
        </p:nvPicPr>
        <p:blipFill>
          <a:blip r:embed="rId4" cstate="print"/>
          <a:srcRect/>
          <a:stretch>
            <a:fillRect/>
          </a:stretch>
        </p:blipFill>
        <p:spPr bwMode="auto">
          <a:xfrm>
            <a:off x="0" y="1371600"/>
            <a:ext cx="4356100" cy="3219450"/>
          </a:xfrm>
          <a:prstGeom prst="rect">
            <a:avLst/>
          </a:prstGeom>
          <a:noFill/>
          <a:ln w="9525">
            <a:noFill/>
            <a:miter lim="800000"/>
            <a:headEnd/>
            <a:tailEnd/>
          </a:ln>
        </p:spPr>
      </p:pic>
      <p:sp>
        <p:nvSpPr>
          <p:cNvPr id="9222" name="Line 6"/>
          <p:cNvSpPr>
            <a:spLocks noChangeShapeType="1"/>
          </p:cNvSpPr>
          <p:nvPr/>
        </p:nvSpPr>
        <p:spPr bwMode="auto">
          <a:xfrm flipV="1">
            <a:off x="0" y="6608763"/>
            <a:ext cx="9144000" cy="14287"/>
          </a:xfrm>
          <a:prstGeom prst="line">
            <a:avLst/>
          </a:prstGeom>
          <a:noFill/>
          <a:ln w="9525">
            <a:solidFill>
              <a:schemeClr val="hlink"/>
            </a:solidFill>
            <a:round/>
            <a:headEnd/>
            <a:tailEnd/>
          </a:ln>
        </p:spPr>
        <p:txBody>
          <a:bodyPr wrap="none" anchor="ctr"/>
          <a:lstStyle/>
          <a:p>
            <a:endParaRPr lang="en-US"/>
          </a:p>
        </p:txBody>
      </p:sp>
      <p:sp>
        <p:nvSpPr>
          <p:cNvPr id="9223" name="Text Box 9"/>
          <p:cNvSpPr txBox="1">
            <a:spLocks noChangeArrowheads="1"/>
          </p:cNvSpPr>
          <p:nvPr/>
        </p:nvSpPr>
        <p:spPr bwMode="auto">
          <a:xfrm>
            <a:off x="4327525" y="1147763"/>
            <a:ext cx="4233863" cy="1463675"/>
          </a:xfrm>
          <a:prstGeom prst="rect">
            <a:avLst/>
          </a:prstGeom>
          <a:noFill/>
          <a:ln w="9525">
            <a:noFill/>
            <a:miter lim="800000"/>
            <a:headEnd/>
            <a:tailEnd/>
          </a:ln>
        </p:spPr>
        <p:txBody>
          <a:bodyPr>
            <a:spAutoFit/>
          </a:bodyPr>
          <a:lstStyle/>
          <a:p>
            <a:pPr>
              <a:spcBef>
                <a:spcPct val="50000"/>
              </a:spcBef>
            </a:pPr>
            <a:r>
              <a:rPr lang="en-US" sz="2000">
                <a:solidFill>
                  <a:srgbClr val="0303B7"/>
                </a:solidFill>
              </a:rPr>
              <a:t>North America at typical global climate model resolution</a:t>
            </a:r>
          </a:p>
          <a:p>
            <a:pPr>
              <a:spcBef>
                <a:spcPct val="50000"/>
              </a:spcBef>
            </a:pPr>
            <a:r>
              <a:rPr lang="en-US" sz="2000">
                <a:solidFill>
                  <a:srgbClr val="0303B7"/>
                </a:solidFill>
              </a:rPr>
              <a:t>Hadley Centre AOGCM (HadCM3), 2.5˚ (lat) x 3.75˚ (lon), ~ 280 km</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72770"/>
                                        </p:tgtEl>
                                        <p:attrNameLst>
                                          <p:attrName>style.visibility</p:attrName>
                                        </p:attrNameLst>
                                      </p:cBhvr>
                                      <p:to>
                                        <p:strVal val="visible"/>
                                      </p:to>
                                    </p:set>
                                    <p:animEffect transition="in" filter="checkerboard(across)">
                                      <p:cBhvr>
                                        <p:cTn id="7" dur="500"/>
                                        <p:tgtEl>
                                          <p:spTgt spid="67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2703</TotalTime>
  <Words>2148</Words>
  <Application>Microsoft Macintosh PowerPoint</Application>
  <PresentationFormat>On-screen Show (4:3)</PresentationFormat>
  <Paragraphs>217</Paragraphs>
  <Slides>28</Slides>
  <Notes>11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PowerPoint Presentation</vt:lpstr>
      <vt:lpstr>Meeting Goals </vt:lpstr>
      <vt:lpstr>Uncertainties about  Future Climate</vt:lpstr>
      <vt:lpstr>PowerPoint Presentation</vt:lpstr>
      <vt:lpstr>The Future</vt:lpstr>
      <vt:lpstr> Uncertainty  on Regional Scales </vt:lpstr>
      <vt:lpstr>PowerPoint Presentation</vt:lpstr>
      <vt:lpstr>PowerPoint Presentation</vt:lpstr>
      <vt:lpstr>Advantages of higher resolution</vt:lpstr>
      <vt:lpstr>Regional climate models allow use of  finer resolution</vt:lpstr>
      <vt:lpstr>Regional Modeling Strategy</vt:lpstr>
      <vt:lpstr>Examples Where    Regional Modeling Is Useful</vt:lpstr>
      <vt:lpstr>PowerPoint Presentation</vt:lpstr>
      <vt:lpstr>NARCCAP Domain</vt:lpstr>
      <vt:lpstr>NARCCAP - Team</vt:lpstr>
      <vt:lpstr>Organization  of Program</vt:lpstr>
      <vt:lpstr> Phase I</vt:lpstr>
      <vt:lpstr>PowerPoint Presentation</vt:lpstr>
      <vt:lpstr>Quantification of Uncertainty</vt:lpstr>
      <vt:lpstr>PowerPoint Presentation</vt:lpstr>
      <vt:lpstr>Articles Using NARCCAP</vt:lpstr>
      <vt:lpstr>Articles (cont’d)</vt:lpstr>
      <vt:lpstr>Articles (cont’d)</vt:lpstr>
      <vt:lpstr>PowerPoint Presentation</vt:lpstr>
      <vt:lpstr>THE END</vt:lpstr>
      <vt:lpstr>Pacific South West</vt:lpstr>
      <vt:lpstr>Central Plains</vt:lpstr>
      <vt:lpstr>North Atlantic</vt:lpstr>
    </vt:vector>
  </TitlesOfParts>
  <Company>NCAR/UCAR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rhaacker</dc:creator>
  <cp:lastModifiedBy>Linda Mearns</cp:lastModifiedBy>
  <cp:revision>237</cp:revision>
  <dcterms:created xsi:type="dcterms:W3CDTF">2004-10-14T15:36:28Z</dcterms:created>
  <dcterms:modified xsi:type="dcterms:W3CDTF">2012-04-10T04:11:32Z</dcterms:modified>
</cp:coreProperties>
</file>