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handoutMasterIdLst>
    <p:handoutMasterId r:id="rId37"/>
  </p:handoutMasterIdLst>
  <p:sldIdLst>
    <p:sldId id="276" r:id="rId3"/>
    <p:sldId id="294" r:id="rId4"/>
    <p:sldId id="493" r:id="rId5"/>
    <p:sldId id="513" r:id="rId6"/>
    <p:sldId id="480" r:id="rId7"/>
    <p:sldId id="481" r:id="rId8"/>
    <p:sldId id="483" r:id="rId9"/>
    <p:sldId id="485" r:id="rId10"/>
    <p:sldId id="525" r:id="rId11"/>
    <p:sldId id="522" r:id="rId12"/>
    <p:sldId id="531" r:id="rId13"/>
    <p:sldId id="537" r:id="rId14"/>
    <p:sldId id="514" r:id="rId15"/>
    <p:sldId id="515" r:id="rId16"/>
    <p:sldId id="516" r:id="rId17"/>
    <p:sldId id="517" r:id="rId18"/>
    <p:sldId id="520" r:id="rId19"/>
    <p:sldId id="521" r:id="rId20"/>
    <p:sldId id="536" r:id="rId21"/>
    <p:sldId id="518" r:id="rId22"/>
    <p:sldId id="519" r:id="rId23"/>
    <p:sldId id="524" r:id="rId24"/>
    <p:sldId id="534" r:id="rId25"/>
    <p:sldId id="535" r:id="rId26"/>
    <p:sldId id="432" r:id="rId27"/>
    <p:sldId id="433" r:id="rId28"/>
    <p:sldId id="434" r:id="rId29"/>
    <p:sldId id="437" r:id="rId30"/>
    <p:sldId id="438" r:id="rId31"/>
    <p:sldId id="527" r:id="rId32"/>
    <p:sldId id="539" r:id="rId33"/>
    <p:sldId id="540" r:id="rId34"/>
    <p:sldId id="538" r:id="rId3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2714" autoAdjust="0"/>
  </p:normalViewPr>
  <p:slideViewPr>
    <p:cSldViewPr>
      <p:cViewPr>
        <p:scale>
          <a:sx n="90" d="100"/>
          <a:sy n="90" d="100"/>
        </p:scale>
        <p:origin x="-840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0BF0BB4B-C57A-4AD5-A62F-F30762EEF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36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BBEC15B6-AD2E-439C-AFA0-CAF85BD28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86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6EB77-0FE5-4785-B991-424151B8E8A4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Interesting problem to determine expected relationship between  time slice experiments  and AOGCM runs and with RCMs using the same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AOGCM boundary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North Atlantic -  from both drivers,  winter in general bigger delta than summer.  </a:t>
            </a:r>
          </a:p>
          <a:p>
            <a:r>
              <a:rPr lang="en-US" dirty="0" smtClean="0">
                <a:latin typeface="Arial" pitchFamily="34" charset="0"/>
              </a:rPr>
              <a:t>Southern Rockies – bigger changes in summer.   </a:t>
            </a:r>
          </a:p>
          <a:p>
            <a:r>
              <a:rPr lang="en-US" dirty="0" smtClean="0">
                <a:latin typeface="Arial" pitchFamily="34" charset="0"/>
              </a:rPr>
              <a:t>In summer in the South</a:t>
            </a:r>
            <a:r>
              <a:rPr lang="en-US" baseline="0" dirty="0" smtClean="0">
                <a:latin typeface="Arial" pitchFamily="34" charset="0"/>
              </a:rPr>
              <a:t> Rockies,  see a bigger change across the three CCSM-driven RCMs</a:t>
            </a:r>
            <a:r>
              <a:rPr lang="en-US" baseline="0" smtClean="0">
                <a:latin typeface="Arial" pitchFamily="34" charset="0"/>
              </a:rPr>
              <a:t>,  and CGCM-driven  RCMs  </a:t>
            </a:r>
            <a:r>
              <a:rPr lang="en-US" baseline="0" dirty="0" smtClean="0">
                <a:latin typeface="Arial" pitchFamily="34" charset="0"/>
              </a:rPr>
              <a:t>than you see for each RCM across the two different GCMs 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837FA-077D-4E74-96D1-B1F0AD3FF019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03550-2C1A-4E4B-938F-E8440E49C4F6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B02E0CCE-B9CC-4577-A3FE-5D6C11F3CD34}" type="slidenum">
              <a:rPr lang="en-US" sz="1200"/>
              <a:pPr algn="r" defTabSz="931863"/>
              <a:t>4</a:t>
            </a:fld>
            <a:endParaRPr 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We use a fractional factorial design – so each Global model provides boundary conditions for  3 RCMs,  and each RCM uses two different AOGCMs.  Red indicates simulations that are completed.  Both time slice sets are complete.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Will actually provide two slides showing two different types of contrasts -  comparing  3 different RCMs nested in the same AOGCM  (Canadian global model and the CRCM and 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RegCM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)  and  one RCM nested in two different Global Models (this will be RegCM3 nested in Canadian global model and 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HadCM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)  probably for winter precipitation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lack</a:t>
            </a:r>
            <a:r>
              <a:rPr lang="en-US" baseline="0" dirty="0" smtClean="0"/>
              <a:t> of trend in current period – compare with CGCM3-driven runs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C15B6-AD2E-439C-AFA0-CAF85BD282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relatively strong trend in current period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C15B6-AD2E-439C-AFA0-CAF85BD282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relatively strong trend in current period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C15B6-AD2E-439C-AFA0-CAF85BD282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06CC8-D12E-4229-8C25-23D07B7A6EE9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Differences,   2041-2070 --  1971-2000. </a:t>
            </a:r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75C5C0DD-28B5-49BF-B443-A8E857C8F2C7}" type="slidenum">
              <a:rPr lang="en-US" sz="1200">
                <a:latin typeface="Calibri" pitchFamily="34" charset="0"/>
                <a:cs typeface="Arial" pitchFamily="34" charset="0"/>
              </a:rPr>
              <a:pPr algn="r" defTabSz="931863"/>
              <a:t>26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4FDC3-600B-424D-ACC5-86E90EF4D96F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North Atlantic -  from both drivers,  winter in general bigger delta than summer.  </a:t>
            </a:r>
          </a:p>
          <a:p>
            <a:r>
              <a:rPr lang="en-US" dirty="0" smtClean="0">
                <a:latin typeface="Arial" pitchFamily="34" charset="0"/>
              </a:rPr>
              <a:t>Southern Rockies – bigger changes in summer.   </a:t>
            </a:r>
          </a:p>
          <a:p>
            <a:r>
              <a:rPr lang="en-US" dirty="0" smtClean="0">
                <a:latin typeface="Arial" pitchFamily="34" charset="0"/>
              </a:rPr>
              <a:t>In summer in the South</a:t>
            </a:r>
            <a:r>
              <a:rPr lang="en-US" baseline="0" dirty="0" smtClean="0">
                <a:latin typeface="Arial" pitchFamily="34" charset="0"/>
              </a:rPr>
              <a:t> Rockies,  see a bigger change across the three CCSM-driven RCMs</a:t>
            </a:r>
            <a:r>
              <a:rPr lang="en-US" baseline="0" smtClean="0">
                <a:latin typeface="Arial" pitchFamily="34" charset="0"/>
              </a:rPr>
              <a:t>,  and CGCM-driven  RCMs  </a:t>
            </a:r>
            <a:r>
              <a:rPr lang="en-US" baseline="0" dirty="0" smtClean="0">
                <a:latin typeface="Arial" pitchFamily="34" charset="0"/>
              </a:rPr>
              <a:t>than you see for each RCM across the two different GCMs 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837FA-077D-4E74-96D1-B1F0AD3FF019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7EDD-1C63-485B-AB80-23E185CB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D7D69-1151-4A0F-8712-C571F6296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5E00-C2F2-4C65-8F5B-8754A1CBA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B723B-9386-4789-B211-0B4EEC8DB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57EDD-1C63-485B-AB80-23E185CB9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9A2AA-7DE1-4F78-83BF-221F937B3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0B32A-821B-4681-A2CB-648EF5F1D0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177D2-EE08-479D-9636-BE2B7710A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46C95-12DE-4FED-B112-C0C93E5F4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E86FF-D167-4115-9124-5F691FC6F3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2CEE6-09F6-422A-8D29-289B900BBD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9A2AA-7DE1-4F78-83BF-221F937B3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2A1C1-0BEF-497A-A092-573B788714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9BA09-D9B7-4C81-BC3B-15B132F8D5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D7D69-1151-4A0F-8712-C571F6296E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55E00-C2F2-4C65-8F5B-8754A1CBAE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B723B-9386-4789-B211-0B4EEC8DB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0B32A-821B-4681-A2CB-648EF5F1D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177D2-EE08-479D-9636-BE2B7710A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46C95-12DE-4FED-B112-C0C93E5F4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E86FF-D167-4115-9124-5F691FC6F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CEE6-09F6-422A-8D29-289B900BB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2A1C1-0BEF-497A-A092-573B78871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BA09-D9B7-4C81-BC3B-15B132F8D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7998495-9125-4628-A0A4-86037510E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998495-9125-4628-A0A4-86037510E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879600" y="1905000"/>
            <a:ext cx="5588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 NARCCAP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Fourth 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Users’ Meeting </a:t>
            </a:r>
          </a:p>
          <a:p>
            <a:pPr algn="ctr"/>
            <a:endParaRPr lang="en-US" alt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Overview of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Climate Change Results  </a:t>
            </a:r>
          </a:p>
          <a:p>
            <a:pPr algn="ctr"/>
            <a:endParaRPr lang="en-US" alt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Linda O. </a:t>
            </a:r>
            <a:r>
              <a:rPr lang="en-US" altLang="en-US" sz="2000" b="1" dirty="0" err="1">
                <a:solidFill>
                  <a:schemeClr val="bg1"/>
                </a:solidFill>
              </a:rPr>
              <a:t>Mearns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National Center for Atmospheric Research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752600" y="3733800"/>
            <a:ext cx="56388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spcBef>
                <a:spcPct val="30000"/>
              </a:spcBef>
            </a:pP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30000"/>
              </a:spcBef>
            </a:pP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3000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spcBef>
                <a:spcPct val="30000"/>
              </a:spcBef>
            </a:pPr>
            <a:r>
              <a:rPr lang="en-US" b="1" dirty="0">
                <a:solidFill>
                  <a:schemeClr val="bg1"/>
                </a:solidFill>
              </a:rPr>
              <a:t> Boulder, CO </a:t>
            </a:r>
          </a:p>
          <a:p>
            <a:pPr algn="ctr">
              <a:spcBef>
                <a:spcPct val="1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April  10 -11,  2012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narccap_bann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"/>
            <a:ext cx="4552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narccap_ear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52400"/>
            <a:ext cx="1190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Content Placeholder 4" descr="Temp_WRFG_cgcm3_winter_future-curren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6701" b="6701"/>
          <a:stretch>
            <a:fillRect/>
          </a:stretch>
        </p:blipFill>
        <p:spPr>
          <a:xfrm>
            <a:off x="5181600" y="3657600"/>
            <a:ext cx="2855775" cy="3200400"/>
          </a:xfrm>
          <a:prstGeom prst="rect">
            <a:avLst/>
          </a:prstGeom>
        </p:spPr>
      </p:pic>
      <p:pic>
        <p:nvPicPr>
          <p:cNvPr id="6" name="Content Placeholder 5" descr="tas_WRFG_ccsm-delta_DJF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6701" b="6701"/>
          <a:stretch>
            <a:fillRect/>
          </a:stretch>
        </p:blipFill>
        <p:spPr>
          <a:xfrm>
            <a:off x="1143001" y="3657600"/>
            <a:ext cx="3154669" cy="3535363"/>
          </a:xfrm>
        </p:spPr>
      </p:pic>
      <p:pic>
        <p:nvPicPr>
          <p:cNvPr id="8" name="Content Placeholder 4" descr="tas_delta_ccsm_DJ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19201" y="145895"/>
            <a:ext cx="2971800" cy="3846668"/>
          </a:xfrm>
          <a:prstGeom prst="rect">
            <a:avLst/>
          </a:prstGeom>
        </p:spPr>
      </p:pic>
      <p:pic>
        <p:nvPicPr>
          <p:cNvPr id="10" name="Content Placeholder 6" descr="tas_CGCM3-delta_DJF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81600" y="152400"/>
            <a:ext cx="2843616" cy="36805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69111" y="3962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WRF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0386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WRF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5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7" name="Content Placeholder 4" descr="tas_delta_ccsm_JJ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52400"/>
            <a:ext cx="2971800" cy="3845651"/>
          </a:xfrm>
        </p:spPr>
      </p:pic>
      <p:pic>
        <p:nvPicPr>
          <p:cNvPr id="47110" name="Picture 9" descr="tas_WRFG_ccsm-delta_JJ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581400"/>
            <a:ext cx="2971800" cy="384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0" y="3505200"/>
            <a:ext cx="1600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Change </a:t>
            </a:r>
            <a:r>
              <a:rPr lang="en-US" dirty="0">
                <a:solidFill>
                  <a:srgbClr val="002060"/>
                </a:solidFill>
              </a:rPr>
              <a:t>in </a:t>
            </a:r>
            <a:r>
              <a:rPr lang="en-US" dirty="0" smtClean="0">
                <a:solidFill>
                  <a:srgbClr val="002060"/>
                </a:solidFill>
              </a:rPr>
              <a:t>Summer Temperature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WRF 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 descr="temp.CGCM3.p-wrfg.delta.JJA.thum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"/>
            <a:ext cx="3136900" cy="4051300"/>
          </a:xfrm>
          <a:prstGeom prst="rect">
            <a:avLst/>
          </a:prstGeom>
        </p:spPr>
      </p:pic>
      <p:pic>
        <p:nvPicPr>
          <p:cNvPr id="4" name="Content Placeholder 3" descr="temp.WRFG.cgcm3.delta.JJA.thumb.png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" b="6613"/>
          <a:stretch>
            <a:fillRect/>
          </a:stretch>
        </p:blipFill>
        <p:spPr>
          <a:xfrm>
            <a:off x="4572000" y="3886200"/>
            <a:ext cx="3035091" cy="3230563"/>
          </a:xfrm>
        </p:spPr>
      </p:pic>
    </p:spTree>
    <p:extLst>
      <p:ext uri="{BB962C8B-B14F-4D97-AF65-F5344CB8AC3E}">
        <p14:creationId xmlns:p14="http://schemas.microsoft.com/office/powerpoint/2010/main" val="115230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err="1" smtClean="0">
                <a:solidFill>
                  <a:srgbClr val="1F497D"/>
                </a:solidFill>
              </a:rPr>
              <a:t>Bukovsky</a:t>
            </a:r>
            <a:r>
              <a:rPr lang="en-US" b="1" dirty="0" smtClean="0">
                <a:solidFill>
                  <a:srgbClr val="1F497D"/>
                </a:solidFill>
              </a:rPr>
              <a:t> Regions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Bukovsky_Regions_wOutlines_final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" b="1479"/>
          <a:stretch/>
        </p:blipFill>
        <p:spPr>
          <a:xfrm>
            <a:off x="457200" y="1143000"/>
            <a:ext cx="8229600" cy="5969000"/>
          </a:xfrm>
          <a:scene3d>
            <a:camera prst="orthographicFront">
              <a:rot lat="240000" lon="0" rev="0"/>
            </a:camera>
            <a:lightRig rig="threePt" dir="t"/>
          </a:scene3d>
        </p:spPr>
      </p:pic>
      <p:sp>
        <p:nvSpPr>
          <p:cNvPr id="3" name="Oval 2"/>
          <p:cNvSpPr/>
          <p:nvPr/>
        </p:nvSpPr>
        <p:spPr>
          <a:xfrm>
            <a:off x="3352800" y="3048000"/>
            <a:ext cx="685800" cy="609600"/>
          </a:xfrm>
          <a:prstGeom prst="ellipse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Southern Rocky Mountains </a:t>
            </a:r>
          </a:p>
        </p:txBody>
      </p:sp>
      <p:sp>
        <p:nvSpPr>
          <p:cNvPr id="19460" name="Content Placeholder 6"/>
          <p:cNvSpPr>
            <a:spLocks noGrp="1"/>
          </p:cNvSpPr>
          <p:nvPr>
            <p:ph sz="half" idx="2"/>
          </p:nvPr>
        </p:nvSpPr>
        <p:spPr>
          <a:xfrm>
            <a:off x="6934200" y="1600200"/>
            <a:ext cx="1752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Content Placeholder 2" descr="SRockies_temp_timeseries_CCS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2" b="31720"/>
          <a:stretch/>
        </p:blipFill>
        <p:spPr>
          <a:xfrm>
            <a:off x="152400" y="1447800"/>
            <a:ext cx="8991600" cy="541020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Southern Rocky Mountains</a:t>
            </a:r>
            <a:endParaRPr lang="en-US" dirty="0" smtClean="0"/>
          </a:p>
        </p:txBody>
      </p:sp>
      <p:pic>
        <p:nvPicPr>
          <p:cNvPr id="6" name="Content Placeholder 5" descr="SRockies_temp_timeseries_CGC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20518" r="595" b="28751"/>
          <a:stretch/>
        </p:blipFill>
        <p:spPr>
          <a:xfrm>
            <a:off x="-16933" y="1326444"/>
            <a:ext cx="9006085" cy="591255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Southern Rocky Mountains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743200" y="1600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GFDL-driven Annual Temperature 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3" name="Content Placeholder 2" descr="SRockies_temp_timeseries_GFDL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7" b="28751"/>
          <a:stretch/>
        </p:blipFill>
        <p:spPr>
          <a:xfrm>
            <a:off x="914400" y="1368778"/>
            <a:ext cx="8229600" cy="5489222"/>
          </a:xfrm>
        </p:spPr>
      </p:pic>
    </p:spTree>
    <p:extLst>
      <p:ext uri="{BB962C8B-B14F-4D97-AF65-F5344CB8AC3E}">
        <p14:creationId xmlns:p14="http://schemas.microsoft.com/office/powerpoint/2010/main" val="278650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333399"/>
                </a:solidFill>
              </a:rPr>
              <a:t>Southern  Rocky Mountains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80060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CRCM </a:t>
            </a:r>
            <a:r>
              <a:rPr lang="el-GR" sz="1600" dirty="0" smtClean="0"/>
              <a:t>Δ</a:t>
            </a:r>
            <a:r>
              <a:rPr lang="en-US" sz="1600" dirty="0" smtClean="0"/>
              <a:t>P = - 8 %</a:t>
            </a:r>
          </a:p>
          <a:p>
            <a:r>
              <a:rPr lang="en-US" sz="1600" dirty="0" smtClean="0"/>
              <a:t>MM5    </a:t>
            </a:r>
            <a:r>
              <a:rPr lang="el-GR" sz="1600" dirty="0" smtClean="0"/>
              <a:t>Δ</a:t>
            </a:r>
            <a:r>
              <a:rPr lang="en-US" sz="1600" dirty="0" smtClean="0"/>
              <a:t>P = -15% </a:t>
            </a:r>
          </a:p>
          <a:p>
            <a:r>
              <a:rPr lang="en-US" sz="1600" dirty="0" smtClean="0"/>
              <a:t>WRFG </a:t>
            </a:r>
            <a:r>
              <a:rPr lang="el-GR" sz="1600" dirty="0" smtClean="0"/>
              <a:t>Δ</a:t>
            </a:r>
            <a:r>
              <a:rPr lang="en-US" sz="1600" dirty="0" smtClean="0"/>
              <a:t>P = - 3% </a:t>
            </a:r>
          </a:p>
          <a:p>
            <a:endParaRPr lang="en-US" dirty="0"/>
          </a:p>
        </p:txBody>
      </p:sp>
      <p:pic>
        <p:nvPicPr>
          <p:cNvPr id="6" name="Content Placeholder 5" descr="SRockies_precip_time_series_CCS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4" b="28752"/>
          <a:stretch/>
        </p:blipFill>
        <p:spPr>
          <a:xfrm>
            <a:off x="948267" y="1295400"/>
            <a:ext cx="8229600" cy="543189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GCM.SRockies_precip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32083"/>
          <a:stretch/>
        </p:blipFill>
        <p:spPr>
          <a:xfrm>
            <a:off x="914400" y="691444"/>
            <a:ext cx="8229600" cy="5080001"/>
          </a:xfrm>
        </p:spPr>
      </p:pic>
    </p:spTree>
    <p:extLst>
      <p:ext uri="{BB962C8B-B14F-4D97-AF65-F5344CB8AC3E}">
        <p14:creationId xmlns:p14="http://schemas.microsoft.com/office/powerpoint/2010/main" val="13500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FDL.SRockies.precip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1" b="32080"/>
          <a:stretch/>
        </p:blipFill>
        <p:spPr>
          <a:xfrm>
            <a:off x="914400" y="914400"/>
            <a:ext cx="8229600" cy="5178777"/>
          </a:xfrm>
        </p:spPr>
      </p:pic>
    </p:spTree>
    <p:extLst>
      <p:ext uri="{BB962C8B-B14F-4D97-AF65-F5344CB8AC3E}">
        <p14:creationId xmlns:p14="http://schemas.microsoft.com/office/powerpoint/2010/main" val="282094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err="1" smtClean="0">
                <a:solidFill>
                  <a:srgbClr val="1F497D"/>
                </a:solidFill>
              </a:rPr>
              <a:t>Bukovsky</a:t>
            </a:r>
            <a:r>
              <a:rPr lang="en-US" b="1" dirty="0" smtClean="0">
                <a:solidFill>
                  <a:srgbClr val="1F497D"/>
                </a:solidFill>
              </a:rPr>
              <a:t> Regions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Bukovsky_Regions_wOutlines_final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" b="1479"/>
          <a:stretch/>
        </p:blipFill>
        <p:spPr>
          <a:xfrm>
            <a:off x="685800" y="1295400"/>
            <a:ext cx="8229600" cy="5969000"/>
          </a:xfrm>
        </p:spPr>
      </p:pic>
      <p:sp>
        <p:nvSpPr>
          <p:cNvPr id="5" name="Oval 4"/>
          <p:cNvSpPr/>
          <p:nvPr/>
        </p:nvSpPr>
        <p:spPr>
          <a:xfrm>
            <a:off x="4038600" y="3276600"/>
            <a:ext cx="609600" cy="533400"/>
          </a:xfrm>
          <a:prstGeom prst="ellipse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4400" y="3505200"/>
            <a:ext cx="609600" cy="533400"/>
          </a:xfrm>
          <a:prstGeom prst="ellipse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2209800"/>
            <a:ext cx="1066800" cy="533400"/>
          </a:xfrm>
          <a:prstGeom prst="ellipse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1828800"/>
            <a:ext cx="533400" cy="1828800"/>
          </a:xfrm>
          <a:prstGeom prst="ellipse">
            <a:avLst/>
          </a:prstGeom>
          <a:noFill/>
          <a:ln w="28575" cmpd="sng">
            <a:solidFill>
              <a:srgbClr val="800000"/>
            </a:solidFill>
          </a:ln>
          <a:scene3d>
            <a:camera prst="orthographicFront">
              <a:rot lat="600000" lon="1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95600" y="3429000"/>
            <a:ext cx="609600" cy="762000"/>
          </a:xfrm>
          <a:prstGeom prst="ellipse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5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4648200" y="1981200"/>
            <a:ext cx="1066800" cy="1066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19200" y="3810000"/>
            <a:ext cx="6553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28600" y="4876800"/>
            <a:ext cx="1371600" cy="1066800"/>
          </a:xfrm>
          <a:prstGeom prst="flowChartProcess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209800" y="914400"/>
            <a:ext cx="4724400" cy="609600"/>
          </a:xfrm>
          <a:prstGeom prst="flowChartTerminator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971800" y="985838"/>
            <a:ext cx="332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2"/>
                </a:solidFill>
              </a:rPr>
              <a:t>A2 Emissions Scenario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025650" y="22860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2"/>
                </a:solidFill>
              </a:rPr>
              <a:t>GFDL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096000" y="2286000"/>
            <a:ext cx="99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2"/>
                </a:solidFill>
              </a:rPr>
              <a:t>CCSM3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572000" y="2286000"/>
            <a:ext cx="1162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HADCM3</a:t>
            </a:r>
          </a:p>
          <a:p>
            <a:pPr algn="ctr" eaLnBrk="0" hangingPunct="0"/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333750" y="22860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2"/>
                </a:solidFill>
              </a:rPr>
              <a:t>CGCM3</a:t>
            </a: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3276600" y="1981200"/>
            <a:ext cx="1066800" cy="1066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6019800" y="1981200"/>
            <a:ext cx="1066800" cy="1066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1905000" y="1981200"/>
            <a:ext cx="1066800" cy="1066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189038" y="3821113"/>
            <a:ext cx="1644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tx2"/>
                </a:solidFill>
              </a:rPr>
              <a:t>1971-2000 current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096000" y="3810000"/>
            <a:ext cx="163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tx2"/>
                </a:solidFill>
              </a:rPr>
              <a:t>2041-2070 future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048000" y="3810000"/>
            <a:ext cx="299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Provide boundary conditions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81000" y="4876800"/>
            <a:ext cx="10715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2"/>
                </a:solidFill>
              </a:rPr>
              <a:t>MM5</a:t>
            </a:r>
          </a:p>
          <a:p>
            <a:pPr eaLnBrk="0" hangingPunct="0"/>
            <a:r>
              <a:rPr lang="en-US" sz="1400" dirty="0">
                <a:solidFill>
                  <a:schemeClr val="tx2"/>
                </a:solidFill>
              </a:rPr>
              <a:t>Iowa State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676400" y="4872038"/>
            <a:ext cx="14017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2"/>
                </a:solidFill>
              </a:rPr>
              <a:t>RegCM3</a:t>
            </a:r>
            <a:endParaRPr lang="en-US" sz="24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UC Santa Cruz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276600" y="4840288"/>
            <a:ext cx="110959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2"/>
                </a:solidFill>
              </a:rPr>
              <a:t>CRCM</a:t>
            </a:r>
          </a:p>
          <a:p>
            <a:pPr eaLnBrk="0" hangingPunct="0"/>
            <a:r>
              <a:rPr lang="en-US" sz="1400" dirty="0">
                <a:solidFill>
                  <a:schemeClr val="tx2"/>
                </a:solidFill>
              </a:rPr>
              <a:t>Quebec,</a:t>
            </a:r>
          </a:p>
          <a:p>
            <a:pPr eaLnBrk="0" hangingPunct="0"/>
            <a:r>
              <a:rPr lang="en-US" sz="1400" dirty="0" err="1">
                <a:solidFill>
                  <a:schemeClr val="tx2"/>
                </a:solidFill>
              </a:rPr>
              <a:t>Ouranos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495800" y="4872038"/>
            <a:ext cx="1401346" cy="8925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tx2"/>
                </a:solidFill>
              </a:rPr>
              <a:t>HadRM3</a:t>
            </a:r>
            <a:endParaRPr lang="en-US" sz="24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Hadley Centre</a:t>
            </a:r>
          </a:p>
          <a:p>
            <a:pPr eaLnBrk="0" hangingPunct="0"/>
            <a:endParaRPr lang="en-US" sz="14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248400" y="4876800"/>
            <a:ext cx="104067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tx2"/>
                </a:solidFill>
              </a:rPr>
              <a:t>ECPC</a:t>
            </a:r>
          </a:p>
          <a:p>
            <a:pPr eaLnBrk="0" hangingPunct="0"/>
            <a:r>
              <a:rPr lang="en-US" sz="2400" dirty="0" smtClean="0">
                <a:solidFill>
                  <a:schemeClr val="tx2"/>
                </a:solidFill>
              </a:rPr>
              <a:t>RSM</a:t>
            </a:r>
            <a:endParaRPr lang="en-US" sz="2400" dirty="0">
              <a:solidFill>
                <a:schemeClr val="tx2"/>
              </a:solidFill>
            </a:endParaRPr>
          </a:p>
          <a:p>
            <a:pPr eaLnBrk="0" hangingPunct="0"/>
            <a:r>
              <a:rPr lang="en-US" sz="1400" dirty="0">
                <a:solidFill>
                  <a:schemeClr val="tx2"/>
                </a:solidFill>
              </a:rPr>
              <a:t>Scripps</a:t>
            </a:r>
          </a:p>
          <a:p>
            <a:pPr eaLnBrk="0" hangingPunct="0"/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7696200" y="4876800"/>
            <a:ext cx="8858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2"/>
                </a:solidFill>
              </a:rPr>
              <a:t>WRF</a:t>
            </a:r>
          </a:p>
          <a:p>
            <a:pPr eaLnBrk="0" hangingPunct="0"/>
            <a:r>
              <a:rPr lang="en-US" sz="1400" dirty="0">
                <a:solidFill>
                  <a:schemeClr val="tx2"/>
                </a:solidFill>
              </a:rPr>
              <a:t>PNNL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286000" y="228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tx2"/>
                </a:solidFill>
              </a:rPr>
              <a:t>NARCCAP PLAN – Phase II</a:t>
            </a: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H="1">
            <a:off x="2514600" y="1524000"/>
            <a:ext cx="15240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3810000" y="1524000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H="1">
            <a:off x="5181600" y="1524000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6400800" y="1524000"/>
            <a:ext cx="15240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6553200" y="3124200"/>
            <a:ext cx="0" cy="609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5181600" y="3124200"/>
            <a:ext cx="0" cy="609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H="1">
            <a:off x="3810000" y="3124200"/>
            <a:ext cx="0" cy="609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2438400" y="3124200"/>
            <a:ext cx="0" cy="609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7620000" y="4267200"/>
            <a:ext cx="30480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6477000" y="4267200"/>
            <a:ext cx="22860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5181600" y="4267200"/>
            <a:ext cx="15240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H="1">
            <a:off x="3733800" y="4267200"/>
            <a:ext cx="7620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H="1">
            <a:off x="2438400" y="4267200"/>
            <a:ext cx="15240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H="1">
            <a:off x="838200" y="4267200"/>
            <a:ext cx="45720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676400" y="4876800"/>
            <a:ext cx="1371600" cy="1066800"/>
          </a:xfrm>
          <a:prstGeom prst="flowChartProcess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4572000" y="4876800"/>
            <a:ext cx="1371600" cy="1066800"/>
          </a:xfrm>
          <a:prstGeom prst="flowChartProcess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3124200" y="4876800"/>
            <a:ext cx="1371600" cy="1066800"/>
          </a:xfrm>
          <a:prstGeom prst="flowChartProcess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6019800" y="4876800"/>
            <a:ext cx="1371600" cy="1066800"/>
          </a:xfrm>
          <a:prstGeom prst="flowChartProcess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7467600" y="4876800"/>
            <a:ext cx="1371600" cy="1066800"/>
          </a:xfrm>
          <a:prstGeom prst="flowChartProcess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7562850" y="2435225"/>
            <a:ext cx="1212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CAM</a:t>
            </a:r>
            <a:r>
              <a:rPr lang="en-US" b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  <a:p>
            <a:pPr algn="ctr" eaLnBrk="0" hangingPunct="0"/>
            <a:r>
              <a:rPr lang="en-US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Time slice</a:t>
            </a:r>
          </a:p>
          <a:p>
            <a:pPr algn="ctr" eaLnBrk="0" hangingPunct="0"/>
            <a:r>
              <a:rPr lang="en-US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50km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>
            <a:off x="7620000" y="2286000"/>
            <a:ext cx="1143000" cy="1219200"/>
          </a:xfrm>
          <a:prstGeom prst="plaque">
            <a:avLst>
              <a:gd name="adj" fmla="val 16667"/>
            </a:avLst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381000" y="2438400"/>
            <a:ext cx="1212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GFDL</a:t>
            </a:r>
          </a:p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Time slice</a:t>
            </a:r>
          </a:p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50 km</a:t>
            </a:r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368300" y="2286000"/>
            <a:ext cx="1155700" cy="1219200"/>
          </a:xfrm>
          <a:prstGeom prst="plaque">
            <a:avLst>
              <a:gd name="adj" fmla="val 16667"/>
            </a:avLst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H="1">
            <a:off x="1600200" y="2819400"/>
            <a:ext cx="304800" cy="304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7086600" y="2743200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Deep South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dpdt.DeepSouth.DJF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" b="1987"/>
          <a:stretch/>
        </p:blipFill>
        <p:spPr>
          <a:xfrm>
            <a:off x="685800" y="1509890"/>
            <a:ext cx="4038600" cy="4741332"/>
          </a:xfrm>
        </p:spPr>
      </p:pic>
      <p:pic>
        <p:nvPicPr>
          <p:cNvPr id="6" name="Content Placeholder 5" descr="dpdt.DeepSouth.JJA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" b="-10211"/>
          <a:stretch/>
        </p:blipFill>
        <p:spPr>
          <a:xfrm>
            <a:off x="4953000" y="1538112"/>
            <a:ext cx="4038600" cy="5319888"/>
          </a:xfrm>
        </p:spPr>
      </p:pic>
    </p:spTree>
    <p:extLst>
      <p:ext uri="{BB962C8B-B14F-4D97-AF65-F5344CB8AC3E}">
        <p14:creationId xmlns:p14="http://schemas.microsoft.com/office/powerpoint/2010/main" val="363663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Central Plains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5" name="Content Placeholder 4" descr="dpdt.CPlains.DJF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" b="1704"/>
          <a:stretch/>
        </p:blipFill>
        <p:spPr>
          <a:xfrm>
            <a:off x="457200" y="1509889"/>
            <a:ext cx="4038600" cy="4755443"/>
          </a:xfrm>
        </p:spPr>
      </p:pic>
      <p:pic>
        <p:nvPicPr>
          <p:cNvPr id="6" name="Content Placeholder 5" descr="dpdt.CPlains.JJA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1988"/>
          <a:stretch/>
        </p:blipFill>
        <p:spPr>
          <a:xfrm>
            <a:off x="4648200" y="1552222"/>
            <a:ext cx="4038600" cy="4699000"/>
          </a:xfrm>
        </p:spPr>
      </p:pic>
    </p:spTree>
    <p:extLst>
      <p:ext uri="{BB962C8B-B14F-4D97-AF65-F5344CB8AC3E}">
        <p14:creationId xmlns:p14="http://schemas.microsoft.com/office/powerpoint/2010/main" val="230614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East Taiga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5" name="Content Placeholder 4" descr="dpdt.EastTaiga.DJF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" b="285"/>
          <a:stretch/>
        </p:blipFill>
        <p:spPr>
          <a:xfrm>
            <a:off x="457200" y="1397000"/>
            <a:ext cx="4038600" cy="4938889"/>
          </a:xfrm>
        </p:spPr>
      </p:pic>
      <p:pic>
        <p:nvPicPr>
          <p:cNvPr id="6" name="Content Placeholder 5" descr="dpdt.EastTaiga.JJA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" b="286"/>
          <a:stretch/>
        </p:blipFill>
        <p:spPr>
          <a:xfrm>
            <a:off x="4648200" y="1382889"/>
            <a:ext cx="4038600" cy="4952999"/>
          </a:xfrm>
        </p:spPr>
      </p:pic>
    </p:spTree>
    <p:extLst>
      <p:ext uri="{BB962C8B-B14F-4D97-AF65-F5344CB8AC3E}">
        <p14:creationId xmlns:p14="http://schemas.microsoft.com/office/powerpoint/2010/main" val="222194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Pacific NW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5" name="Content Placeholder 4" descr="dpdt.PacificNW.DJF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" b="569"/>
          <a:stretch/>
        </p:blipFill>
        <p:spPr>
          <a:xfrm>
            <a:off x="457200" y="1425222"/>
            <a:ext cx="4038600" cy="4896556"/>
          </a:xfrm>
        </p:spPr>
      </p:pic>
      <p:pic>
        <p:nvPicPr>
          <p:cNvPr id="6" name="Content Placeholder 5" descr="dpdt.PacificNW.JJA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" b="285"/>
          <a:stretch/>
        </p:blipFill>
        <p:spPr>
          <a:xfrm>
            <a:off x="4648200" y="1368778"/>
            <a:ext cx="4038600" cy="4967111"/>
          </a:xfrm>
        </p:spPr>
      </p:pic>
    </p:spTree>
    <p:extLst>
      <p:ext uri="{BB962C8B-B14F-4D97-AF65-F5344CB8AC3E}">
        <p14:creationId xmlns:p14="http://schemas.microsoft.com/office/powerpoint/2010/main" val="84910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Pacific SW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5" name="Content Placeholder 4" descr="dpdt.PacificSW.DJF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" b="2"/>
          <a:stretch/>
        </p:blipFill>
        <p:spPr>
          <a:xfrm>
            <a:off x="457200" y="1397000"/>
            <a:ext cx="4038600" cy="4953000"/>
          </a:xfrm>
        </p:spPr>
      </p:pic>
      <p:pic>
        <p:nvPicPr>
          <p:cNvPr id="6" name="Content Placeholder 5" descr="dpdt.PacificSW.JJA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" b="1"/>
          <a:stretch/>
        </p:blipFill>
        <p:spPr>
          <a:xfrm>
            <a:off x="4648200" y="1397000"/>
            <a:ext cx="4038600" cy="4953000"/>
          </a:xfrm>
        </p:spPr>
      </p:pic>
    </p:spTree>
    <p:extLst>
      <p:ext uri="{BB962C8B-B14F-4D97-AF65-F5344CB8AC3E}">
        <p14:creationId xmlns:p14="http://schemas.microsoft.com/office/powerpoint/2010/main" val="421786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667000" y="16002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133600" y="1066800"/>
            <a:ext cx="4724400" cy="609600"/>
          </a:xfrm>
          <a:prstGeom prst="flowChartTerminator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00400" y="1143000"/>
            <a:ext cx="255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A2 Emissions Scenario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90800" y="2209800"/>
            <a:ext cx="11525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GFDL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AOGCM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562600" y="2286000"/>
            <a:ext cx="992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NCAR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CCSM3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5334000" y="2057400"/>
            <a:ext cx="1295400" cy="1143000"/>
          </a:xfrm>
          <a:prstGeom prst="ellips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2438400" y="2057400"/>
            <a:ext cx="1371600" cy="1143000"/>
          </a:xfrm>
          <a:prstGeom prst="ellips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3505200" y="1676400"/>
            <a:ext cx="304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5181600" y="1676400"/>
            <a:ext cx="38100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630363" y="228600"/>
            <a:ext cx="55784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Global Time Slice / RCM Comparison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at same resolution (50km)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276600" y="3429000"/>
            <a:ext cx="2362200" cy="12192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810000" y="3657600"/>
            <a:ext cx="12493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Six RCMS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50 km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990600" y="4495800"/>
            <a:ext cx="1524000" cy="1447800"/>
          </a:xfrm>
          <a:prstGeom prst="plaque">
            <a:avLst>
              <a:gd name="adj" fmla="val 16667"/>
            </a:avLst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6553200" y="4495800"/>
            <a:ext cx="1524000" cy="1447800"/>
          </a:xfrm>
          <a:prstGeom prst="plaque">
            <a:avLst>
              <a:gd name="adj" fmla="val 16667"/>
            </a:avLst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143000" y="4648200"/>
            <a:ext cx="121443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GFDL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AGCM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Time slice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50 km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705600" y="4648200"/>
            <a:ext cx="1214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CAM</a:t>
            </a:r>
            <a:r>
              <a:rPr lang="en-US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  <a:p>
            <a:pPr algn="ctr"/>
            <a:r>
              <a:rPr lang="en-US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Time slice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50km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6553200" y="2895600"/>
            <a:ext cx="1066800" cy="1600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1447800" y="2895600"/>
            <a:ext cx="1066800" cy="1524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H="1">
            <a:off x="5029200" y="2971800"/>
            <a:ext cx="30480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3810000" y="2971800"/>
            <a:ext cx="30480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2514600" y="4495800"/>
            <a:ext cx="6858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5715000" y="4495800"/>
            <a:ext cx="762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743200" y="4876800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compare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5410200" y="4876800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compare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tas.jj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GFDL CM2.1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8200" y="3962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GFDL AM2.1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11430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Future-current Summer Temperatures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RegCM3 in GFDL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Change in Summer Temperature</a:t>
            </a:r>
          </a:p>
        </p:txBody>
      </p:sp>
      <p:pic>
        <p:nvPicPr>
          <p:cNvPr id="15363" name="Content Placeholder 3" descr="tas_RCM3_GFDL-delta_JJ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600200"/>
            <a:ext cx="4035425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fpr.dj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RegCM3 in GFDL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% Change </a:t>
            </a:r>
            <a:r>
              <a:rPr lang="en-US" dirty="0" err="1" smtClean="0">
                <a:solidFill>
                  <a:schemeClr val="tx2"/>
                </a:solidFill>
              </a:rPr>
              <a:t>Precip</a:t>
            </a:r>
            <a:r>
              <a:rPr lang="en-US" dirty="0" smtClean="0">
                <a:solidFill>
                  <a:schemeClr val="tx2"/>
                </a:solidFill>
              </a:rPr>
              <a:t> - Winter</a:t>
            </a:r>
          </a:p>
        </p:txBody>
      </p:sp>
      <p:pic>
        <p:nvPicPr>
          <p:cNvPr id="19459" name="Content Placeholder 5" descr="prtot_RCM3_GFDL-delta_DJ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3332" y="1600200"/>
            <a:ext cx="3497335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7432717" cy="5851525"/>
          </a:xfr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38200" y="0"/>
            <a:ext cx="70866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Temperature  and precipitation changes with model agreement</a:t>
            </a:r>
          </a:p>
          <a:p>
            <a:pPr algn="ctr">
              <a:spcBef>
                <a:spcPct val="4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(2080-2099 minus 1980-1999)  A1B Scenario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THE END</a:t>
            </a:r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888" y="1524000"/>
            <a:ext cx="6797675" cy="4572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Change in Precipitation (%)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286000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 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1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14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2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8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-2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MM5I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6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33" name="TextBox 5"/>
          <p:cNvSpPr txBox="1">
            <a:spLocks noChangeArrowheads="1"/>
          </p:cNvSpPr>
          <p:nvPr/>
        </p:nvSpPr>
        <p:spPr bwMode="auto">
          <a:xfrm>
            <a:off x="838200" y="1447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North Atlantic </a:t>
            </a:r>
          </a:p>
        </p:txBody>
      </p:sp>
      <p:sp>
        <p:nvSpPr>
          <p:cNvPr id="20534" name="TextBox 6"/>
          <p:cNvSpPr txBox="1">
            <a:spLocks noChangeArrowheads="1"/>
          </p:cNvSpPr>
          <p:nvPr/>
        </p:nvSpPr>
        <p:spPr bwMode="auto">
          <a:xfrm>
            <a:off x="3048000" y="1905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CCSM3</a:t>
            </a:r>
          </a:p>
        </p:txBody>
      </p:sp>
      <p:sp>
        <p:nvSpPr>
          <p:cNvPr id="20535" name="TextBox 7"/>
          <p:cNvSpPr txBox="1">
            <a:spLocks noChangeArrowheads="1"/>
          </p:cNvSpPr>
          <p:nvPr/>
        </p:nvSpPr>
        <p:spPr bwMode="auto">
          <a:xfrm>
            <a:off x="6629400" y="19050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CGCM3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4800600"/>
          <a:ext cx="83058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/>
                <a:gridCol w="1186543"/>
                <a:gridCol w="1186543"/>
                <a:gridCol w="1186543"/>
                <a:gridCol w="1186543"/>
                <a:gridCol w="1186543"/>
                <a:gridCol w="118654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6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- 3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7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1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MM5I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86" name="TextBox 11"/>
          <p:cNvSpPr txBox="1">
            <a:spLocks noChangeArrowheads="1"/>
          </p:cNvSpPr>
          <p:nvPr/>
        </p:nvSpPr>
        <p:spPr bwMode="auto">
          <a:xfrm>
            <a:off x="609600" y="43434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Southern Rockies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5181600"/>
            <a:ext cx="5334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5181600"/>
            <a:ext cx="4572000" cy="6858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Change in Temperature °C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286000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 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MM5I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33" name="TextBox 5"/>
          <p:cNvSpPr txBox="1">
            <a:spLocks noChangeArrowheads="1"/>
          </p:cNvSpPr>
          <p:nvPr/>
        </p:nvSpPr>
        <p:spPr bwMode="auto">
          <a:xfrm>
            <a:off x="838200" y="1447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North Atlantic </a:t>
            </a:r>
          </a:p>
        </p:txBody>
      </p:sp>
      <p:sp>
        <p:nvSpPr>
          <p:cNvPr id="20534" name="TextBox 6"/>
          <p:cNvSpPr txBox="1">
            <a:spLocks noChangeArrowheads="1"/>
          </p:cNvSpPr>
          <p:nvPr/>
        </p:nvSpPr>
        <p:spPr bwMode="auto">
          <a:xfrm>
            <a:off x="3048000" y="1905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CCSM3</a:t>
            </a:r>
          </a:p>
        </p:txBody>
      </p:sp>
      <p:sp>
        <p:nvSpPr>
          <p:cNvPr id="20535" name="TextBox 7"/>
          <p:cNvSpPr txBox="1">
            <a:spLocks noChangeArrowheads="1"/>
          </p:cNvSpPr>
          <p:nvPr/>
        </p:nvSpPr>
        <p:spPr bwMode="auto">
          <a:xfrm>
            <a:off x="6629400" y="19050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CGCM3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4800600"/>
          <a:ext cx="83058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/>
                <a:gridCol w="1186543"/>
                <a:gridCol w="1186543"/>
                <a:gridCol w="1186543"/>
                <a:gridCol w="1186543"/>
                <a:gridCol w="1186543"/>
                <a:gridCol w="118654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MM5I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86" name="TextBox 11"/>
          <p:cNvSpPr txBox="1">
            <a:spLocks noChangeArrowheads="1"/>
          </p:cNvSpPr>
          <p:nvPr/>
        </p:nvSpPr>
        <p:spPr bwMode="auto">
          <a:xfrm>
            <a:off x="609600" y="43434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Southern Rockies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5181600"/>
            <a:ext cx="5334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5181600"/>
            <a:ext cx="4572000" cy="6858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6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16933"/>
            <a:ext cx="8229600" cy="897467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2"/>
                </a:solidFill>
              </a:rPr>
              <a:t>Bukovsky</a:t>
            </a:r>
            <a:r>
              <a:rPr lang="en-US" dirty="0" smtClean="0">
                <a:solidFill>
                  <a:schemeClr val="tx2"/>
                </a:solidFill>
              </a:rPr>
              <a:t> Regions </a:t>
            </a:r>
          </a:p>
        </p:txBody>
      </p:sp>
      <p:sp>
        <p:nvSpPr>
          <p:cNvPr id="4" name="Oval 3"/>
          <p:cNvSpPr/>
          <p:nvPr/>
        </p:nvSpPr>
        <p:spPr>
          <a:xfrm>
            <a:off x="3810000" y="3048000"/>
            <a:ext cx="5334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2743200"/>
            <a:ext cx="990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Content Placeholder 2" descr="Bukovsky_Regions_wOutlines_final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89" b="-121"/>
          <a:stretch/>
        </p:blipFill>
        <p:spPr>
          <a:xfrm>
            <a:off x="533400" y="609600"/>
            <a:ext cx="8229600" cy="6118578"/>
          </a:xfrm>
        </p:spPr>
      </p:pic>
    </p:spTree>
    <p:extLst>
      <p:ext uri="{BB962C8B-B14F-4D97-AF65-F5344CB8AC3E}">
        <p14:creationId xmlns:p14="http://schemas.microsoft.com/office/powerpoint/2010/main" val="239100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2060"/>
                </a:solidFill>
              </a:rPr>
              <a:t>AOGCM-RCM Matrix</a:t>
            </a:r>
            <a:br>
              <a:rPr lang="en-US" sz="4000" b="1" smtClean="0">
                <a:solidFill>
                  <a:srgbClr val="002060"/>
                </a:solidFill>
              </a:rPr>
            </a:br>
            <a:endParaRPr lang="en-US" sz="2800" b="1" smtClean="0">
              <a:solidFill>
                <a:srgbClr val="002060"/>
              </a:solidFill>
            </a:endParaRPr>
          </a:p>
        </p:txBody>
      </p:sp>
      <p:graphicFrame>
        <p:nvGraphicFramePr>
          <p:cNvPr id="292956" name="Group 9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8070400"/>
              </p:ext>
            </p:extLst>
          </p:nvPr>
        </p:nvGraphicFramePr>
        <p:xfrm>
          <a:off x="2362200" y="1981200"/>
          <a:ext cx="6781800" cy="4709160"/>
        </p:xfrm>
        <a:graphic>
          <a:graphicData uri="http://schemas.openxmlformats.org/drawingml/2006/table">
            <a:tbl>
              <a:tblPr/>
              <a:tblGrid>
                <a:gridCol w="762000"/>
                <a:gridCol w="1219200"/>
                <a:gridCol w="1371600"/>
                <a:gridCol w="1143000"/>
                <a:gridCol w="1231900"/>
                <a:gridCol w="10541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GFDL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CGCM3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HADCM3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CCSM3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MM5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X1**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RegCM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X1**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X**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CRCM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X1**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X**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HadRM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X**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X1**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RSM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X1**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WRF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X**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X1**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*CAM3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GFDL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X**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= chosen first GCM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*= time slice experiments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 = run completed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** =  data loaded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3" name="Text Box 3"/>
          <p:cNvSpPr txBox="1">
            <a:spLocks noChangeArrowheads="1"/>
          </p:cNvSpPr>
          <p:nvPr/>
        </p:nvSpPr>
        <p:spPr bwMode="auto">
          <a:xfrm>
            <a:off x="1676400" y="1981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614" name="Text Box 86"/>
          <p:cNvSpPr txBox="1">
            <a:spLocks noChangeArrowheads="1"/>
          </p:cNvSpPr>
          <p:nvPr/>
        </p:nvSpPr>
        <p:spPr bwMode="auto">
          <a:xfrm>
            <a:off x="4648200" y="1447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</a:rPr>
              <a:t>AOGCMS</a:t>
            </a:r>
          </a:p>
        </p:txBody>
      </p:sp>
      <p:sp>
        <p:nvSpPr>
          <p:cNvPr id="22615" name="Text Box 87"/>
          <p:cNvSpPr txBox="1">
            <a:spLocks noChangeArrowheads="1"/>
          </p:cNvSpPr>
          <p:nvPr/>
        </p:nvSpPr>
        <p:spPr bwMode="auto">
          <a:xfrm>
            <a:off x="990600" y="3276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</a:rPr>
              <a:t>RCMs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2819400"/>
            <a:ext cx="685800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6705600" y="2514600"/>
            <a:ext cx="685800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24200" y="2819400"/>
            <a:ext cx="609600" cy="16764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1000" y="4419600"/>
            <a:ext cx="3200400" cy="3810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1000" y="3276600"/>
            <a:ext cx="3200400" cy="3810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819400"/>
            <a:ext cx="1752600" cy="3810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3733800"/>
            <a:ext cx="3048000" cy="304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46083" name="Content Placeholder 4" descr="tas_delta_ccsm_DJF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0"/>
            <a:ext cx="3084513" cy="3992563"/>
          </a:xfrm>
        </p:spPr>
      </p:pic>
      <p:pic>
        <p:nvPicPr>
          <p:cNvPr id="46084" name="Content Placeholder 5" descr="tas_WRFG_ccsm-delta_DJF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3581400"/>
            <a:ext cx="3084513" cy="3992563"/>
          </a:xfrm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1066800" y="2362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6086" name="Picture 5" descr="temp_MM5I_ccsm-delta.DJF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3100388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1371600" y="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Global  -  CCSM3 </a:t>
            </a:r>
          </a:p>
        </p:txBody>
      </p: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5410200" y="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MM5 RCM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36576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  </a:t>
            </a:r>
            <a:r>
              <a:rPr lang="en-US" dirty="0">
                <a:solidFill>
                  <a:srgbClr val="002060"/>
                </a:solidFill>
              </a:rPr>
              <a:t>WRF RCM  </a:t>
            </a:r>
          </a:p>
        </p:txBody>
      </p:sp>
      <p:pic>
        <p:nvPicPr>
          <p:cNvPr id="46090" name="Content Placeholder 10" descr="temp_CRCM_ccsm-delta.DJF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81400"/>
            <a:ext cx="3082925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Box 10"/>
          <p:cNvSpPr txBox="1">
            <a:spLocks noChangeArrowheads="1"/>
          </p:cNvSpPr>
          <p:nvPr/>
        </p:nvSpPr>
        <p:spPr bwMode="auto">
          <a:xfrm>
            <a:off x="5410200" y="35814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CRCM</a:t>
            </a:r>
          </a:p>
        </p:txBody>
      </p:sp>
      <p:sp>
        <p:nvSpPr>
          <p:cNvPr id="46092" name="TextBox 11"/>
          <p:cNvSpPr txBox="1">
            <a:spLocks noChangeArrowheads="1"/>
          </p:cNvSpPr>
          <p:nvPr/>
        </p:nvSpPr>
        <p:spPr bwMode="auto">
          <a:xfrm>
            <a:off x="7543800" y="1524000"/>
            <a:ext cx="1600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Change in Winter Temperature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CCSM3,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3 </a:t>
            </a:r>
            <a:r>
              <a:rPr lang="en-US" dirty="0">
                <a:solidFill>
                  <a:srgbClr val="002060"/>
                </a:solidFill>
              </a:rPr>
              <a:t>RCMs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7" name="Content Placeholder 4" descr="tas_delta_ccsm_JJ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228600"/>
            <a:ext cx="2667000" cy="3451225"/>
          </a:xfrm>
        </p:spPr>
      </p:pic>
      <p:pic>
        <p:nvPicPr>
          <p:cNvPr id="47108" name="Content Placeholder 5" descr="temp_CRCM_ccsm-delta.JJA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3406775"/>
            <a:ext cx="2667000" cy="3451225"/>
          </a:xfrm>
        </p:spPr>
      </p:pic>
      <p:pic>
        <p:nvPicPr>
          <p:cNvPr id="47109" name="Picture 7" descr="temp_MM5I_ccsm-delta.JJ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"/>
            <a:ext cx="26670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9" descr="tas_WRFG_ccsm-delta_JJ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308350"/>
            <a:ext cx="27432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43800" y="1828800"/>
            <a:ext cx="1600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Change </a:t>
            </a:r>
            <a:r>
              <a:rPr lang="en-US" dirty="0">
                <a:solidFill>
                  <a:srgbClr val="002060"/>
                </a:solidFill>
              </a:rPr>
              <a:t>in </a:t>
            </a:r>
            <a:r>
              <a:rPr lang="en-US" dirty="0" smtClean="0">
                <a:solidFill>
                  <a:srgbClr val="002060"/>
                </a:solidFill>
              </a:rPr>
              <a:t>Summer Temperature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CCSM</a:t>
            </a:r>
            <a:r>
              <a:rPr lang="en-US" dirty="0">
                <a:solidFill>
                  <a:srgbClr val="002060"/>
                </a:solidFill>
              </a:rPr>
              <a:t>-driven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>
            <a:normAutofit fontScale="90000"/>
          </a:bodyPr>
          <a:lstStyle/>
          <a:p>
            <a:endParaRPr lang="en-US" sz="2800" smtClean="0">
              <a:solidFill>
                <a:schemeClr val="accent2"/>
              </a:solidFill>
            </a:endParaRPr>
          </a:p>
        </p:txBody>
      </p:sp>
      <p:pic>
        <p:nvPicPr>
          <p:cNvPr id="44035" name="Content Placeholder 5" descr="pr_delta_ccsm_JJ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533400"/>
            <a:ext cx="2590800" cy="3352800"/>
          </a:xfrm>
        </p:spPr>
      </p:pic>
      <p:pic>
        <p:nvPicPr>
          <p:cNvPr id="44039" name="Content Placeholder 10" descr="prec_CRCM_ccsm-dpct.JJA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99013" y="3505200"/>
            <a:ext cx="2592387" cy="3352800"/>
          </a:xfrm>
        </p:spPr>
      </p:pic>
      <p:sp>
        <p:nvSpPr>
          <p:cNvPr id="7" name="TextBox 6"/>
          <p:cNvSpPr txBox="1"/>
          <p:nvPr/>
        </p:nvSpPr>
        <p:spPr>
          <a:xfrm>
            <a:off x="2057400" y="457200"/>
            <a:ext cx="1371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CCSM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42672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 </a:t>
            </a:r>
          </a:p>
        </p:txBody>
      </p:sp>
      <p:pic>
        <p:nvPicPr>
          <p:cNvPr id="44038" name="Picture 9" descr="prec_MM5I_ccsm-dpct.JJA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33400"/>
            <a:ext cx="26146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Content Placeholder 5" descr="pr_WRFG_ccsm-delta_JJ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505200"/>
            <a:ext cx="25923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43800" y="1219200"/>
            <a:ext cx="1600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CCSM-driven change in summer precipitation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3733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CRCM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"/>
            <a:ext cx="4040188" cy="3349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          </a:t>
            </a:r>
            <a:r>
              <a:rPr lang="en-US" sz="2000" dirty="0" smtClean="0">
                <a:solidFill>
                  <a:schemeClr val="tx2"/>
                </a:solidFill>
              </a:rPr>
              <a:t>CGCM3 Global Model 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8196" name="Content Placeholder 6" descr="tas_CGCM3-delta_DJF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457200"/>
            <a:ext cx="2667000" cy="3451985"/>
          </a:xfrm>
        </p:spPr>
      </p:pic>
      <p:sp>
        <p:nvSpPr>
          <p:cNvPr id="81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" y="4191000"/>
            <a:ext cx="1066801" cy="411162"/>
          </a:xfrm>
        </p:spPr>
        <p:txBody>
          <a:bodyPr>
            <a:noAutofit/>
          </a:bodyPr>
          <a:lstStyle/>
          <a:p>
            <a:r>
              <a:rPr lang="en-US" dirty="0" smtClean="0"/>
              <a:t>        </a:t>
            </a:r>
            <a:r>
              <a:rPr lang="en-US" sz="2000" b="0" dirty="0" smtClean="0">
                <a:solidFill>
                  <a:schemeClr val="tx2"/>
                </a:solidFill>
              </a:rPr>
              <a:t>CRCM</a:t>
            </a:r>
            <a:endParaRPr lang="en-US" sz="1800" b="0" dirty="0" smtClean="0">
              <a:solidFill>
                <a:schemeClr val="tx2"/>
              </a:solidFill>
            </a:endParaRPr>
          </a:p>
        </p:txBody>
      </p:sp>
      <p:pic>
        <p:nvPicPr>
          <p:cNvPr id="8198" name="Content Placeholder 7" descr="tas_CRCM_cgcm3-delta_DJF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1" y="3657600"/>
            <a:ext cx="2649042" cy="3426958"/>
          </a:xfrm>
        </p:spPr>
      </p:pic>
      <p:sp>
        <p:nvSpPr>
          <p:cNvPr id="7" name="TextBox 6"/>
          <p:cNvSpPr txBox="1"/>
          <p:nvPr/>
        </p:nvSpPr>
        <p:spPr>
          <a:xfrm>
            <a:off x="7162800" y="1905000"/>
            <a:ext cx="2546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CGCM - driven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Change in Winter Temperature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" name="Picture 8" descr="Temp_WRFG_cgcm3_winter_future-cur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5200"/>
            <a:ext cx="2590800" cy="3352800"/>
          </a:xfrm>
          <a:prstGeom prst="rect">
            <a:avLst/>
          </a:prstGeom>
        </p:spPr>
      </p:pic>
      <p:pic>
        <p:nvPicPr>
          <p:cNvPr id="11" name="Picture 10" descr="tas_delta_RCM3_cgcm3_DJ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79612"/>
            <a:ext cx="2590800" cy="33527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57800" y="15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RegCM3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WRFG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4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  <a:ea typeface="ＭＳ Ｐゴシック" charset="-128"/>
              </a:rPr>
              <a:t/>
            </a:r>
            <a:br>
              <a:rPr lang="en-US" dirty="0" smtClean="0">
                <a:solidFill>
                  <a:schemeClr val="accent6"/>
                </a:solidFill>
                <a:ea typeface="ＭＳ Ｐゴシック" charset="-128"/>
              </a:rPr>
            </a:br>
            <a:r>
              <a:rPr lang="en-US" sz="2800" dirty="0" smtClean="0">
                <a:solidFill>
                  <a:schemeClr val="accent6"/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endParaRPr lang="en-US" dirty="0" smtClean="0">
              <a:ea typeface="ＭＳ Ｐゴシック" charset="-128"/>
            </a:endParaRPr>
          </a:p>
        </p:txBody>
      </p:sp>
      <p:pic>
        <p:nvPicPr>
          <p:cNvPr id="43014" name="Content Placeholder 9" descr="prtot_CRCM_CGCM3-delta_DJF_new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3505200"/>
            <a:ext cx="2590800" cy="3352800"/>
          </a:xfrm>
        </p:spPr>
      </p:pic>
      <p:pic>
        <p:nvPicPr>
          <p:cNvPr id="43013" name="Content Placeholder 8" descr="pr_delta_cgcm3_DJF_new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47800" y="609600"/>
            <a:ext cx="2490245" cy="3220680"/>
          </a:xfrm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676400" y="1524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CGCM3 – Global  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04800" y="38100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     </a:t>
            </a:r>
            <a:r>
              <a:rPr lang="en-US" dirty="0">
                <a:solidFill>
                  <a:schemeClr val="tx2"/>
                </a:solidFill>
              </a:rPr>
              <a:t>CRCM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43015" name="Picture 11" descr="prtot_delta_RCM3_cgcm3_DJF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910" y="533400"/>
            <a:ext cx="253115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12"/>
          <p:cNvSpPr txBox="1">
            <a:spLocks noChangeArrowheads="1"/>
          </p:cNvSpPr>
          <p:nvPr/>
        </p:nvSpPr>
        <p:spPr bwMode="auto">
          <a:xfrm>
            <a:off x="5029200" y="152400"/>
            <a:ext cx="292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</a:t>
            </a:r>
            <a:r>
              <a:rPr lang="en-US" dirty="0">
                <a:solidFill>
                  <a:schemeClr val="tx2"/>
                </a:solidFill>
              </a:rPr>
              <a:t>RegCM3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1219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ea typeface="ＭＳ Ｐゴシック" charset="-128"/>
              </a:rPr>
              <a:t>CGCM-driven % Change in Winter Precipitation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1" name="Picture 10" descr="percent_prec_wrfg-cgcm3_winter_future-curr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3352800"/>
            <a:ext cx="2590800" cy="33527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7600" y="3657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WRFG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7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822</Words>
  <Application>Microsoft Macintosh PowerPoint</Application>
  <PresentationFormat>On-screen Show (4:3)</PresentationFormat>
  <Paragraphs>302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Office Theme</vt:lpstr>
      <vt:lpstr>PowerPoint Presentation</vt:lpstr>
      <vt:lpstr>PowerPoint Presentation</vt:lpstr>
      <vt:lpstr>PowerPoint Presentation</vt:lpstr>
      <vt:lpstr>AOGCM-RCM Matrix 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Bukovsky Regions</vt:lpstr>
      <vt:lpstr>Southern Rocky Mountains </vt:lpstr>
      <vt:lpstr>Southern Rocky Mountains</vt:lpstr>
      <vt:lpstr>Southern Rocky Mountains</vt:lpstr>
      <vt:lpstr> Southern  Rocky Mountains</vt:lpstr>
      <vt:lpstr>PowerPoint Presentation</vt:lpstr>
      <vt:lpstr>PowerPoint Presentation</vt:lpstr>
      <vt:lpstr>Bukovsky Regions</vt:lpstr>
      <vt:lpstr>Deep South </vt:lpstr>
      <vt:lpstr>Central Plains</vt:lpstr>
      <vt:lpstr>East Taiga</vt:lpstr>
      <vt:lpstr>Pacific NW</vt:lpstr>
      <vt:lpstr>Pacific SW</vt:lpstr>
      <vt:lpstr>PowerPoint Presentation</vt:lpstr>
      <vt:lpstr>PowerPoint Presentation</vt:lpstr>
      <vt:lpstr>RegCM3 in GFDL Change in Summer Temperature</vt:lpstr>
      <vt:lpstr>PowerPoint Presentation</vt:lpstr>
      <vt:lpstr>RegCM3 in GFDL % Change Precip - Winter</vt:lpstr>
      <vt:lpstr>THE END</vt:lpstr>
      <vt:lpstr>Change in Precipitation (%)</vt:lpstr>
      <vt:lpstr>Change in Temperature °C</vt:lpstr>
      <vt:lpstr>Bukovsky Regions </vt:lpstr>
    </vt:vector>
  </TitlesOfParts>
  <Company>NCAR/UCAR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rhaacker</dc:creator>
  <cp:lastModifiedBy>Linda Mearns</cp:lastModifiedBy>
  <cp:revision>307</cp:revision>
  <dcterms:created xsi:type="dcterms:W3CDTF">2004-10-14T15:36:28Z</dcterms:created>
  <dcterms:modified xsi:type="dcterms:W3CDTF">2012-04-10T06:19:22Z</dcterms:modified>
</cp:coreProperties>
</file>