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76" r:id="rId2"/>
    <p:sldId id="404" r:id="rId3"/>
    <p:sldId id="406" r:id="rId4"/>
    <p:sldId id="407" r:id="rId5"/>
    <p:sldId id="409" r:id="rId6"/>
    <p:sldId id="411" r:id="rId7"/>
    <p:sldId id="405" r:id="rId8"/>
    <p:sldId id="413" r:id="rId9"/>
    <p:sldId id="412" r:id="rId10"/>
    <p:sldId id="434" r:id="rId11"/>
    <p:sldId id="435" r:id="rId12"/>
    <p:sldId id="437" r:id="rId13"/>
    <p:sldId id="417" r:id="rId14"/>
    <p:sldId id="444" r:id="rId15"/>
    <p:sldId id="396" r:id="rId16"/>
    <p:sldId id="401" r:id="rId17"/>
    <p:sldId id="421" r:id="rId18"/>
    <p:sldId id="422" r:id="rId19"/>
    <p:sldId id="423" r:id="rId20"/>
    <p:sldId id="424" r:id="rId21"/>
    <p:sldId id="402" r:id="rId22"/>
    <p:sldId id="426" r:id="rId23"/>
    <p:sldId id="427" r:id="rId24"/>
    <p:sldId id="429" r:id="rId25"/>
    <p:sldId id="446" r:id="rId26"/>
    <p:sldId id="433" r:id="rId27"/>
    <p:sldId id="438" r:id="rId28"/>
    <p:sldId id="439" r:id="rId29"/>
    <p:sldId id="440" r:id="rId30"/>
    <p:sldId id="443" r:id="rId31"/>
    <p:sldId id="431" r:id="rId32"/>
    <p:sldId id="442" r:id="rId33"/>
    <p:sldId id="441" r:id="rId34"/>
    <p:sldId id="447" r:id="rId35"/>
    <p:sldId id="448" r:id="rId36"/>
    <p:sldId id="445" r:id="rId3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ECEE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86653" autoAdjust="0"/>
  </p:normalViewPr>
  <p:slideViewPr>
    <p:cSldViewPr>
      <p:cViewPr>
        <p:scale>
          <a:sx n="66" d="100"/>
          <a:sy n="66" d="100"/>
        </p:scale>
        <p:origin x="-594" y="3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fld id="{89761E22-0715-41F6-88A8-F29D9A2904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fld id="{CDBDEF4C-C405-4CBF-9892-5AF23A1FE2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DB3DC1-DDE1-4EB0-8D5D-2DBD3C1C34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383B28-F8B0-4647-ADC2-D8D9CFD081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11C83F-B029-4511-9EA6-C6C65BFC4A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1941CF-676F-4FC9-BE4C-60F05567E4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EE172-B0FC-45A5-8FCE-A587FB52EF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19DFCC-DD5D-4B30-9E14-B50EFD4400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0DAE7A-0E3C-469C-87FF-FF1EAC97A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C28BC6-C47B-40F4-BC7A-64E9E7D784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40C03-17BD-49F1-B360-A93AF58CA8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0467D9-DBFF-4CE6-9DBF-09BAC5E6B2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9A55F-CB52-43A7-A8A5-ADE124CBE7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0488E0F-C721-4117-A487-34D7271873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-1588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cf-pcmdi.llnl.gov/documents/cf-conventions/1.0/cf-conventions.html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narccap.ucar.edu/data/rcm-characteristics.html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narccap.ucar.edu/about/aogcms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narccap.ucar.edu/data/output_archive.html" TargetMode="External"/><Relationship Id="rId2" Type="http://schemas.openxmlformats.org/officeDocument/2006/relationships/hyperlink" Target="http://earthsystemgrid.org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arccap.ucar.edu/data/table4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narccap.ucar.edu/data/status.html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arccap.ucar.edu/data/missing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arccap.ucar.edu/about/projections.html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narccap.ucar.edu/data/ascii-howto.html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arthsystemgrid.org/project/NARCCAP.html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narccap.ucar.edu/about/caveats.html" TargetMode="External"/><Relationship Id="rId7" Type="http://schemas.openxmlformats.org/officeDocument/2006/relationships/hyperlink" Target="http://narccap.ucar.edu/results/index.html" TargetMode="External"/><Relationship Id="rId2" Type="http://schemas.openxmlformats.org/officeDocument/2006/relationships/hyperlink" Target="http://narccap.ucar.edu/about/model-changes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narccap.ucar.edu/about/acknowledgements.html" TargetMode="External"/><Relationship Id="rId5" Type="http://schemas.openxmlformats.org/officeDocument/2006/relationships/hyperlink" Target="http://narccap.ucar.edu/contrib/index.html" TargetMode="External"/><Relationship Id="rId4" Type="http://schemas.openxmlformats.org/officeDocument/2006/relationships/hyperlink" Target="http://narccap.ucar.edu/users/directory.html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arccap.ucar.edu/contrib/tools/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 smtClean="0">
                <a:solidFill>
                  <a:schemeClr val="bg1"/>
                </a:solidFill>
              </a:rPr>
              <a:t>NARCCAP Data Tutorial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Seth McGinnis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IMAGe</a:t>
            </a:r>
            <a:r>
              <a:rPr lang="en-US" dirty="0" smtClean="0">
                <a:solidFill>
                  <a:schemeClr val="bg1"/>
                </a:solidFill>
              </a:rPr>
              <a:t> – NCAR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mcginnis@ucar.edu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2438400" y="1905000"/>
            <a:ext cx="3581400" cy="3276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371600" y="2209800"/>
            <a:ext cx="457200" cy="158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 flipH="1" flipV="1">
            <a:off x="2629694" y="5828506"/>
            <a:ext cx="381000" cy="158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 flipH="1" flipV="1">
            <a:off x="3010694" y="1942306"/>
            <a:ext cx="381000" cy="158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943600" y="5486400"/>
            <a:ext cx="457200" cy="158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6400800" y="3124200"/>
            <a:ext cx="1905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r>
              <a:rPr lang="en-US" sz="11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units: km</a:t>
            </a:r>
            <a:br>
              <a:rPr lang="en-US" sz="11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11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missing_value</a:t>
            </a:r>
            <a:r>
              <a:rPr lang="en-US" sz="11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: -99</a:t>
            </a:r>
            <a:endParaRPr lang="en-US" sz="1100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514600" y="1981200"/>
          <a:ext cx="3401056" cy="3081910"/>
        </p:xfrm>
        <a:graphic>
          <a:graphicData uri="http://schemas.openxmlformats.org/drawingml/2006/table">
            <a:tbl>
              <a:tblPr/>
              <a:tblGrid>
                <a:gridCol w="425132"/>
                <a:gridCol w="425132"/>
                <a:gridCol w="425132"/>
                <a:gridCol w="425132"/>
                <a:gridCol w="425132"/>
                <a:gridCol w="425132"/>
                <a:gridCol w="425132"/>
                <a:gridCol w="425132"/>
              </a:tblGrid>
              <a:tr h="23707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0.5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707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0.8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1.7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707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0.9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0.5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707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0.7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1.1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0.9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0.3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707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0.4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1.2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1.6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1.9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2.3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1.2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707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0.9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2.5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2.2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2.8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4.1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1.8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0.2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707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1.3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2.2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2.9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3.3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2.1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0.5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707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0.8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2.6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3.1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2.8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2.2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0.8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707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0.1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1.9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4.2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2.4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1.6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0.9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0.1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707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0.4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2.9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1.8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0.5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707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0.2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1.5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0.7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707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0.3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707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562860" y="5410201"/>
          <a:ext cx="3352800" cy="228600"/>
        </p:xfrm>
        <a:graphic>
          <a:graphicData uri="http://schemas.openxmlformats.org/drawingml/2006/table">
            <a:tbl>
              <a:tblPr/>
              <a:tblGrid>
                <a:gridCol w="419100"/>
                <a:gridCol w="419100"/>
                <a:gridCol w="419100"/>
                <a:gridCol w="419100"/>
                <a:gridCol w="419100"/>
                <a:gridCol w="419100"/>
                <a:gridCol w="419100"/>
                <a:gridCol w="419100"/>
              </a:tblGrid>
              <a:tr h="22860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71.4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71.6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71.8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72.0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72.2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72.4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72.6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72.8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800860" y="1981201"/>
          <a:ext cx="354965" cy="3048006"/>
        </p:xfrm>
        <a:graphic>
          <a:graphicData uri="http://schemas.openxmlformats.org/drawingml/2006/table">
            <a:tbl>
              <a:tblPr/>
              <a:tblGrid>
                <a:gridCol w="354965"/>
              </a:tblGrid>
              <a:tr h="23446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0.4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46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0.3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46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0.2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46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0.1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46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0.0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46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-0.1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46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-0.2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46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-0.3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46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-0.4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46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-0.5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46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-0.6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46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-0.7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46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-0.8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Oval 9"/>
          <p:cNvSpPr/>
          <p:nvPr/>
        </p:nvSpPr>
        <p:spPr>
          <a:xfrm>
            <a:off x="2639060" y="1447801"/>
            <a:ext cx="12954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orog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038860" y="1981201"/>
            <a:ext cx="6096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lat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486660" y="5791201"/>
            <a:ext cx="762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lon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Variables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248400" y="5334000"/>
            <a:ext cx="19050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r>
              <a:rPr lang="en-US" sz="11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units: </a:t>
            </a:r>
            <a:r>
              <a:rPr lang="en-US" sz="11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degrees_east</a:t>
            </a:r>
            <a:endParaRPr lang="en-US" sz="1100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09600" y="5410200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r>
              <a:rPr lang="en-US" sz="11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units: </a:t>
            </a:r>
            <a:r>
              <a:rPr lang="en-US" sz="11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degrees_north</a:t>
            </a:r>
            <a:endParaRPr lang="en-US" sz="1100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5943600" y="3429000"/>
            <a:ext cx="457200" cy="158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 flipH="1" flipV="1">
            <a:off x="1715294" y="5218906"/>
            <a:ext cx="381000" cy="158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2438400" y="5334000"/>
            <a:ext cx="3581400" cy="381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676400" y="1905000"/>
            <a:ext cx="609600" cy="3276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6248400" y="1600200"/>
            <a:ext cx="25146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r>
              <a:rPr lang="en-US" sz="11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//GLOBAL</a:t>
            </a:r>
          </a:p>
          <a:p>
            <a:r>
              <a:rPr lang="en-US" sz="11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title: island topography</a:t>
            </a:r>
          </a:p>
          <a:p>
            <a:r>
              <a:rPr lang="en-US" sz="11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creator: Seth McGinnis</a:t>
            </a:r>
          </a:p>
          <a:p>
            <a:r>
              <a:rPr lang="en-US" sz="11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Conventions: CF-1.6</a:t>
            </a:r>
            <a:endParaRPr lang="en-US" sz="1100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rot="5400000">
            <a:off x="-608806" y="3504406"/>
            <a:ext cx="3048000" cy="1588"/>
          </a:xfrm>
          <a:prstGeom prst="straightConnector1">
            <a:avLst/>
          </a:prstGeom>
          <a:ln w="38100">
            <a:solidFill>
              <a:schemeClr val="bg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 rot="5400000">
            <a:off x="794266" y="3244334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lat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2514600" y="6324600"/>
            <a:ext cx="3429000" cy="1588"/>
          </a:xfrm>
          <a:prstGeom prst="straightConnector1">
            <a:avLst/>
          </a:prstGeom>
          <a:ln w="38100">
            <a:solidFill>
              <a:schemeClr val="bg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886200" y="5943600"/>
            <a:ext cx="685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lon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371600" y="2209800"/>
            <a:ext cx="457200" cy="158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 flipH="1" flipV="1">
            <a:off x="2629694" y="5828506"/>
            <a:ext cx="381000" cy="158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 flipH="1" flipV="1">
            <a:off x="3010694" y="1942306"/>
            <a:ext cx="381000" cy="158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943600" y="5486400"/>
            <a:ext cx="457200" cy="158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6400800" y="3124200"/>
            <a:ext cx="1905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r>
              <a:rPr lang="en-US" sz="11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units: km</a:t>
            </a:r>
            <a:br>
              <a:rPr lang="en-US" sz="11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11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missing_value</a:t>
            </a:r>
            <a:r>
              <a:rPr lang="en-US" sz="11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: -99</a:t>
            </a:r>
            <a:endParaRPr lang="en-US" sz="1100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514600" y="1981200"/>
          <a:ext cx="3401056" cy="3081910"/>
        </p:xfrm>
        <a:graphic>
          <a:graphicData uri="http://schemas.openxmlformats.org/drawingml/2006/table">
            <a:tbl>
              <a:tblPr/>
              <a:tblGrid>
                <a:gridCol w="425132"/>
                <a:gridCol w="425132"/>
                <a:gridCol w="425132"/>
                <a:gridCol w="425132"/>
                <a:gridCol w="425132"/>
                <a:gridCol w="425132"/>
                <a:gridCol w="425132"/>
                <a:gridCol w="425132"/>
              </a:tblGrid>
              <a:tr h="23707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0.5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707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0.8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1.7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707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0.9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0.5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707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0.7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1.1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0.9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0.3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707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0.4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1.2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1.6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1.9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2.3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1.2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707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0.9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2.5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2.2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2.8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4.1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1.8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0.2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707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1.3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2.2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2.9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3.3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2.1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0.5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707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0.8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2.6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3.1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2.8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2.2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0.8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707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0.1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1.9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4.2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2.4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1.6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0.9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0.1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707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0.4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2.9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1.8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0.5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707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0.2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1.5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0.7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707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0.3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707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562860" y="5410201"/>
          <a:ext cx="3352800" cy="228600"/>
        </p:xfrm>
        <a:graphic>
          <a:graphicData uri="http://schemas.openxmlformats.org/drawingml/2006/table">
            <a:tbl>
              <a:tblPr/>
              <a:tblGrid>
                <a:gridCol w="419100"/>
                <a:gridCol w="419100"/>
                <a:gridCol w="419100"/>
                <a:gridCol w="419100"/>
                <a:gridCol w="419100"/>
                <a:gridCol w="419100"/>
                <a:gridCol w="419100"/>
                <a:gridCol w="419100"/>
              </a:tblGrid>
              <a:tr h="22860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71.4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71.6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71.8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72.0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72.2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72.4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72.6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72.8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800860" y="1981201"/>
          <a:ext cx="354965" cy="3048006"/>
        </p:xfrm>
        <a:graphic>
          <a:graphicData uri="http://schemas.openxmlformats.org/drawingml/2006/table">
            <a:tbl>
              <a:tblPr/>
              <a:tblGrid>
                <a:gridCol w="354965"/>
              </a:tblGrid>
              <a:tr h="23446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0.4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46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0.3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46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0.2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46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0.1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46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0.0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46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-0.1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46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-0.2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46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-0.3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46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-0.4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46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-0.5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46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-0.6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46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-0.7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46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-0.8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Oval 9"/>
          <p:cNvSpPr/>
          <p:nvPr/>
        </p:nvSpPr>
        <p:spPr>
          <a:xfrm>
            <a:off x="2639060" y="1447801"/>
            <a:ext cx="12954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orog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038860" y="1981201"/>
            <a:ext cx="6096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lat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486660" y="5791201"/>
            <a:ext cx="762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lon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Dimensions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248400" y="5334000"/>
            <a:ext cx="19050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r>
              <a:rPr lang="en-US" sz="11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units: </a:t>
            </a:r>
            <a:r>
              <a:rPr lang="en-US" sz="11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degrees_east</a:t>
            </a:r>
            <a:endParaRPr lang="en-US" sz="1100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09600" y="5410200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r>
              <a:rPr lang="en-US" sz="11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units: </a:t>
            </a:r>
            <a:r>
              <a:rPr lang="en-US" sz="11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degrees_north</a:t>
            </a:r>
            <a:endParaRPr lang="en-US" sz="1100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5943600" y="3429000"/>
            <a:ext cx="457200" cy="158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 flipH="1" flipV="1">
            <a:off x="1715294" y="5218906"/>
            <a:ext cx="381000" cy="158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6248400" y="1600200"/>
            <a:ext cx="25146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r>
              <a:rPr lang="en-US" sz="11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//GLOBAL</a:t>
            </a:r>
          </a:p>
          <a:p>
            <a:r>
              <a:rPr lang="en-US" sz="11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title: island topography</a:t>
            </a:r>
          </a:p>
          <a:p>
            <a:r>
              <a:rPr lang="en-US" sz="11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creator: Seth McGinnis</a:t>
            </a:r>
          </a:p>
          <a:p>
            <a:r>
              <a:rPr lang="en-US" sz="11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Conventions: CF-1.6</a:t>
            </a:r>
            <a:endParaRPr lang="en-US" sz="1100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rot="5400000">
            <a:off x="-608806" y="3504406"/>
            <a:ext cx="3048000" cy="1588"/>
          </a:xfrm>
          <a:prstGeom prst="straightConnector1">
            <a:avLst/>
          </a:prstGeom>
          <a:ln w="38100">
            <a:solidFill>
              <a:schemeClr val="bg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 rot="5400000">
            <a:off x="794266" y="3244334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lat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2514600" y="6324600"/>
            <a:ext cx="3429000" cy="1588"/>
          </a:xfrm>
          <a:prstGeom prst="straightConnector1">
            <a:avLst/>
          </a:prstGeom>
          <a:ln w="38100">
            <a:solidFill>
              <a:schemeClr val="bg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886200" y="5943600"/>
            <a:ext cx="685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lon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85800" y="1905000"/>
            <a:ext cx="1600200" cy="3276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438400" y="5257800"/>
            <a:ext cx="3581400" cy="1219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371600" y="2209800"/>
            <a:ext cx="457200" cy="158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 flipH="1" flipV="1">
            <a:off x="2629694" y="5828506"/>
            <a:ext cx="381000" cy="158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 flipH="1" flipV="1">
            <a:off x="3010694" y="1942306"/>
            <a:ext cx="381000" cy="158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943600" y="5486400"/>
            <a:ext cx="457200" cy="158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6400800" y="3124200"/>
            <a:ext cx="1905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r>
              <a:rPr lang="en-US" sz="11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units: km</a:t>
            </a:r>
            <a:br>
              <a:rPr lang="en-US" sz="11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11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missing_value</a:t>
            </a:r>
            <a:r>
              <a:rPr lang="en-US" sz="11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: -99</a:t>
            </a:r>
            <a:endParaRPr lang="en-US" sz="1100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514600" y="1981200"/>
          <a:ext cx="3401056" cy="3081910"/>
        </p:xfrm>
        <a:graphic>
          <a:graphicData uri="http://schemas.openxmlformats.org/drawingml/2006/table">
            <a:tbl>
              <a:tblPr/>
              <a:tblGrid>
                <a:gridCol w="425132"/>
                <a:gridCol w="425132"/>
                <a:gridCol w="425132"/>
                <a:gridCol w="425132"/>
                <a:gridCol w="425132"/>
                <a:gridCol w="425132"/>
                <a:gridCol w="425132"/>
                <a:gridCol w="425132"/>
              </a:tblGrid>
              <a:tr h="23707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0.5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707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0.8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1.7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707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0.9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0.5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707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0.7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1.1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0.9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0.3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707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0.4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1.2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1.6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1.9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2.3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1.2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707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0.9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2.5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2.2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2.8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4.1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1.8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0.2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707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1.3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2.2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2.9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3.3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2.1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0.5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707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0.8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2.6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3.1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2.8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2.2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0.8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707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0.1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1.9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4.2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2.4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1.6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0.9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0.1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707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0.4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2.9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1.8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0.5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707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0.2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1.5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0.7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707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0.3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707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562860" y="5410201"/>
          <a:ext cx="3352800" cy="228600"/>
        </p:xfrm>
        <a:graphic>
          <a:graphicData uri="http://schemas.openxmlformats.org/drawingml/2006/table">
            <a:tbl>
              <a:tblPr/>
              <a:tblGrid>
                <a:gridCol w="419100"/>
                <a:gridCol w="419100"/>
                <a:gridCol w="419100"/>
                <a:gridCol w="419100"/>
                <a:gridCol w="419100"/>
                <a:gridCol w="419100"/>
                <a:gridCol w="419100"/>
                <a:gridCol w="419100"/>
              </a:tblGrid>
              <a:tr h="22860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71.4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71.6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71.8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72.0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72.2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72.4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72.6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72.8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800860" y="1981201"/>
          <a:ext cx="354965" cy="3048006"/>
        </p:xfrm>
        <a:graphic>
          <a:graphicData uri="http://schemas.openxmlformats.org/drawingml/2006/table">
            <a:tbl>
              <a:tblPr/>
              <a:tblGrid>
                <a:gridCol w="354965"/>
              </a:tblGrid>
              <a:tr h="23446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0.4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46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0.3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46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0.2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46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0.1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46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0.0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46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-0.1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46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-0.2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46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-0.3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46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-0.4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46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-0.5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46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-0.6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46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-0.7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46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-0.8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Oval 9"/>
          <p:cNvSpPr/>
          <p:nvPr/>
        </p:nvSpPr>
        <p:spPr>
          <a:xfrm>
            <a:off x="2639060" y="1447801"/>
            <a:ext cx="12954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orog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038860" y="1981201"/>
            <a:ext cx="6096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lat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486660" y="5791201"/>
            <a:ext cx="762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lon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Attributes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248400" y="5334000"/>
            <a:ext cx="19050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r>
              <a:rPr lang="en-US" sz="11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units: </a:t>
            </a:r>
            <a:r>
              <a:rPr lang="en-US" sz="11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degrees_east</a:t>
            </a:r>
            <a:endParaRPr lang="en-US" sz="1100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09600" y="5410200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r>
              <a:rPr lang="en-US" sz="11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units: </a:t>
            </a:r>
            <a:r>
              <a:rPr lang="en-US" sz="11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degrees_north</a:t>
            </a:r>
            <a:endParaRPr lang="en-US" sz="1100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5943600" y="3429000"/>
            <a:ext cx="457200" cy="158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 flipH="1" flipV="1">
            <a:off x="1715294" y="5218906"/>
            <a:ext cx="381000" cy="158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6248400" y="1600200"/>
            <a:ext cx="25146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r>
              <a:rPr lang="en-US" sz="11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//GLOBAL</a:t>
            </a:r>
          </a:p>
          <a:p>
            <a:r>
              <a:rPr lang="en-US" sz="11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title: island topography</a:t>
            </a:r>
          </a:p>
          <a:p>
            <a:r>
              <a:rPr lang="en-US" sz="11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creator: Seth McGinnis</a:t>
            </a:r>
          </a:p>
          <a:p>
            <a:r>
              <a:rPr lang="en-US" sz="11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Conventions: CF-1.6</a:t>
            </a:r>
            <a:endParaRPr lang="en-US" sz="1100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rot="5400000">
            <a:off x="-608806" y="3504406"/>
            <a:ext cx="3048000" cy="1588"/>
          </a:xfrm>
          <a:prstGeom prst="straightConnector1">
            <a:avLst/>
          </a:prstGeom>
          <a:ln w="38100">
            <a:solidFill>
              <a:schemeClr val="bg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 rot="5400000">
            <a:off x="794266" y="3244334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lat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2514600" y="6324600"/>
            <a:ext cx="3429000" cy="1588"/>
          </a:xfrm>
          <a:prstGeom prst="straightConnector1">
            <a:avLst/>
          </a:prstGeom>
          <a:ln w="38100">
            <a:solidFill>
              <a:schemeClr val="bg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886200" y="5943600"/>
            <a:ext cx="685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lon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5" name="Rectangle 24"/>
          <p:cNvSpPr/>
          <p:nvPr/>
        </p:nvSpPr>
        <p:spPr>
          <a:xfrm flipV="1">
            <a:off x="6324600" y="3048000"/>
            <a:ext cx="2057400" cy="685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 flipV="1">
            <a:off x="6172200" y="5257800"/>
            <a:ext cx="2057400" cy="533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 flipV="1">
            <a:off x="685800" y="5410200"/>
            <a:ext cx="1676400" cy="914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flipV="1">
            <a:off x="6172200" y="1524000"/>
            <a:ext cx="2667000" cy="1066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Structure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525963"/>
          </a:xfrm>
        </p:spPr>
        <p:txBody>
          <a:bodyPr/>
          <a:lstStyle/>
          <a:p>
            <a:r>
              <a:rPr lang="en-US" dirty="0" smtClean="0"/>
              <a:t>Header defines contents, holds metadata; actual data comes after in body of file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NetCDF</a:t>
            </a:r>
            <a:r>
              <a:rPr lang="en-US" dirty="0" smtClean="0"/>
              <a:t>: binary. Plain-text equivalent: CDL</a:t>
            </a:r>
          </a:p>
          <a:p>
            <a:r>
              <a:rPr lang="en-US" dirty="0" err="1" smtClean="0"/>
              <a:t>ncdump</a:t>
            </a:r>
            <a:r>
              <a:rPr lang="en-US" dirty="0" smtClean="0"/>
              <a:t> converts </a:t>
            </a:r>
            <a:r>
              <a:rPr lang="en-US" dirty="0" err="1" smtClean="0"/>
              <a:t>netcdf</a:t>
            </a:r>
            <a:r>
              <a:rPr lang="en-US" dirty="0" smtClean="0"/>
              <a:t> to CDL</a:t>
            </a:r>
          </a:p>
          <a:p>
            <a:r>
              <a:rPr lang="en-US" dirty="0" err="1" smtClean="0"/>
              <a:t>ncgen</a:t>
            </a:r>
            <a:r>
              <a:rPr lang="en-US" dirty="0" smtClean="0"/>
              <a:t> converts CDL to </a:t>
            </a:r>
            <a:r>
              <a:rPr lang="en-US" dirty="0" err="1" smtClean="0"/>
              <a:t>netcdf</a:t>
            </a:r>
            <a:endParaRPr lang="en-US" dirty="0" smtClean="0"/>
          </a:p>
          <a:p>
            <a:pPr algn="ctr">
              <a:buNone/>
            </a:pPr>
            <a:r>
              <a:rPr lang="en-US" dirty="0" smtClean="0"/>
              <a:t>[demo]</a:t>
            </a:r>
          </a:p>
          <a:p>
            <a:pPr>
              <a:buNone/>
            </a:pPr>
            <a:r>
              <a:rPr lang="en-US" dirty="0" smtClean="0"/>
              <a:t>			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9800" y="2971800"/>
            <a:ext cx="44196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Courier New" pitchFamily="49" charset="0"/>
                <a:cs typeface="Courier New" pitchFamily="49" charset="0"/>
              </a:rPr>
              <a:t>ncdump</a:t>
            </a:r>
            <a:r>
              <a:rPr lang="en-US" sz="3200" dirty="0" smtClean="0">
                <a:latin typeface="Courier New" pitchFamily="49" charset="0"/>
                <a:cs typeface="Courier New" pitchFamily="49" charset="0"/>
              </a:rPr>
              <a:t> –h file.nc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CF Metadata Standard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Set of rules about file naming conventions and metadata contents</a:t>
            </a:r>
          </a:p>
          <a:p>
            <a:r>
              <a:rPr lang="en-US" dirty="0" smtClean="0"/>
              <a:t>Allows smart tools, GIS compatibility</a:t>
            </a:r>
          </a:p>
          <a:p>
            <a:r>
              <a:rPr lang="en-US" dirty="0" err="1" smtClean="0"/>
              <a:t>standard_name</a:t>
            </a:r>
            <a:r>
              <a:rPr lang="en-US" dirty="0" smtClean="0"/>
              <a:t>, units attributes</a:t>
            </a:r>
          </a:p>
          <a:p>
            <a:r>
              <a:rPr lang="en-US" dirty="0" smtClean="0"/>
              <a:t>NARCCAP data follows v 1.0</a:t>
            </a:r>
          </a:p>
          <a:p>
            <a:r>
              <a:rPr lang="en-US" dirty="0" smtClean="0">
                <a:hlinkClick r:id="rId2"/>
              </a:rPr>
              <a:t>CF spec</a:t>
            </a:r>
            <a:r>
              <a:rPr lang="en-US" dirty="0" smtClean="0"/>
              <a:t> is </a:t>
            </a:r>
            <a:r>
              <a:rPr lang="en-US" i="1" dirty="0" smtClean="0"/>
              <a:t>extensive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nestin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600200"/>
            <a:ext cx="4876800" cy="48768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003399"/>
                </a:solidFill>
              </a:rPr>
              <a:t>NARCCAP: North American Regional Climate Change Assessment Program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943600" y="2362200"/>
            <a:ext cx="3200400" cy="3886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Nest high-res* regional models (RCMs) inside coarser global models (GCMs) over N. America</a:t>
            </a:r>
          </a:p>
          <a:p>
            <a:pPr marL="0" indent="0">
              <a:buNone/>
            </a:pPr>
            <a:r>
              <a:rPr lang="en-US" sz="2800" dirty="0" smtClean="0"/>
              <a:t>*50 km </a:t>
            </a:r>
            <a:r>
              <a:rPr lang="en-US" sz="2800" dirty="0" err="1" smtClean="0"/>
              <a:t>gridcells</a:t>
            </a: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7620000" cy="4525963"/>
          </a:xfrm>
        </p:spPr>
        <p:txBody>
          <a:bodyPr/>
          <a:lstStyle/>
          <a:p>
            <a:r>
              <a:rPr lang="en-US" dirty="0" smtClean="0"/>
              <a:t>Evaluate model performance and uncertainty</a:t>
            </a:r>
          </a:p>
          <a:p>
            <a:r>
              <a:rPr lang="en-US" dirty="0" smtClean="0"/>
              <a:t>Generate high-res climate change scenario data for impacts analysis</a:t>
            </a:r>
          </a:p>
          <a:p>
            <a:r>
              <a:rPr lang="en-US" dirty="0" smtClean="0"/>
              <a:t>Support further dynamical downscaling experiments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 RCM Modeling Teams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81200"/>
            <a:ext cx="7848600" cy="4144963"/>
          </a:xfrm>
        </p:spPr>
        <p:txBody>
          <a:bodyPr/>
          <a:lstStyle/>
          <a:p>
            <a:r>
              <a:rPr lang="en-US" dirty="0" smtClean="0"/>
              <a:t>CRCM	- S. </a:t>
            </a:r>
            <a:r>
              <a:rPr lang="en-US" dirty="0" err="1" smtClean="0"/>
              <a:t>Biner</a:t>
            </a:r>
            <a:r>
              <a:rPr lang="en-US" dirty="0" smtClean="0"/>
              <a:t>, OURANOS</a:t>
            </a:r>
          </a:p>
          <a:p>
            <a:r>
              <a:rPr lang="en-US" dirty="0" smtClean="0"/>
              <a:t>ECP2	- A. </a:t>
            </a:r>
            <a:r>
              <a:rPr lang="en-US" dirty="0" err="1" smtClean="0"/>
              <a:t>Nunes</a:t>
            </a:r>
            <a:r>
              <a:rPr lang="en-US" dirty="0" smtClean="0"/>
              <a:t>, Scripps</a:t>
            </a:r>
          </a:p>
          <a:p>
            <a:r>
              <a:rPr lang="en-US" dirty="0" smtClean="0"/>
              <a:t>HRM3	- R. Jones, et al, Hadley Centre</a:t>
            </a:r>
          </a:p>
          <a:p>
            <a:r>
              <a:rPr lang="en-US" dirty="0" smtClean="0"/>
              <a:t>MM5I	- B. </a:t>
            </a:r>
            <a:r>
              <a:rPr lang="en-US" dirty="0" err="1" smtClean="0"/>
              <a:t>Gutowski</a:t>
            </a:r>
            <a:r>
              <a:rPr lang="en-US" dirty="0" smtClean="0"/>
              <a:t>, R. </a:t>
            </a:r>
            <a:r>
              <a:rPr lang="en-US" dirty="0" err="1" smtClean="0"/>
              <a:t>Arritt</a:t>
            </a:r>
            <a:r>
              <a:rPr lang="en-US" dirty="0" smtClean="0"/>
              <a:t>, ISU</a:t>
            </a:r>
          </a:p>
          <a:p>
            <a:r>
              <a:rPr lang="en-US" dirty="0" smtClean="0"/>
              <a:t>RCM3	- M. Snyder, UC Santa Cruz</a:t>
            </a:r>
          </a:p>
          <a:p>
            <a:r>
              <a:rPr lang="en-US" dirty="0" smtClean="0"/>
              <a:t>WRFG	- R. Leung, PNNL</a:t>
            </a:r>
          </a:p>
          <a:p>
            <a:r>
              <a:rPr lang="en-US" dirty="0" smtClean="0"/>
              <a:t>Details: </a:t>
            </a:r>
            <a:r>
              <a:rPr lang="en-US" sz="2000" dirty="0" smtClean="0">
                <a:hlinkClick r:id="rId2"/>
              </a:rPr>
              <a:t>narccap.ucar.edu/data/rcm-characteristics.html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I: NCEP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2400"/>
              </a:spcAft>
            </a:pPr>
            <a:r>
              <a:rPr lang="en-US" dirty="0" smtClean="0"/>
              <a:t>Drive RCMs with NCEP-2 Reanalysis</a:t>
            </a:r>
          </a:p>
          <a:p>
            <a:pPr>
              <a:spcAft>
                <a:spcPts val="2400"/>
              </a:spcAft>
            </a:pPr>
            <a:r>
              <a:rPr lang="en-US" dirty="0" smtClean="0"/>
              <a:t>Reanalysis: NWP with data assimilation</a:t>
            </a:r>
            <a:br>
              <a:rPr lang="en-US" dirty="0" smtClean="0"/>
            </a:br>
            <a:r>
              <a:rPr lang="en-US" dirty="0" smtClean="0"/>
              <a:t>estimate of historic state of atmosphere</a:t>
            </a:r>
            <a:br>
              <a:rPr lang="en-US" dirty="0" smtClean="0"/>
            </a:br>
            <a:r>
              <a:rPr lang="en-US" dirty="0" smtClean="0"/>
              <a:t>as close as we can come to “observations”</a:t>
            </a:r>
          </a:p>
          <a:p>
            <a:pPr>
              <a:spcAft>
                <a:spcPts val="2400"/>
              </a:spcAft>
            </a:pPr>
            <a:r>
              <a:rPr lang="en-US" dirty="0" smtClean="0"/>
              <a:t>25 years: 1980-2004  (1 year of spin-up)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II: Downscaling GCMs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en-US" dirty="0" smtClean="0"/>
              <a:t>4 GCMs: CCSM, CGCM3, GFDL, HadCM3</a:t>
            </a:r>
          </a:p>
          <a:p>
            <a:pPr>
              <a:spcAft>
                <a:spcPts val="2400"/>
              </a:spcAft>
            </a:pPr>
            <a:r>
              <a:rPr lang="en-US" dirty="0" smtClean="0"/>
              <a:t>Two 30-year runs, current (1971-2000) and future </a:t>
            </a:r>
            <a:r>
              <a:rPr lang="en-US" smtClean="0"/>
              <a:t>(</a:t>
            </a:r>
            <a:r>
              <a:rPr lang="en-US" smtClean="0"/>
              <a:t>2041-2070</a:t>
            </a:r>
            <a:r>
              <a:rPr lang="en-US" dirty="0" smtClean="0"/>
              <a:t>).  3 years spin-up</a:t>
            </a:r>
          </a:p>
          <a:p>
            <a:pPr>
              <a:spcAft>
                <a:spcPts val="2400"/>
              </a:spcAft>
            </a:pPr>
            <a:r>
              <a:rPr lang="en-US" dirty="0" smtClean="0"/>
              <a:t>SRES A2 emissions scenario for future run</a:t>
            </a:r>
          </a:p>
          <a:p>
            <a:pPr>
              <a:spcAft>
                <a:spcPts val="2400"/>
              </a:spcAft>
            </a:pPr>
            <a:r>
              <a:rPr lang="en-US" dirty="0" smtClean="0">
                <a:hlinkClick r:id="rId2"/>
              </a:rPr>
              <a:t>narccap.ucar.edu/about/aogcms.html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667000" y="1600200"/>
            <a:ext cx="5562600" cy="4525963"/>
          </a:xfrm>
        </p:spPr>
        <p:txBody>
          <a:bodyPr/>
          <a:lstStyle/>
          <a:p>
            <a:r>
              <a:rPr lang="en-US" dirty="0" smtClean="0"/>
              <a:t>Basic concepts of numerical modeling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netCDF</a:t>
            </a:r>
            <a:r>
              <a:rPr lang="en-US" dirty="0" smtClean="0"/>
              <a:t> data format</a:t>
            </a:r>
          </a:p>
          <a:p>
            <a:r>
              <a:rPr lang="en-US" dirty="0" smtClean="0"/>
              <a:t>NARCCAP project overview</a:t>
            </a:r>
          </a:p>
          <a:p>
            <a:r>
              <a:rPr lang="en-US" dirty="0" smtClean="0"/>
              <a:t>Finding the data you want</a:t>
            </a:r>
          </a:p>
          <a:p>
            <a:r>
              <a:rPr lang="en-US" dirty="0" smtClean="0"/>
              <a:t>Fiddly details</a:t>
            </a:r>
          </a:p>
          <a:p>
            <a:r>
              <a:rPr lang="en-US" dirty="0" smtClean="0"/>
              <a:t>Extracting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Timeslice 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Run GCM globally at ~50 km resolution but without the ocean model.</a:t>
            </a:r>
          </a:p>
          <a:p>
            <a:r>
              <a:rPr lang="en-US" dirty="0" smtClean="0"/>
              <a:t>Historical run: Use observed SST</a:t>
            </a:r>
          </a:p>
          <a:p>
            <a:r>
              <a:rPr lang="en-US" dirty="0" smtClean="0"/>
              <a:t>Scenario run: Observed SST + delta based on corresponding coarse AOGCM</a:t>
            </a:r>
          </a:p>
          <a:p>
            <a:r>
              <a:rPr lang="en-US" dirty="0" smtClean="0"/>
              <a:t>2 models: GFDL, CCSM (aka CAM3)</a:t>
            </a:r>
          </a:p>
          <a:p>
            <a:r>
              <a:rPr lang="en-US" dirty="0" smtClean="0"/>
              <a:t>Same time coverage as GCM-driven runs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Simulations</a:t>
            </a:r>
            <a:endParaRPr lang="en-US" dirty="0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/>
        </p:nvGraphicFramePr>
        <p:xfrm>
          <a:off x="1143000" y="2286000"/>
          <a:ext cx="7239000" cy="2966720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1206500"/>
                <a:gridCol w="1206500"/>
                <a:gridCol w="1206500"/>
                <a:gridCol w="1206500"/>
                <a:gridCol w="1206500"/>
                <a:gridCol w="12065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NCEP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CCSM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CGCM3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GFDL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HadCM3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CRCM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done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done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done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ECP2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done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done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setup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HRM3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done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done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done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MM5I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done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done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running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RCM3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done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done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done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WRFG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done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done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done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TMSL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done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done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Archive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distribution: </a:t>
            </a:r>
            <a:r>
              <a:rPr lang="en-US" sz="2800" dirty="0" smtClean="0">
                <a:hlinkClick r:id="rId2"/>
              </a:rPr>
              <a:t>earthsystemgrid.org</a:t>
            </a:r>
            <a:endParaRPr lang="en-US" dirty="0" smtClean="0"/>
          </a:p>
          <a:p>
            <a:r>
              <a:rPr lang="en-US" dirty="0" smtClean="0"/>
              <a:t>Organization: RCM → Driver → Table</a:t>
            </a:r>
          </a:p>
          <a:p>
            <a:r>
              <a:rPr lang="en-US" dirty="0" smtClean="0"/>
              <a:t>1 variable per file, 5 years per file*</a:t>
            </a:r>
          </a:p>
          <a:p>
            <a:pPr>
              <a:buNone/>
            </a:pPr>
            <a:r>
              <a:rPr lang="en-US" dirty="0" smtClean="0"/>
              <a:t>   </a:t>
            </a:r>
            <a:r>
              <a:rPr lang="en-US" sz="2400" dirty="0" smtClean="0"/>
              <a:t>* (except at beginning of run)</a:t>
            </a:r>
            <a:endParaRPr lang="en-US" dirty="0" smtClean="0"/>
          </a:p>
          <a:p>
            <a:r>
              <a:rPr lang="en-US" dirty="0" smtClean="0"/>
              <a:t>Filenames: 	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Var_Model_Driver_Time.nc</a:t>
            </a:r>
            <a:r>
              <a:rPr lang="en-US" i="1" dirty="0" smtClean="0"/>
              <a:t> </a:t>
            </a:r>
            <a:br>
              <a:rPr lang="en-US" i="1" dirty="0" smtClean="0"/>
            </a:br>
            <a:r>
              <a:rPr lang="en-US" dirty="0" smtClean="0"/>
              <a:t>Time = </a:t>
            </a:r>
            <a:r>
              <a:rPr lang="en-US" dirty="0" err="1" smtClean="0"/>
              <a:t>yyyymmddhh</a:t>
            </a:r>
            <a:r>
              <a:rPr lang="en-US" dirty="0" smtClean="0"/>
              <a:t> of first </a:t>
            </a:r>
            <a:r>
              <a:rPr lang="en-US" dirty="0" err="1" smtClean="0"/>
              <a:t>timestep</a:t>
            </a:r>
            <a:endParaRPr lang="en-US" dirty="0" smtClean="0"/>
          </a:p>
          <a:p>
            <a:r>
              <a:rPr lang="en-US" sz="2400" dirty="0" smtClean="0">
                <a:hlinkClick r:id="rId3"/>
              </a:rPr>
              <a:t>http://narccap.ucar.edu/data/output_archive.html</a:t>
            </a:r>
            <a:endParaRPr lang="en-US" sz="2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Tables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r>
              <a:rPr lang="en-US" dirty="0" smtClean="0"/>
              <a:t>Table 1: daily values (e.g. </a:t>
            </a:r>
            <a:r>
              <a:rPr lang="en-US" dirty="0" err="1" smtClean="0"/>
              <a:t>Tmin</a:t>
            </a:r>
            <a:r>
              <a:rPr lang="en-US" dirty="0" smtClean="0"/>
              <a:t> &amp; </a:t>
            </a:r>
            <a:r>
              <a:rPr lang="en-US" dirty="0" err="1" smtClean="0"/>
              <a:t>Tmax</a:t>
            </a:r>
            <a:r>
              <a:rPr lang="en-US" dirty="0" smtClean="0"/>
              <a:t>)</a:t>
            </a:r>
          </a:p>
          <a:p>
            <a:r>
              <a:rPr lang="en-US" dirty="0" smtClean="0"/>
              <a:t>Table 2: “big 7” variables for impacts:</a:t>
            </a:r>
            <a:br>
              <a:rPr lang="en-US" dirty="0" smtClean="0"/>
            </a:br>
            <a:r>
              <a:rPr lang="en-US" dirty="0" smtClean="0"/>
              <a:t>temp, </a:t>
            </a:r>
            <a:r>
              <a:rPr lang="en-US" dirty="0" err="1" smtClean="0"/>
              <a:t>prec</a:t>
            </a:r>
            <a:r>
              <a:rPr lang="en-US" dirty="0" smtClean="0"/>
              <a:t>, pressure, wind, sun, humidity</a:t>
            </a:r>
          </a:p>
          <a:p>
            <a:r>
              <a:rPr lang="en-US" dirty="0" smtClean="0"/>
              <a:t>Table 3: all the other 2-D variables</a:t>
            </a:r>
          </a:p>
          <a:p>
            <a:r>
              <a:rPr lang="en-US" dirty="0" smtClean="0"/>
              <a:t>Table 4: static (unchanging) variables</a:t>
            </a:r>
            <a:br>
              <a:rPr lang="en-US" dirty="0" smtClean="0"/>
            </a:br>
            <a:r>
              <a:rPr lang="en-US" i="1" dirty="0" smtClean="0"/>
              <a:t>Not on ESG!</a:t>
            </a:r>
            <a:r>
              <a:rPr lang="en-US" dirty="0" smtClean="0"/>
              <a:t> </a:t>
            </a:r>
            <a:r>
              <a:rPr lang="en-US" sz="2800" dirty="0" smtClean="0">
                <a:hlinkClick r:id="rId2"/>
              </a:rPr>
              <a:t>narccap.ucar.edu/data/table4</a:t>
            </a:r>
            <a:endParaRPr lang="en-US" sz="2800" dirty="0" smtClean="0"/>
          </a:p>
          <a:p>
            <a:r>
              <a:rPr lang="en-US" dirty="0" smtClean="0"/>
              <a:t>Table 5: all 3-D variables</a:t>
            </a:r>
            <a:endParaRPr lang="en-US" sz="3600" dirty="0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Acquiring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1) Register!</a:t>
            </a:r>
          </a:p>
          <a:p>
            <a:r>
              <a:rPr lang="en-US" dirty="0" smtClean="0"/>
              <a:t>2) Figure out what variables you want</a:t>
            </a:r>
          </a:p>
          <a:p>
            <a:r>
              <a:rPr lang="en-US" dirty="0" smtClean="0"/>
              <a:t>3) Check </a:t>
            </a:r>
            <a:r>
              <a:rPr lang="en-US" dirty="0" smtClean="0">
                <a:hlinkClick r:id="rId2"/>
              </a:rPr>
              <a:t>Data Status Page</a:t>
            </a:r>
            <a:endParaRPr lang="en-US" dirty="0" smtClean="0"/>
          </a:p>
          <a:p>
            <a:r>
              <a:rPr lang="en-US" dirty="0" smtClean="0"/>
              <a:t>3) Login to ESG</a:t>
            </a:r>
          </a:p>
          <a:p>
            <a:r>
              <a:rPr lang="en-US" dirty="0" smtClean="0"/>
              <a:t>4) Drill down from NARCCAP page</a:t>
            </a:r>
          </a:p>
          <a:p>
            <a:r>
              <a:rPr lang="en-US" dirty="0" smtClean="0"/>
              <a:t>5) Authenticate</a:t>
            </a:r>
          </a:p>
          <a:p>
            <a:r>
              <a:rPr lang="en-US" dirty="0" smtClean="0"/>
              <a:t>6) Download data</a:t>
            </a:r>
          </a:p>
          <a:p>
            <a:pPr>
              <a:buNone/>
            </a:pPr>
            <a:r>
              <a:rPr lang="en-US" dirty="0" smtClean="0"/>
              <a:t>					[demo]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Into the 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crystal balls</a:t>
            </a:r>
          </a:p>
          <a:p>
            <a:r>
              <a:rPr lang="en-US" dirty="0" smtClean="0"/>
              <a:t>Scenarios, not forecasts</a:t>
            </a:r>
          </a:p>
          <a:p>
            <a:r>
              <a:rPr lang="en-US" dirty="0" smtClean="0"/>
              <a:t>Look at current and future</a:t>
            </a:r>
          </a:p>
          <a:p>
            <a:r>
              <a:rPr lang="en-US" dirty="0" smtClean="0"/>
              <a:t>No “best” model</a:t>
            </a:r>
          </a:p>
          <a:p>
            <a:r>
              <a:rPr lang="en-US" dirty="0" smtClean="0"/>
              <a:t>Look at multiple models</a:t>
            </a:r>
          </a:p>
          <a:p>
            <a:r>
              <a:rPr lang="en-US" dirty="0" smtClean="0"/>
              <a:t>Embrace uncertainty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Fiddly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3 main issues:</a:t>
            </a:r>
          </a:p>
          <a:p>
            <a:r>
              <a:rPr lang="en-US" dirty="0" smtClean="0"/>
              <a:t>Time</a:t>
            </a:r>
          </a:p>
          <a:p>
            <a:r>
              <a:rPr lang="en-US" dirty="0" smtClean="0"/>
              <a:t>Missing Data</a:t>
            </a:r>
          </a:p>
          <a:p>
            <a:r>
              <a:rPr lang="en-US" dirty="0" smtClean="0"/>
              <a:t>Map Projections</a:t>
            </a:r>
          </a:p>
          <a:p>
            <a:endParaRPr lang="en-US" dirty="0" smtClean="0"/>
          </a:p>
          <a:p>
            <a:pPr indent="0">
              <a:buNone/>
            </a:pPr>
            <a:r>
              <a:rPr lang="en-US" dirty="0" smtClean="0"/>
              <a:t>Also lots and lots of information on the website. Check “About NARCCAP” and “About Data” in particular.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GCM runs don’t use standard (Gregorian) calendar!  365-day (“</a:t>
            </a:r>
            <a:r>
              <a:rPr lang="en-US" sz="2800" dirty="0" err="1" smtClean="0"/>
              <a:t>noleap</a:t>
            </a:r>
            <a:r>
              <a:rPr lang="en-US" sz="2800" dirty="0" smtClean="0"/>
              <a:t>”) or 360-day </a:t>
            </a:r>
          </a:p>
          <a:p>
            <a:r>
              <a:rPr lang="en-US" sz="2800" dirty="0" smtClean="0"/>
              <a:t>Don’t use spin-up! (It’s for model analysis)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Check units – “days since”</a:t>
            </a:r>
          </a:p>
          <a:p>
            <a:r>
              <a:rPr lang="en-US" sz="2800" dirty="0" smtClean="0"/>
              <a:t>If possible, don’t count </a:t>
            </a:r>
            <a:r>
              <a:rPr lang="en-US" sz="2800" dirty="0" err="1" smtClean="0"/>
              <a:t>timesteps</a:t>
            </a:r>
            <a:r>
              <a:rPr lang="en-US" sz="2800" dirty="0" smtClean="0"/>
              <a:t> – use dates</a:t>
            </a:r>
          </a:p>
          <a:p>
            <a:r>
              <a:rPr lang="en-US" sz="2800" dirty="0" smtClean="0"/>
              <a:t>CCSM-current ends in 1999</a:t>
            </a:r>
          </a:p>
          <a:p>
            <a:pPr>
              <a:buNone/>
            </a:pPr>
            <a:endParaRPr lang="en-US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447800" y="3352800"/>
          <a:ext cx="6096000" cy="148336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Run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Rec. Start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Rec. End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NCEP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1979/12/01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2004/11/30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GCM Current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1970/12/01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2000/11/30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GCM</a:t>
                      </a:r>
                      <a:r>
                        <a:rPr lang="en-US" baseline="0" dirty="0" smtClean="0"/>
                        <a:t> Future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2040/12/01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2070/11/30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Missing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Variety of causes: late start / early end, problems with model output or </a:t>
            </a:r>
            <a:r>
              <a:rPr lang="en-US" dirty="0" err="1" smtClean="0"/>
              <a:t>postproc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missing_value</a:t>
            </a:r>
            <a:r>
              <a:rPr lang="en-US" dirty="0" smtClean="0"/>
              <a:t> or _</a:t>
            </a:r>
            <a:r>
              <a:rPr lang="en-US" dirty="0" err="1" smtClean="0"/>
              <a:t>FillValue</a:t>
            </a:r>
            <a:r>
              <a:rPr lang="en-US" dirty="0" smtClean="0"/>
              <a:t> = 1e+20f</a:t>
            </a:r>
          </a:p>
          <a:p>
            <a:endParaRPr lang="en-US" dirty="0" smtClean="0"/>
          </a:p>
          <a:p>
            <a:r>
              <a:rPr lang="en-US" dirty="0" smtClean="0"/>
              <a:t>Listings of known missing </a:t>
            </a:r>
            <a:r>
              <a:rPr lang="en-US" dirty="0" err="1" smtClean="0"/>
              <a:t>timesteps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sz="2800" dirty="0" smtClean="0">
                <a:hlinkClick r:id="rId2"/>
              </a:rPr>
              <a:t>http://www.narccap.ucar.edu/data/missing/</a:t>
            </a:r>
            <a:endParaRPr lang="en-US" dirty="0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 Projections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Earth is round; model arrays are square</a:t>
            </a:r>
          </a:p>
          <a:p>
            <a:r>
              <a:rPr lang="en-US" dirty="0" smtClean="0"/>
              <a:t>This is </a:t>
            </a:r>
            <a:r>
              <a:rPr lang="en-US" i="1" dirty="0" smtClean="0"/>
              <a:t>highly inconvenient</a:t>
            </a:r>
          </a:p>
          <a:p>
            <a:r>
              <a:rPr lang="en-US" dirty="0" smtClean="0"/>
              <a:t>GCMs use lat-</a:t>
            </a:r>
            <a:r>
              <a:rPr lang="en-US" dirty="0" err="1" smtClean="0"/>
              <a:t>lon</a:t>
            </a:r>
            <a:r>
              <a:rPr lang="en-US" dirty="0" smtClean="0"/>
              <a:t> grids</a:t>
            </a:r>
          </a:p>
          <a:p>
            <a:r>
              <a:rPr lang="en-US" dirty="0" smtClean="0"/>
              <a:t>RCMs use projected coordinate systems:</a:t>
            </a:r>
            <a:endParaRPr lang="en-US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 l="25124" t="30682" r="16033" b="21591"/>
          <a:stretch>
            <a:fillRect/>
          </a:stretch>
        </p:blipFill>
        <p:spPr bwMode="auto">
          <a:xfrm>
            <a:off x="2133600" y="4038600"/>
            <a:ext cx="5425442" cy="256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143000" y="685800"/>
            <a:ext cx="6096000" cy="5440363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 smtClean="0"/>
              <a:t>The fundamental element of climate simulation is a big box of air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50 x 50 km in NARCCAP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2590800"/>
            <a:ext cx="4038600" cy="2750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3505200" y="3352800"/>
            <a:ext cx="2895600" cy="1981200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648200" y="2590800"/>
            <a:ext cx="2895600" cy="1981200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3505200" y="2590800"/>
            <a:ext cx="1143000" cy="76200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505200" y="4572000"/>
            <a:ext cx="1143000" cy="76200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6400800" y="4572000"/>
            <a:ext cx="1143000" cy="76200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6400800" y="2590800"/>
            <a:ext cx="1143000" cy="76200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 20"/>
          <p:cNvSpPr/>
          <p:nvPr/>
        </p:nvSpPr>
        <p:spPr>
          <a:xfrm>
            <a:off x="6400800" y="4572000"/>
            <a:ext cx="1282700" cy="927100"/>
          </a:xfrm>
          <a:custGeom>
            <a:avLst/>
            <a:gdLst>
              <a:gd name="connsiteX0" fmla="*/ 38100 w 1282700"/>
              <a:gd name="connsiteY0" fmla="*/ 825500 h 927100"/>
              <a:gd name="connsiteX1" fmla="*/ 1282700 w 1282700"/>
              <a:gd name="connsiteY1" fmla="*/ 0 h 927100"/>
              <a:gd name="connsiteX2" fmla="*/ 1282700 w 1282700"/>
              <a:gd name="connsiteY2" fmla="*/ 927100 h 927100"/>
              <a:gd name="connsiteX3" fmla="*/ 0 w 1282700"/>
              <a:gd name="connsiteY3" fmla="*/ 863600 h 927100"/>
              <a:gd name="connsiteX4" fmla="*/ 38100 w 1282700"/>
              <a:gd name="connsiteY4" fmla="*/ 825500 h 927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2700" h="927100">
                <a:moveTo>
                  <a:pt x="38100" y="825500"/>
                </a:moveTo>
                <a:lnTo>
                  <a:pt x="1282700" y="0"/>
                </a:lnTo>
                <a:lnTo>
                  <a:pt x="1282700" y="927100"/>
                </a:lnTo>
                <a:lnTo>
                  <a:pt x="0" y="863600"/>
                </a:lnTo>
                <a:lnTo>
                  <a:pt x="38100" y="825500"/>
                </a:lnTo>
                <a:close/>
              </a:path>
            </a:pathLst>
          </a:custGeom>
          <a:solidFill>
            <a:srgbClr val="D6EC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3429000" y="2514600"/>
            <a:ext cx="1206500" cy="825500"/>
          </a:xfrm>
          <a:custGeom>
            <a:avLst/>
            <a:gdLst>
              <a:gd name="connsiteX0" fmla="*/ 0 w 1206500"/>
              <a:gd name="connsiteY0" fmla="*/ 12700 h 825500"/>
              <a:gd name="connsiteX1" fmla="*/ 1206500 w 1206500"/>
              <a:gd name="connsiteY1" fmla="*/ 0 h 825500"/>
              <a:gd name="connsiteX2" fmla="*/ 0 w 1206500"/>
              <a:gd name="connsiteY2" fmla="*/ 825500 h 825500"/>
              <a:gd name="connsiteX3" fmla="*/ 0 w 1206500"/>
              <a:gd name="connsiteY3" fmla="*/ 127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6500" h="825500">
                <a:moveTo>
                  <a:pt x="0" y="12700"/>
                </a:moveTo>
                <a:lnTo>
                  <a:pt x="1206500" y="0"/>
                </a:lnTo>
                <a:lnTo>
                  <a:pt x="0" y="825500"/>
                </a:lnTo>
                <a:lnTo>
                  <a:pt x="0" y="12700"/>
                </a:lnTo>
                <a:close/>
              </a:path>
            </a:pathLst>
          </a:custGeom>
          <a:solidFill>
            <a:srgbClr val="D6EC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 Projections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NARCCAP X/Y dimensions: </a:t>
            </a:r>
            <a:r>
              <a:rPr lang="en-US" dirty="0" err="1" smtClean="0"/>
              <a:t>xc</a:t>
            </a:r>
            <a:r>
              <a:rPr lang="en-US" dirty="0" smtClean="0"/>
              <a:t>, </a:t>
            </a:r>
            <a:r>
              <a:rPr lang="en-US" dirty="0" err="1" smtClean="0"/>
              <a:t>yc</a:t>
            </a:r>
            <a:endParaRPr lang="en-US" dirty="0" smtClean="0"/>
          </a:p>
          <a:p>
            <a:r>
              <a:rPr lang="en-US" dirty="0" smtClean="0"/>
              <a:t>2-D lat &amp; </a:t>
            </a:r>
            <a:r>
              <a:rPr lang="en-US" dirty="0" err="1" smtClean="0"/>
              <a:t>lon</a:t>
            </a:r>
            <a:r>
              <a:rPr lang="en-US" dirty="0" smtClean="0"/>
              <a:t> arrays in each file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hlinkClick r:id="rId2"/>
              </a:rPr>
              <a:t>Projection parameters</a:t>
            </a:r>
            <a:r>
              <a:rPr lang="en-US" dirty="0" smtClean="0"/>
              <a:t> in each file: see </a:t>
            </a:r>
            <a:r>
              <a:rPr lang="en-US" dirty="0" err="1" smtClean="0"/>
              <a:t>grid_mapping</a:t>
            </a:r>
            <a:r>
              <a:rPr lang="en-US" dirty="0" smtClean="0"/>
              <a:t> attribute on data variable</a:t>
            </a:r>
          </a:p>
          <a:p>
            <a:pPr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362200" y="2819400"/>
          <a:ext cx="4953000" cy="222504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928689"/>
                <a:gridCol w="402431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CRCM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Polar Stereographic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ECP2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Polar Stereographic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HRM3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Rotated Pole 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MM5I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Lambert Conformal 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RCM3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Transverse </a:t>
                      </a:r>
                      <a:r>
                        <a:rPr lang="en-US" dirty="0" smtClean="0"/>
                        <a:t>Mercator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WRFG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Lambert Conformal 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Extracting Data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" y="2362200"/>
            <a:ext cx="8077200" cy="1371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Unix/OSX: </a:t>
            </a:r>
            <a:r>
              <a:rPr lang="en-US" dirty="0" err="1" smtClean="0"/>
              <a:t>ncdump</a:t>
            </a:r>
            <a:r>
              <a:rPr lang="en-US" dirty="0" smtClean="0"/>
              <a:t>, NCO, NCL, CDAT</a:t>
            </a:r>
          </a:p>
          <a:p>
            <a:pPr indent="0">
              <a:spcBef>
                <a:spcPts val="2400"/>
              </a:spcBef>
              <a:spcAft>
                <a:spcPts val="2400"/>
              </a:spcAft>
              <a:buNone/>
            </a:pP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ncks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-d xc,22,25 -d yc,45,450 -d time,"1986-06-01 00:00","1986-09-01 00:00" in.nc out.nc;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ncdump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-v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tas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out.n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|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sed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…</a:t>
            </a:r>
          </a:p>
          <a:p>
            <a:r>
              <a:rPr lang="en-US" dirty="0" smtClean="0"/>
              <a:t>Windows: FAN – see </a:t>
            </a:r>
            <a:r>
              <a:rPr lang="en-US" dirty="0" smtClean="0">
                <a:hlinkClick r:id="rId2"/>
              </a:rPr>
              <a:t>ASCII </a:t>
            </a:r>
            <a:r>
              <a:rPr lang="en-US" dirty="0" err="1" smtClean="0">
                <a:hlinkClick r:id="rId2"/>
              </a:rPr>
              <a:t>Howto</a:t>
            </a:r>
            <a:endParaRPr lang="en-US" dirty="0" smtClean="0"/>
          </a:p>
          <a:p>
            <a:r>
              <a:rPr lang="en-US" dirty="0" smtClean="0"/>
              <a:t>Other options: IDL, </a:t>
            </a:r>
            <a:r>
              <a:rPr lang="en-US" dirty="0" err="1" smtClean="0"/>
              <a:t>Matlab</a:t>
            </a:r>
            <a:r>
              <a:rPr lang="en-US" dirty="0" smtClean="0"/>
              <a:t>, R, Python...</a:t>
            </a:r>
          </a:p>
          <a:p>
            <a:endParaRPr lang="en-US" dirty="0" smtClean="0"/>
          </a:p>
          <a:p>
            <a:pPr algn="ctr">
              <a:buNone/>
            </a:pPr>
            <a:r>
              <a:rPr lang="en-US" dirty="0" smtClean="0"/>
              <a:t>[demo]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publishing results using NARCCAP data, please cite the dataset itself, in addition to papers about NARCCAP</a:t>
            </a:r>
          </a:p>
          <a:p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Mearns</a:t>
            </a:r>
            <a:r>
              <a:rPr lang="en-US" sz="2400" dirty="0" smtClean="0"/>
              <a:t>, L.O., et al., 2007, updated 2011. </a:t>
            </a:r>
            <a:r>
              <a:rPr lang="en-US" sz="2400" i="1" dirty="0" smtClean="0"/>
              <a:t>The North American Regional Climate Change Assessment Program dataset</a:t>
            </a:r>
            <a:r>
              <a:rPr lang="en-US" sz="2400" dirty="0" smtClean="0"/>
              <a:t>, National Center for Atmospheric Research Earth System Grid data portal, Boulder, CO. Data downloaded 2012-04-11.</a:t>
            </a:r>
            <a:br>
              <a:rPr lang="en-US" sz="2400" dirty="0" smtClean="0"/>
            </a:br>
            <a:r>
              <a:rPr lang="en-US" sz="2400" dirty="0" smtClean="0"/>
              <a:t>[</a:t>
            </a:r>
            <a:r>
              <a:rPr lang="en-US" sz="2400" dirty="0" smtClean="0">
                <a:hlinkClick r:id="rId2"/>
              </a:rPr>
              <a:t>http://www.earthsystemgrid.org/project/NARCCAP.html</a:t>
            </a:r>
            <a:r>
              <a:rPr lang="en-US" sz="2400" dirty="0" smtClean="0"/>
              <a:t>]</a:t>
            </a:r>
            <a:endParaRPr lang="en-US" sz="24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ECPC→ECP2, WRFP→WRFG</a:t>
            </a:r>
            <a:endParaRPr lang="en-US" dirty="0" smtClean="0"/>
          </a:p>
          <a:p>
            <a:r>
              <a:rPr lang="en-US" dirty="0" smtClean="0"/>
              <a:t>RCM3 reruns and other </a:t>
            </a:r>
            <a:r>
              <a:rPr lang="en-US" dirty="0" smtClean="0">
                <a:hlinkClick r:id="rId3"/>
              </a:rPr>
              <a:t>caveats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User Directory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Papers, Presentations, Software</a:t>
            </a:r>
            <a:endParaRPr lang="en-US" dirty="0" smtClean="0"/>
          </a:p>
          <a:p>
            <a:r>
              <a:rPr lang="en-US" dirty="0" smtClean="0">
                <a:hlinkClick r:id="rId6"/>
              </a:rPr>
              <a:t>Acknowledgements</a:t>
            </a:r>
            <a:endParaRPr lang="en-US" dirty="0" smtClean="0"/>
          </a:p>
          <a:p>
            <a:r>
              <a:rPr lang="en-US" dirty="0" smtClean="0">
                <a:hlinkClick r:id="rId7"/>
              </a:rPr>
              <a:t>Analysis and Results</a:t>
            </a: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http</a:t>
            </a:r>
            <a:r>
              <a:rPr lang="en-US" dirty="0" smtClean="0">
                <a:hlinkClick r:id="rId2"/>
              </a:rPr>
              <a:t>://nco.sourceforge.net</a:t>
            </a:r>
            <a:r>
              <a:rPr lang="en-US" dirty="0" smtClean="0">
                <a:hlinkClick r:id="rId2"/>
              </a:rPr>
              <a:t>/</a:t>
            </a:r>
          </a:p>
          <a:p>
            <a:endParaRPr lang="en-US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http</a:t>
            </a:r>
            <a:r>
              <a:rPr lang="en-US" dirty="0" smtClean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www.narccap.ucar.edu/contrib/tools/</a:t>
            </a:r>
            <a:endParaRPr lang="en-US" dirty="0" smtClean="0"/>
          </a:p>
          <a:p>
            <a:r>
              <a:rPr lang="en-US" dirty="0" err="1" smtClean="0"/>
              <a:t>util</a:t>
            </a:r>
            <a:r>
              <a:rPr lang="en-US" dirty="0" smtClean="0"/>
              <a:t>/: </a:t>
            </a:r>
            <a:r>
              <a:rPr lang="en-US" dirty="0" err="1" smtClean="0"/>
              <a:t>shellscripts</a:t>
            </a:r>
            <a:r>
              <a:rPr lang="en-US" dirty="0" smtClean="0"/>
              <a:t> using NCO</a:t>
            </a:r>
          </a:p>
          <a:p>
            <a:r>
              <a:rPr lang="en-US" dirty="0" err="1" smtClean="0"/>
              <a:t>ncl</a:t>
            </a:r>
            <a:r>
              <a:rPr lang="en-US" dirty="0" smtClean="0"/>
              <a:t>/: NCL scripts for plotting, file </a:t>
            </a:r>
            <a:r>
              <a:rPr lang="en-US" dirty="0" err="1" smtClean="0"/>
              <a:t>manip</a:t>
            </a:r>
            <a:endParaRPr lang="en-US" dirty="0" smtClean="0"/>
          </a:p>
          <a:p>
            <a:r>
              <a:rPr lang="en-US" dirty="0" smtClean="0"/>
              <a:t>R/: interpolation using thin-plate-</a:t>
            </a:r>
            <a:r>
              <a:rPr lang="en-US" dirty="0" err="1" smtClean="0"/>
              <a:t>spline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Import directly into </a:t>
            </a:r>
            <a:r>
              <a:rPr lang="en-US" dirty="0" err="1" smtClean="0"/>
              <a:t>ArcMAP</a:t>
            </a:r>
            <a:r>
              <a:rPr lang="en-US" dirty="0" smtClean="0"/>
              <a:t> 9+ using the </a:t>
            </a:r>
            <a:r>
              <a:rPr lang="en-US" dirty="0" err="1" smtClean="0"/>
              <a:t>multidimension</a:t>
            </a:r>
            <a:r>
              <a:rPr lang="en-US" dirty="0" smtClean="0"/>
              <a:t> toolbox</a:t>
            </a:r>
          </a:p>
          <a:p>
            <a:r>
              <a:rPr lang="en-US" dirty="0" smtClean="0"/>
              <a:t>Instructions on website</a:t>
            </a:r>
          </a:p>
          <a:p>
            <a:r>
              <a:rPr lang="en-US" dirty="0" smtClean="0"/>
              <a:t>Can’t import HRM3 yet – doesn’t understand map projection</a:t>
            </a:r>
          </a:p>
          <a:p>
            <a:r>
              <a:rPr lang="en-US" dirty="0" smtClean="0"/>
              <a:t>Datum is ill-defined; use WGS84 probably</a:t>
            </a:r>
          </a:p>
          <a:p>
            <a:r>
              <a:rPr lang="en-US" dirty="0" smtClean="0"/>
              <a:t>Do averaging, </a:t>
            </a:r>
            <a:r>
              <a:rPr lang="en-US" dirty="0" err="1" smtClean="0"/>
              <a:t>subsetting</a:t>
            </a:r>
            <a:r>
              <a:rPr lang="en-US" dirty="0" smtClean="0"/>
              <a:t>, etc outside Arc</a:t>
            </a: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array[-1]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143000" y="1752600"/>
            <a:ext cx="7772400" cy="1981200"/>
          </a:xfrm>
        </p:spPr>
        <p:txBody>
          <a:bodyPr numCol="2"/>
          <a:lstStyle/>
          <a:p>
            <a:pPr>
              <a:buFont typeface="Arial" pitchFamily="34" charset="0"/>
              <a:buChar char="•"/>
            </a:pP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hus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:</a:t>
            </a:r>
            <a:r>
              <a:rPr lang="en-US" i="1" dirty="0" smtClean="0"/>
              <a:t> humidity</a:t>
            </a:r>
          </a:p>
          <a:p>
            <a:pPr>
              <a:buFont typeface="Arial" pitchFamily="34" charset="0"/>
              <a:buChar char="•"/>
            </a:pP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ps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:</a:t>
            </a:r>
            <a:r>
              <a:rPr lang="en-US" i="1" dirty="0" smtClean="0"/>
              <a:t> pressure</a:t>
            </a:r>
          </a:p>
          <a:p>
            <a:pPr>
              <a:buFont typeface="Arial" pitchFamily="34" charset="0"/>
              <a:buChar char="•"/>
            </a:pP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ta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:</a:t>
            </a:r>
            <a:r>
              <a:rPr lang="en-US" i="1" dirty="0" smtClean="0"/>
              <a:t> temperature</a:t>
            </a:r>
          </a:p>
          <a:p>
            <a:pPr>
              <a:buFont typeface="Arial" pitchFamily="34" charset="0"/>
              <a:buChar char="•"/>
            </a:pP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ua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:</a:t>
            </a:r>
            <a:r>
              <a:rPr lang="en-US" i="1" dirty="0" smtClean="0"/>
              <a:t> E-W wind</a:t>
            </a:r>
          </a:p>
          <a:p>
            <a:pPr>
              <a:buFont typeface="Arial" pitchFamily="34" charset="0"/>
              <a:buChar char="•"/>
            </a:pP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va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:</a:t>
            </a:r>
            <a:r>
              <a:rPr lang="en-US" i="1" dirty="0" smtClean="0"/>
              <a:t> N-S wind</a:t>
            </a:r>
          </a:p>
          <a:p>
            <a:pPr>
              <a:buFont typeface="Arial" pitchFamily="34" charset="0"/>
              <a:buChar char="•"/>
            </a:pP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zg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:</a:t>
            </a:r>
            <a:r>
              <a:rPr lang="en-US" i="1" dirty="0" smtClean="0"/>
              <a:t> height</a:t>
            </a:r>
            <a:endParaRPr lang="en-US" i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371600" y="10668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Each box is represented by 6 numbers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295400" y="3962400"/>
            <a:ext cx="7162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Simulation: apply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PDEs for fluid flow to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each box to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update the 6 numbers and calculate flux between neighboring boxes. (“dynamical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core”)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648200"/>
            <a:ext cx="7848600" cy="1477963"/>
          </a:xfrm>
        </p:spPr>
        <p:txBody>
          <a:bodyPr/>
          <a:lstStyle/>
          <a:p>
            <a:pPr indent="0">
              <a:buNone/>
            </a:pPr>
            <a:r>
              <a:rPr lang="en-US" dirty="0" smtClean="0"/>
              <a:t>Sub-</a:t>
            </a:r>
            <a:r>
              <a:rPr lang="en-US" dirty="0" err="1" smtClean="0"/>
              <a:t>gridscale</a:t>
            </a:r>
            <a:r>
              <a:rPr lang="en-US" dirty="0" smtClean="0"/>
              <a:t> processes are handled by parameterization (e.g., thunderstorms)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838200" y="838200"/>
            <a:ext cx="8077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 smtClean="0">
                <a:latin typeface="+mn-lt"/>
              </a:rPr>
              <a:t>S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ub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-models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for other processes (“physics”)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radiation transfer</a:t>
            </a:r>
            <a:endParaRPr kumimoji="0" lang="en-US" sz="32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kern="0" baseline="0" dirty="0" smtClean="0">
                <a:latin typeface="+mn-lt"/>
              </a:rPr>
              <a:t>land</a:t>
            </a:r>
            <a:r>
              <a:rPr lang="en-US" sz="3200" kern="0" dirty="0" smtClean="0">
                <a:latin typeface="+mn-lt"/>
              </a:rPr>
              <a:t> surface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planetary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boundary layer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kern="0" dirty="0" smtClean="0">
                <a:latin typeface="+mn-lt"/>
              </a:rPr>
              <a:t>convection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microphysics (rain/clouds)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638800" y="2133600"/>
          <a:ext cx="2895600" cy="2623868"/>
        </p:xfrm>
        <a:graphic>
          <a:graphicData uri="http://schemas.openxmlformats.org/drawingml/2006/table">
            <a:tbl>
              <a:tblPr/>
              <a:tblGrid>
                <a:gridCol w="361950"/>
                <a:gridCol w="361950"/>
                <a:gridCol w="361950"/>
                <a:gridCol w="361950"/>
                <a:gridCol w="361950"/>
                <a:gridCol w="361950"/>
                <a:gridCol w="361950"/>
                <a:gridCol w="361950"/>
              </a:tblGrid>
              <a:tr h="20183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88" marR="583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0.5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88" marR="583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88" marR="583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88" marR="583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88" marR="583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88" marR="583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88" marR="583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88" marR="583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20183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88" marR="583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0.8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88" marR="583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1.7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88" marR="583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88" marR="583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88" marR="583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88" marR="583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88" marR="583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88" marR="583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20183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88" marR="583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88" marR="583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0.9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88" marR="583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0.5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88" marR="583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88" marR="583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88" marR="583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88" marR="583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88" marR="583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20183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88" marR="583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0.7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88" marR="583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1.1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88" marR="583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0.9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88" marR="583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0.3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88" marR="583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88" marR="583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88" marR="583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88" marR="583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20183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0.4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88" marR="583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1.2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88" marR="583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1.6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88" marR="583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1.9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88" marR="583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2.3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88" marR="583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1.2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88" marR="583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88" marR="583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88" marR="583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20183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0.9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88" marR="583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2.5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88" marR="583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2.2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88" marR="583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2.8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88" marR="583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4.1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88" marR="583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1.8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88" marR="583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0.2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88" marR="583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88" marR="583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20183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88" marR="583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1.3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88" marR="583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2.2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88" marR="583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2.9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88" marR="583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3.3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88" marR="583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2.1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88" marR="583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0.5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88" marR="583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88" marR="583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20183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88" marR="583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0.8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88" marR="583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2.6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88" marR="583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3.1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88" marR="583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2.8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88" marR="583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2.2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88" marR="583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0.8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88" marR="583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88" marR="583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20183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88" marR="583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0.1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88" marR="583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1.9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88" marR="583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4.2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88" marR="583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2.4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88" marR="583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1.6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88" marR="583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0.9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88" marR="583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0.1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88" marR="583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</a:tr>
              <a:tr h="20183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88" marR="583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88" marR="583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0.4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88" marR="583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2.9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88" marR="583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1.8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88" marR="583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0.5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88" marR="583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88" marR="583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88" marR="583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20183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88" marR="583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88" marR="583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0.2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88" marR="583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1.5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88" marR="583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0.7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88" marR="583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88" marR="583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88" marR="583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88" marR="583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20183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88" marR="583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88" marR="583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88" marR="583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0.3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88" marR="583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88" marR="583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88" marR="583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88" marR="583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88" marR="583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20183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88" marR="583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88" marR="583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88" marR="583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88" marR="583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88" marR="583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88" marR="583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88" marR="583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88" marR="583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</a:tbl>
          </a:graphicData>
        </a:graphic>
      </p:graphicFrame>
      <p:pic>
        <p:nvPicPr>
          <p:cNvPr id="7169" name="Picture 1" descr="C:\Users\Beemer\Desktop\Hawaii-top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2133600"/>
            <a:ext cx="3235959" cy="2667000"/>
          </a:xfrm>
          <a:prstGeom prst="rect">
            <a:avLst/>
          </a:prstGeom>
          <a:noFill/>
        </p:spPr>
      </p:pic>
      <p:sp>
        <p:nvSpPr>
          <p:cNvPr id="6" name="Right Arrow 5"/>
          <p:cNvSpPr/>
          <p:nvPr/>
        </p:nvSpPr>
        <p:spPr>
          <a:xfrm>
            <a:off x="4495800" y="3048000"/>
            <a:ext cx="990600" cy="914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371600" y="685800"/>
            <a:ext cx="6400800" cy="1447800"/>
          </a:xfrm>
          <a:prstGeom prst="rect">
            <a:avLst/>
          </a:prstGeom>
        </p:spPr>
        <p:txBody>
          <a:bodyPr/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Climate models represent reality as big grids of numbers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514600" y="5257800"/>
            <a:ext cx="4724400" cy="9906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(“Raster data” in GIS parlance)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914400"/>
            <a:ext cx="7315200" cy="2057400"/>
          </a:xfrm>
        </p:spPr>
        <p:txBody>
          <a:bodyPr/>
          <a:lstStyle/>
          <a:p>
            <a:pPr>
              <a:buNone/>
            </a:pPr>
            <a:r>
              <a:rPr lang="en-US" sz="4000" dirty="0" smtClean="0"/>
              <a:t>How do you store the data?</a:t>
            </a:r>
          </a:p>
          <a:p>
            <a:r>
              <a:rPr lang="en-US" sz="2800" dirty="0" smtClean="0"/>
              <a:t>Binary: platform dependent, opaque</a:t>
            </a:r>
          </a:p>
          <a:p>
            <a:r>
              <a:rPr lang="en-US" sz="2800" dirty="0" smtClean="0"/>
              <a:t>Plain text: huge files, format ambiguity</a:t>
            </a:r>
            <a:endParaRPr lang="en-US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143000" y="3200400"/>
          <a:ext cx="2514600" cy="17716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8650"/>
                <a:gridCol w="628650"/>
                <a:gridCol w="628650"/>
                <a:gridCol w="628650"/>
              </a:tblGrid>
              <a:tr h="59055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1</a:t>
                      </a:r>
                      <a:endParaRPr lang="en-US" sz="3200" b="1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2</a:t>
                      </a:r>
                      <a:endParaRPr lang="en-US" sz="3200" b="1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3</a:t>
                      </a:r>
                      <a:endParaRPr lang="en-US" sz="3200" b="1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4</a:t>
                      </a:r>
                      <a:endParaRPr lang="en-US" sz="3200" b="1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9055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4</a:t>
                      </a:r>
                      <a:endParaRPr lang="en-US" sz="3200" b="1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3</a:t>
                      </a:r>
                      <a:endParaRPr lang="en-US" sz="3200" b="1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2</a:t>
                      </a:r>
                      <a:endParaRPr lang="en-US" sz="3200" b="1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1</a:t>
                      </a:r>
                      <a:endParaRPr lang="en-US" sz="3200" b="1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9055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5</a:t>
                      </a:r>
                      <a:endParaRPr lang="en-US" sz="3200" b="1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5</a:t>
                      </a:r>
                      <a:endParaRPr lang="en-US" sz="3200" b="1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5</a:t>
                      </a:r>
                      <a:endParaRPr lang="en-US" sz="3200" b="1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5</a:t>
                      </a:r>
                      <a:endParaRPr lang="en-US" sz="3200" b="1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724400" y="3200400"/>
            <a:ext cx="2743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123443215555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2800" kern="0" dirty="0" smtClean="0"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541532523514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7391400" y="3276600"/>
            <a:ext cx="990600" cy="1588"/>
          </a:xfrm>
          <a:prstGeom prst="straightConnector1">
            <a:avLst/>
          </a:prstGeom>
          <a:ln w="381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7543800" y="3429000"/>
            <a:ext cx="990600" cy="1588"/>
          </a:xfrm>
          <a:prstGeom prst="straightConnector1">
            <a:avLst/>
          </a:prstGeom>
          <a:ln w="381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7696200" y="3581400"/>
            <a:ext cx="990600" cy="1588"/>
          </a:xfrm>
          <a:prstGeom prst="straightConnector1">
            <a:avLst/>
          </a:prstGeom>
          <a:ln w="381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 flipH="1" flipV="1">
            <a:off x="7315200" y="4572000"/>
            <a:ext cx="609600" cy="1588"/>
          </a:xfrm>
          <a:prstGeom prst="straightConnector1">
            <a:avLst/>
          </a:prstGeom>
          <a:ln w="381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 flipH="1" flipV="1">
            <a:off x="7620794" y="4495006"/>
            <a:ext cx="609600" cy="1588"/>
          </a:xfrm>
          <a:prstGeom prst="straightConnector1">
            <a:avLst/>
          </a:prstGeom>
          <a:ln w="381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 flipH="1" flipV="1">
            <a:off x="7925594" y="4418806"/>
            <a:ext cx="609600" cy="1588"/>
          </a:xfrm>
          <a:prstGeom prst="straightConnector1">
            <a:avLst/>
          </a:prstGeom>
          <a:ln w="381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 flipH="1" flipV="1">
            <a:off x="8230394" y="4342606"/>
            <a:ext cx="609600" cy="1588"/>
          </a:xfrm>
          <a:prstGeom prst="straightConnector1">
            <a:avLst/>
          </a:prstGeom>
          <a:ln w="381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3962400" y="3505200"/>
            <a:ext cx="609600" cy="381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962400" y="4191000"/>
            <a:ext cx="609600" cy="228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343400" y="4953000"/>
            <a:ext cx="914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/>
              <a:t>?</a:t>
            </a:r>
            <a:endParaRPr lang="en-US" sz="8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NetCDF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828800"/>
            <a:ext cx="6629400" cy="3992563"/>
          </a:xfrm>
        </p:spPr>
        <p:txBody>
          <a:bodyPr/>
          <a:lstStyle/>
          <a:p>
            <a:r>
              <a:rPr lang="en-US" dirty="0" smtClean="0"/>
              <a:t>self-describing</a:t>
            </a:r>
          </a:p>
          <a:p>
            <a:r>
              <a:rPr lang="en-US" dirty="0" smtClean="0"/>
              <a:t>platform-independent</a:t>
            </a:r>
          </a:p>
          <a:p>
            <a:r>
              <a:rPr lang="en-US" dirty="0" smtClean="0"/>
              <a:t>array-oriented</a:t>
            </a:r>
          </a:p>
          <a:p>
            <a:r>
              <a:rPr lang="en-US" dirty="0" smtClean="0"/>
              <a:t>scientific data</a:t>
            </a:r>
          </a:p>
          <a:p>
            <a:r>
              <a:rPr lang="en-US" dirty="0" smtClean="0"/>
              <a:t>file format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371600" y="2209800"/>
            <a:ext cx="457200" cy="158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 flipH="1" flipV="1">
            <a:off x="2629694" y="5828506"/>
            <a:ext cx="381000" cy="158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 flipH="1" flipV="1">
            <a:off x="3010694" y="1942306"/>
            <a:ext cx="381000" cy="158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943600" y="5486400"/>
            <a:ext cx="457200" cy="158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6400800" y="3124200"/>
            <a:ext cx="1905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r>
              <a:rPr lang="en-US" sz="11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units: km</a:t>
            </a:r>
            <a:br>
              <a:rPr lang="en-US" sz="11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11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missing_value</a:t>
            </a:r>
            <a:r>
              <a:rPr lang="en-US" sz="11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: -99</a:t>
            </a:r>
            <a:endParaRPr lang="en-US" sz="1100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514600" y="1981200"/>
          <a:ext cx="3401056" cy="3081910"/>
        </p:xfrm>
        <a:graphic>
          <a:graphicData uri="http://schemas.openxmlformats.org/drawingml/2006/table">
            <a:tbl>
              <a:tblPr/>
              <a:tblGrid>
                <a:gridCol w="425132"/>
                <a:gridCol w="425132"/>
                <a:gridCol w="425132"/>
                <a:gridCol w="425132"/>
                <a:gridCol w="425132"/>
                <a:gridCol w="425132"/>
                <a:gridCol w="425132"/>
                <a:gridCol w="425132"/>
              </a:tblGrid>
              <a:tr h="23707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0.5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23707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0.8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1.7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23707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0.9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0.5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23707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0.7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1.1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0.9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0.3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23707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0.4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1.2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1.6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1.9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2.3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1.2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23707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0.9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2.5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2.2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2.8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4.1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1.8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0.2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23707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1.3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2.2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2.9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3.3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2.1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0.5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23707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0.8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2.6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3.1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2.8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2.2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0.8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23707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0.1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1.9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4.2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2.4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1.6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0.9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0.1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</a:tr>
              <a:tr h="23707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0.4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2.9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1.8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0.5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23707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0.2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1.5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0.7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23707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0.3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23707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-99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562860" y="5410201"/>
          <a:ext cx="3352800" cy="228600"/>
        </p:xfrm>
        <a:graphic>
          <a:graphicData uri="http://schemas.openxmlformats.org/drawingml/2006/table">
            <a:tbl>
              <a:tblPr/>
              <a:tblGrid>
                <a:gridCol w="419100"/>
                <a:gridCol w="419100"/>
                <a:gridCol w="419100"/>
                <a:gridCol w="419100"/>
                <a:gridCol w="419100"/>
                <a:gridCol w="419100"/>
                <a:gridCol w="419100"/>
                <a:gridCol w="419100"/>
              </a:tblGrid>
              <a:tr h="22860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71.4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71.6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71.8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72.0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72.2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72.4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72.6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72.8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800860" y="1981201"/>
          <a:ext cx="354965" cy="3048006"/>
        </p:xfrm>
        <a:graphic>
          <a:graphicData uri="http://schemas.openxmlformats.org/drawingml/2006/table">
            <a:tbl>
              <a:tblPr/>
              <a:tblGrid>
                <a:gridCol w="354965"/>
              </a:tblGrid>
              <a:tr h="23446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0.4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46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0.3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46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0.2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46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0.1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46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0.0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46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-0.1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46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-0.2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46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-0.3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46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-0.4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46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-0.5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46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-0.6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46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-0.7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46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-0.8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Oval 9"/>
          <p:cNvSpPr/>
          <p:nvPr/>
        </p:nvSpPr>
        <p:spPr>
          <a:xfrm>
            <a:off x="2639060" y="1447801"/>
            <a:ext cx="12954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orog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038860" y="1981201"/>
            <a:ext cx="6096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lat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486660" y="5791201"/>
            <a:ext cx="762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lon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NetCDF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Data Model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248400" y="5334000"/>
            <a:ext cx="19050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r>
              <a:rPr lang="en-US" sz="11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units: </a:t>
            </a:r>
            <a:r>
              <a:rPr lang="en-US" sz="11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degrees_east</a:t>
            </a:r>
            <a:endParaRPr lang="en-US" sz="1100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09600" y="5410200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r>
              <a:rPr lang="en-US" sz="11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units: </a:t>
            </a:r>
            <a:r>
              <a:rPr lang="en-US" sz="11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degrees_north</a:t>
            </a:r>
            <a:endParaRPr lang="en-US" sz="1100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5943600" y="3429000"/>
            <a:ext cx="457200" cy="158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 flipH="1" flipV="1">
            <a:off x="1715294" y="5218906"/>
            <a:ext cx="381000" cy="158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6248400" y="1600200"/>
            <a:ext cx="25146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r>
              <a:rPr lang="en-US" sz="11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//GLOBAL</a:t>
            </a:r>
          </a:p>
          <a:p>
            <a:r>
              <a:rPr lang="en-US" sz="11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title: island topography</a:t>
            </a:r>
          </a:p>
          <a:p>
            <a:r>
              <a:rPr lang="en-US" sz="11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creator: Seth McGinnis</a:t>
            </a:r>
          </a:p>
          <a:p>
            <a:r>
              <a:rPr lang="en-US" sz="11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Conventions: CF-1.6</a:t>
            </a:r>
            <a:endParaRPr lang="en-US" sz="1100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rot="5400000">
            <a:off x="-608806" y="3504406"/>
            <a:ext cx="3048000" cy="1588"/>
          </a:xfrm>
          <a:prstGeom prst="straightConnector1">
            <a:avLst/>
          </a:prstGeom>
          <a:ln w="38100">
            <a:solidFill>
              <a:schemeClr val="bg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 rot="5400000">
            <a:off x="794266" y="3244334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lat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2514600" y="6324600"/>
            <a:ext cx="3429000" cy="1588"/>
          </a:xfrm>
          <a:prstGeom prst="straightConnector1">
            <a:avLst/>
          </a:prstGeom>
          <a:ln w="38100">
            <a:solidFill>
              <a:schemeClr val="bg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886200" y="5943600"/>
            <a:ext cx="685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lon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3677</TotalTime>
  <Words>1987</Words>
  <Application>Microsoft PowerPoint</Application>
  <PresentationFormat>On-screen Show (4:3)</PresentationFormat>
  <Paragraphs>917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Default Design</vt:lpstr>
      <vt:lpstr>NARCCAP Data Tutorial</vt:lpstr>
      <vt:lpstr>Outline</vt:lpstr>
      <vt:lpstr>Slide 3</vt:lpstr>
      <vt:lpstr>Slide 4</vt:lpstr>
      <vt:lpstr>Slide 5</vt:lpstr>
      <vt:lpstr>Slide 6</vt:lpstr>
      <vt:lpstr>Slide 7</vt:lpstr>
      <vt:lpstr>NetCDF</vt:lpstr>
      <vt:lpstr>Slide 9</vt:lpstr>
      <vt:lpstr>Slide 10</vt:lpstr>
      <vt:lpstr>Slide 11</vt:lpstr>
      <vt:lpstr>Slide 12</vt:lpstr>
      <vt:lpstr>File Structure</vt:lpstr>
      <vt:lpstr>CF Metadata Standard</vt:lpstr>
      <vt:lpstr>NARCCAP: North American Regional Climate Change Assessment Program</vt:lpstr>
      <vt:lpstr>Goals</vt:lpstr>
      <vt:lpstr>6 RCM Modeling Teams</vt:lpstr>
      <vt:lpstr>Phase I: NCEP</vt:lpstr>
      <vt:lpstr>Phase II: Downscaling GCMs</vt:lpstr>
      <vt:lpstr>Timeslice Experiments</vt:lpstr>
      <vt:lpstr>Simulations</vt:lpstr>
      <vt:lpstr>Data Archive</vt:lpstr>
      <vt:lpstr>Data Tables</vt:lpstr>
      <vt:lpstr>Acquiring Data</vt:lpstr>
      <vt:lpstr>Looking Into the Future</vt:lpstr>
      <vt:lpstr>Fiddly Details</vt:lpstr>
      <vt:lpstr>Time</vt:lpstr>
      <vt:lpstr>Missing Data</vt:lpstr>
      <vt:lpstr>Map Projections</vt:lpstr>
      <vt:lpstr>Map Projections 2</vt:lpstr>
      <vt:lpstr>Extracting Data</vt:lpstr>
      <vt:lpstr>Citation</vt:lpstr>
      <vt:lpstr>Other Details</vt:lpstr>
      <vt:lpstr>Software</vt:lpstr>
      <vt:lpstr>GIS</vt:lpstr>
      <vt:lpstr>array[-1]</vt:lpstr>
    </vt:vector>
  </TitlesOfParts>
  <Company>NCAR/UCAR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rhaacker</dc:creator>
  <cp:lastModifiedBy>Seth A McGinnis</cp:lastModifiedBy>
  <cp:revision>218</cp:revision>
  <dcterms:created xsi:type="dcterms:W3CDTF">2004-10-14T15:36:28Z</dcterms:created>
  <dcterms:modified xsi:type="dcterms:W3CDTF">2012-04-12T16:21:47Z</dcterms:modified>
</cp:coreProperties>
</file>