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7" r:id="rId3"/>
    <p:sldId id="278" r:id="rId4"/>
    <p:sldId id="347" r:id="rId5"/>
    <p:sldId id="279" r:id="rId6"/>
    <p:sldId id="280" r:id="rId7"/>
    <p:sldId id="282" r:id="rId8"/>
    <p:sldId id="338" r:id="rId9"/>
    <p:sldId id="355" r:id="rId10"/>
    <p:sldId id="284" r:id="rId11"/>
    <p:sldId id="285" r:id="rId12"/>
    <p:sldId id="363" r:id="rId13"/>
    <p:sldId id="365" r:id="rId14"/>
    <p:sldId id="362" r:id="rId15"/>
    <p:sldId id="370" r:id="rId16"/>
    <p:sldId id="372" r:id="rId17"/>
    <p:sldId id="384" r:id="rId18"/>
    <p:sldId id="368" r:id="rId19"/>
    <p:sldId id="374" r:id="rId20"/>
    <p:sldId id="367" r:id="rId21"/>
    <p:sldId id="369" r:id="rId22"/>
    <p:sldId id="376" r:id="rId23"/>
    <p:sldId id="375" r:id="rId24"/>
    <p:sldId id="387" r:id="rId25"/>
    <p:sldId id="346" r:id="rId26"/>
    <p:sldId id="293" r:id="rId27"/>
    <p:sldId id="3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FFFFF"/>
    <a:srgbClr val="000099"/>
    <a:srgbClr val="FFFF99"/>
    <a:srgbClr val="FFFF66"/>
    <a:srgbClr val="006600"/>
    <a:srgbClr val="00FFFF"/>
    <a:srgbClr val="4BACC6"/>
    <a:srgbClr val="FCD5B5"/>
    <a:srgbClr val="558ED5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42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2204-385A-4230-AEFA-B0787B23A2CD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F6F90-3DD4-49D8-9192-51895BDF7D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D8B0-D634-4178-A43B-CFD724659A41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CFD14-FCEF-434C-90C1-C7638F69D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Limited in what we can do in case study approach – limited model projections, limited # of cases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CFD14-FCEF-434C-90C1-C7638F69D9E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7AB67-716F-4106-A14E-B3780BB19C10}" type="datetimeFigureOut">
              <a:rPr lang="en-US" smtClean="0"/>
              <a:pPr/>
              <a:t>5/9/2012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E2FFE-73AB-4026-AD10-C1B33E256F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gif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tags" Target="../tags/tag6.xml"/><Relationship Id="rId6" Type="http://schemas.openxmlformats.org/officeDocument/2006/relationships/image" Target="../media/image45.gif"/><Relationship Id="rId11" Type="http://schemas.openxmlformats.org/officeDocument/2006/relationships/image" Target="../media/image50.gif"/><Relationship Id="rId5" Type="http://schemas.openxmlformats.org/officeDocument/2006/relationships/image" Target="../media/image44.gif"/><Relationship Id="rId15" Type="http://schemas.openxmlformats.org/officeDocument/2006/relationships/image" Target="../media/image54.png"/><Relationship Id="rId10" Type="http://schemas.openxmlformats.org/officeDocument/2006/relationships/image" Target="../media/image49.gif"/><Relationship Id="rId19" Type="http://schemas.openxmlformats.org/officeDocument/2006/relationships/image" Target="../media/image58.png"/><Relationship Id="rId4" Type="http://schemas.openxmlformats.org/officeDocument/2006/relationships/image" Target="../media/image43.gif"/><Relationship Id="rId9" Type="http://schemas.openxmlformats.org/officeDocument/2006/relationships/image" Target="../media/image48.gif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18" Type="http://schemas.openxmlformats.org/officeDocument/2006/relationships/image" Target="../media/image84.jpeg"/><Relationship Id="rId3" Type="http://schemas.openxmlformats.org/officeDocument/2006/relationships/image" Target="../media/image69.jpeg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jpe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19" Type="http://schemas.openxmlformats.org/officeDocument/2006/relationships/image" Target="../media/image85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13" Type="http://schemas.openxmlformats.org/officeDocument/2006/relationships/image" Target="../media/image99.gif"/><Relationship Id="rId18" Type="http://schemas.openxmlformats.org/officeDocument/2006/relationships/image" Target="../media/image104.gif"/><Relationship Id="rId3" Type="http://schemas.openxmlformats.org/officeDocument/2006/relationships/image" Target="../media/image89.gif"/><Relationship Id="rId21" Type="http://schemas.openxmlformats.org/officeDocument/2006/relationships/image" Target="../media/image107.gif"/><Relationship Id="rId7" Type="http://schemas.openxmlformats.org/officeDocument/2006/relationships/image" Target="../media/image93.gif"/><Relationship Id="rId12" Type="http://schemas.openxmlformats.org/officeDocument/2006/relationships/image" Target="../media/image98.gif"/><Relationship Id="rId17" Type="http://schemas.openxmlformats.org/officeDocument/2006/relationships/image" Target="../media/image103.gif"/><Relationship Id="rId2" Type="http://schemas.openxmlformats.org/officeDocument/2006/relationships/image" Target="../media/image88.gif"/><Relationship Id="rId16" Type="http://schemas.openxmlformats.org/officeDocument/2006/relationships/image" Target="../media/image102.gif"/><Relationship Id="rId20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11" Type="http://schemas.openxmlformats.org/officeDocument/2006/relationships/image" Target="../media/image97.gif"/><Relationship Id="rId5" Type="http://schemas.openxmlformats.org/officeDocument/2006/relationships/image" Target="../media/image91.gif"/><Relationship Id="rId15" Type="http://schemas.openxmlformats.org/officeDocument/2006/relationships/image" Target="../media/image101.gif"/><Relationship Id="rId10" Type="http://schemas.openxmlformats.org/officeDocument/2006/relationships/image" Target="../media/image96.gif"/><Relationship Id="rId19" Type="http://schemas.openxmlformats.org/officeDocument/2006/relationships/image" Target="../media/image105.gif"/><Relationship Id="rId4" Type="http://schemas.openxmlformats.org/officeDocument/2006/relationships/image" Target="../media/image90.gif"/><Relationship Id="rId9" Type="http://schemas.openxmlformats.org/officeDocument/2006/relationships/image" Target="../media/image95.gif"/><Relationship Id="rId14" Type="http://schemas.openxmlformats.org/officeDocument/2006/relationships/image" Target="../media/image10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13" Type="http://schemas.openxmlformats.org/officeDocument/2006/relationships/image" Target="../media/image99.gif"/><Relationship Id="rId18" Type="http://schemas.openxmlformats.org/officeDocument/2006/relationships/image" Target="../media/image104.gif"/><Relationship Id="rId3" Type="http://schemas.openxmlformats.org/officeDocument/2006/relationships/image" Target="../media/image89.gif"/><Relationship Id="rId21" Type="http://schemas.openxmlformats.org/officeDocument/2006/relationships/image" Target="../media/image107.gif"/><Relationship Id="rId7" Type="http://schemas.openxmlformats.org/officeDocument/2006/relationships/image" Target="../media/image93.gif"/><Relationship Id="rId12" Type="http://schemas.openxmlformats.org/officeDocument/2006/relationships/image" Target="../media/image98.gif"/><Relationship Id="rId17" Type="http://schemas.openxmlformats.org/officeDocument/2006/relationships/image" Target="../media/image103.gif"/><Relationship Id="rId2" Type="http://schemas.openxmlformats.org/officeDocument/2006/relationships/image" Target="../media/image88.gif"/><Relationship Id="rId16" Type="http://schemas.openxmlformats.org/officeDocument/2006/relationships/image" Target="../media/image102.gif"/><Relationship Id="rId20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11" Type="http://schemas.openxmlformats.org/officeDocument/2006/relationships/image" Target="../media/image97.gif"/><Relationship Id="rId5" Type="http://schemas.openxmlformats.org/officeDocument/2006/relationships/image" Target="../media/image91.gif"/><Relationship Id="rId15" Type="http://schemas.openxmlformats.org/officeDocument/2006/relationships/image" Target="../media/image101.gif"/><Relationship Id="rId10" Type="http://schemas.openxmlformats.org/officeDocument/2006/relationships/image" Target="../media/image96.gif"/><Relationship Id="rId19" Type="http://schemas.openxmlformats.org/officeDocument/2006/relationships/image" Target="../media/image105.gif"/><Relationship Id="rId4" Type="http://schemas.openxmlformats.org/officeDocument/2006/relationships/image" Target="../media/image90.gif"/><Relationship Id="rId9" Type="http://schemas.openxmlformats.org/officeDocument/2006/relationships/image" Target="../media/image95.gif"/><Relationship Id="rId14" Type="http://schemas.openxmlformats.org/officeDocument/2006/relationships/image" Target="../media/image10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92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18.gif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2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Dynamical downscaling of NARCCAP using WRF: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4223" r="14667"/>
          <a:stretch>
            <a:fillRect/>
          </a:stretch>
        </p:blipFill>
        <p:spPr bwMode="auto">
          <a:xfrm>
            <a:off x="644648" y="6400800"/>
            <a:ext cx="484358" cy="45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848" y="6400800"/>
            <a:ext cx="844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5012" y="6504116"/>
            <a:ext cx="3088987" cy="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12"/>
          <p:cNvSpPr txBox="1">
            <a:spLocks/>
          </p:cNvSpPr>
          <p:nvPr/>
        </p:nvSpPr>
        <p:spPr>
          <a:xfrm>
            <a:off x="1066800" y="4419600"/>
            <a:ext cx="6934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Kelly Mahoney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Michael Alexander, Jamie Scott, Joe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Barsugli</a:t>
            </a:r>
            <a:endParaRPr kumimoji="0" lang="en-US" sz="2000" b="0" i="0" u="none" strike="noStrike" kern="1200" cap="none" spc="0" normalizeH="0" baseline="3000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NARCCAP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User’s Workshop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 11 2012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048000" y="2112796"/>
            <a:ext cx="1694185" cy="1317209"/>
            <a:chOff x="762000" y="4343400"/>
            <a:chExt cx="3200400" cy="24003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2000" y="4343400"/>
              <a:ext cx="3187495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0" y="4350734"/>
              <a:ext cx="3200400" cy="30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904779" y="5410024"/>
              <a:ext cx="305464" cy="3052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800600" y="2646196"/>
            <a:ext cx="1371600" cy="1295401"/>
            <a:chOff x="4724400" y="4343400"/>
            <a:chExt cx="2590800" cy="2360507"/>
          </a:xfrm>
        </p:grpSpPr>
        <p:pic>
          <p:nvPicPr>
            <p:cNvPr id="17" name="Picture 2" descr="C:\Documents and Settings\kmahoney\My Documents\Big_Thompson\4km_1km_testrun\projection.jpg"/>
            <p:cNvPicPr>
              <a:picLocks noChangeAspect="1" noChangeArrowheads="1"/>
            </p:cNvPicPr>
            <p:nvPr/>
          </p:nvPicPr>
          <p:blipFill>
            <a:blip r:embed="rId7" cstate="print"/>
            <a:srcRect l="15942" t="19296" r="18842" b="14772"/>
            <a:stretch>
              <a:fillRect/>
            </a:stretch>
          </p:blipFill>
          <p:spPr bwMode="auto">
            <a:xfrm>
              <a:off x="4724400" y="4343400"/>
              <a:ext cx="2590800" cy="23605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4400" y="4343400"/>
              <a:ext cx="2590800" cy="349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3"/>
          <p:cNvGrpSpPr>
            <a:grpSpLocks/>
          </p:cNvGrpSpPr>
          <p:nvPr/>
        </p:nvGrpSpPr>
        <p:grpSpPr bwMode="auto">
          <a:xfrm rot="1134735">
            <a:off x="3729579" y="2909207"/>
            <a:ext cx="1664763" cy="251229"/>
            <a:chOff x="2209800" y="5334000"/>
            <a:chExt cx="3276600" cy="457200"/>
          </a:xfrm>
        </p:grpSpPr>
        <p:sp>
          <p:nvSpPr>
            <p:cNvPr id="20" name="Right Arrow 19"/>
            <p:cNvSpPr/>
            <p:nvPr/>
          </p:nvSpPr>
          <p:spPr>
            <a:xfrm>
              <a:off x="2209800" y="5334000"/>
              <a:ext cx="3276600" cy="457200"/>
            </a:xfrm>
            <a:prstGeom prst="rightArrow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11"/>
            <p:cNvSpPr txBox="1">
              <a:spLocks noChangeArrowheads="1"/>
            </p:cNvSpPr>
            <p:nvPr/>
          </p:nvSpPr>
          <p:spPr bwMode="auto">
            <a:xfrm>
              <a:off x="2209800" y="5407223"/>
              <a:ext cx="3276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1400" dirty="0">
                <a:solidFill>
                  <a:srgbClr val="002060"/>
                </a:solidFill>
                <a:latin typeface="Calibri" pitchFamily="34" charset="0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2417596"/>
            <a:ext cx="2679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6" descr="C:\IDV_Images\BT_4km_00Z snapshot.jpg"/>
          <p:cNvPicPr>
            <a:picLocks noChangeAspect="1" noChangeArrowheads="1"/>
          </p:cNvPicPr>
          <p:nvPr/>
        </p:nvPicPr>
        <p:blipFill>
          <a:blip r:embed="rId10" cstate="print"/>
          <a:srcRect r="4854"/>
          <a:stretch>
            <a:fillRect/>
          </a:stretch>
        </p:blipFill>
        <p:spPr bwMode="auto">
          <a:xfrm>
            <a:off x="6477000" y="2265196"/>
            <a:ext cx="2514600" cy="20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/>
          <a:srcRect l="45238" t="81524" r="37048" b="11619"/>
          <a:stretch>
            <a:fillRect/>
          </a:stretch>
        </p:blipFill>
        <p:spPr bwMode="auto">
          <a:xfrm>
            <a:off x="7543800" y="6191481"/>
            <a:ext cx="1600200" cy="32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371600" y="609600"/>
            <a:ext cx="67818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High-resolution simulations of extreme precipitation events </a:t>
            </a:r>
            <a:r>
              <a:rPr lang="en-US" sz="2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three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NARCCAP climate experiments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" y="6400800"/>
            <a:ext cx="658367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6" descr="C:\Documents and Settings\kmahoney\My Documents\EXTREMES_CASE_STUDIES\TOP_10_Comparison_GFDL_Timeslice_Sept2010\GFDL-timeslices.FUTURE_TOP10_precplots_Page_06.jpg"/>
          <p:cNvPicPr>
            <a:picLocks noChangeAspect="1" noChangeArrowheads="1"/>
          </p:cNvPicPr>
          <p:nvPr/>
        </p:nvPicPr>
        <p:blipFill>
          <a:blip r:embed="rId2" cstate="print"/>
          <a:srcRect l="9647" t="24935" r="6454" b="20208"/>
          <a:stretch>
            <a:fillRect/>
          </a:stretch>
        </p:blipFill>
        <p:spPr bwMode="auto">
          <a:xfrm>
            <a:off x="7315199" y="40386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5" name="Picture 27" descr="C:\Documents and Settings\kmahoney\My Documents\EXTREMES_CASE_STUDIES\TOP_10_Comparison_GFDL_Timeslice_Sept2010\GFDL-timeslices.FUTURE_TOP10_precplots_Page_07.jpg"/>
          <p:cNvPicPr>
            <a:picLocks noChangeAspect="1" noChangeArrowheads="1"/>
          </p:cNvPicPr>
          <p:nvPr/>
        </p:nvPicPr>
        <p:blipFill>
          <a:blip r:embed="rId3" cstate="print"/>
          <a:srcRect l="9681" t="24935" r="6420" b="20208"/>
          <a:stretch>
            <a:fillRect/>
          </a:stretch>
        </p:blipFill>
        <p:spPr bwMode="auto">
          <a:xfrm>
            <a:off x="5486399" y="40386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6" name="Picture 28" descr="C:\Documents and Settings\kmahoney\My Documents\EXTREMES_CASE_STUDIES\TOP_10_Comparison_GFDL_Timeslice_Sept2010\GFDL-timeslices.FUTURE_TOP10_precplots_Page_08.jpg"/>
          <p:cNvPicPr>
            <a:picLocks noChangeAspect="1" noChangeArrowheads="1"/>
          </p:cNvPicPr>
          <p:nvPr/>
        </p:nvPicPr>
        <p:blipFill>
          <a:blip r:embed="rId4" cstate="print"/>
          <a:srcRect l="9681" t="24936" r="6420" b="20207"/>
          <a:stretch>
            <a:fillRect/>
          </a:stretch>
        </p:blipFill>
        <p:spPr bwMode="auto">
          <a:xfrm>
            <a:off x="3657599" y="40386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7" name="Picture 29" descr="C:\Documents and Settings\kmahoney\My Documents\EXTREMES_CASE_STUDIES\TOP_10_Comparison_GFDL_Timeslice_Sept2010\GFDL-timeslices.FUTURE_TOP10_precplots_Page_09.jpg"/>
          <p:cNvPicPr>
            <a:picLocks noChangeAspect="1" noChangeArrowheads="1"/>
          </p:cNvPicPr>
          <p:nvPr/>
        </p:nvPicPr>
        <p:blipFill>
          <a:blip r:embed="rId5" cstate="print"/>
          <a:srcRect l="9681" t="24935" r="6420" b="20208"/>
          <a:stretch>
            <a:fillRect/>
          </a:stretch>
        </p:blipFill>
        <p:spPr bwMode="auto">
          <a:xfrm>
            <a:off x="1828799" y="40386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8" name="Picture 30" descr="C:\Documents and Settings\kmahoney\My Documents\EXTREMES_CASE_STUDIES\TOP_10_Comparison_GFDL_Timeslice_Sept2010\GFDL-timeslices.FUTURE_TOP10_precplots_Page_10.jpg"/>
          <p:cNvPicPr>
            <a:picLocks noChangeAspect="1" noChangeArrowheads="1"/>
          </p:cNvPicPr>
          <p:nvPr/>
        </p:nvPicPr>
        <p:blipFill>
          <a:blip r:embed="rId6" cstate="print"/>
          <a:srcRect l="9681" t="24935" r="6420" b="20208"/>
          <a:stretch>
            <a:fillRect/>
          </a:stretch>
        </p:blipFill>
        <p:spPr bwMode="auto">
          <a:xfrm>
            <a:off x="0" y="40386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69" name="Picture 21" descr="C:\Documents and Settings\kmahoney\My Documents\EXTREMES_CASE_STUDIES\TOP_10_Comparison_GFDL_Timeslice_Sept2010\GFDL-timeslices.FUTURE_TOP10_precplots_Page_01.jpg"/>
          <p:cNvPicPr>
            <a:picLocks noChangeAspect="1" noChangeArrowheads="1"/>
          </p:cNvPicPr>
          <p:nvPr/>
        </p:nvPicPr>
        <p:blipFill>
          <a:blip r:embed="rId7" cstate="print"/>
          <a:srcRect l="9647" t="25195" r="6454" b="19948"/>
          <a:stretch>
            <a:fillRect/>
          </a:stretch>
        </p:blipFill>
        <p:spPr bwMode="auto">
          <a:xfrm>
            <a:off x="7315199" y="52578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0" name="Picture 22" descr="C:\Documents and Settings\kmahoney\My Documents\EXTREMES_CASE_STUDIES\TOP_10_Comparison_GFDL_Timeslice_Sept2010\GFDL-timeslices.FUTURE_TOP10_precplots_Page_02.jpg"/>
          <p:cNvPicPr>
            <a:picLocks noChangeAspect="1" noChangeArrowheads="1"/>
          </p:cNvPicPr>
          <p:nvPr/>
        </p:nvPicPr>
        <p:blipFill>
          <a:blip r:embed="rId8" cstate="print"/>
          <a:srcRect l="9681" t="25195" r="6420" b="19948"/>
          <a:stretch>
            <a:fillRect/>
          </a:stretch>
        </p:blipFill>
        <p:spPr bwMode="auto">
          <a:xfrm>
            <a:off x="5486399" y="52578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1" name="Picture 23" descr="C:\Documents and Settings\kmahoney\My Documents\EXTREMES_CASE_STUDIES\TOP_10_Comparison_GFDL_Timeslice_Sept2010\GFDL-timeslices.FUTURE_TOP10_precplots_Page_03.jpg"/>
          <p:cNvPicPr>
            <a:picLocks noChangeAspect="1" noChangeArrowheads="1"/>
          </p:cNvPicPr>
          <p:nvPr/>
        </p:nvPicPr>
        <p:blipFill>
          <a:blip r:embed="rId9" cstate="print"/>
          <a:srcRect l="9681" t="25195" r="6420" b="19948"/>
          <a:stretch>
            <a:fillRect/>
          </a:stretch>
        </p:blipFill>
        <p:spPr bwMode="auto">
          <a:xfrm>
            <a:off x="3657599" y="52578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2" name="Picture 24" descr="C:\Documents and Settings\kmahoney\My Documents\EXTREMES_CASE_STUDIES\TOP_10_Comparison_GFDL_Timeslice_Sept2010\GFDL-timeslices.FUTURE_TOP10_precplots_Page_04.jpg"/>
          <p:cNvPicPr>
            <a:picLocks noChangeAspect="1" noChangeArrowheads="1"/>
          </p:cNvPicPr>
          <p:nvPr/>
        </p:nvPicPr>
        <p:blipFill>
          <a:blip r:embed="rId10" cstate="print"/>
          <a:srcRect l="9681" t="25195" r="6420" b="19948"/>
          <a:stretch>
            <a:fillRect/>
          </a:stretch>
        </p:blipFill>
        <p:spPr bwMode="auto">
          <a:xfrm>
            <a:off x="1828800" y="52578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73" name="Picture 25" descr="C:\Documents and Settings\kmahoney\My Documents\EXTREMES_CASE_STUDIES\TOP_10_Comparison_GFDL_Timeslice_Sept2010\GFDL-timeslices.FUTURE_TOP10_precplots_Page_05.jpg"/>
          <p:cNvPicPr>
            <a:picLocks noChangeAspect="1" noChangeArrowheads="1"/>
          </p:cNvPicPr>
          <p:nvPr/>
        </p:nvPicPr>
        <p:blipFill>
          <a:blip r:embed="rId11" cstate="print"/>
          <a:srcRect l="9681" t="25195" r="6420" b="19948"/>
          <a:stretch>
            <a:fillRect/>
          </a:stretch>
        </p:blipFill>
        <p:spPr bwMode="auto">
          <a:xfrm>
            <a:off x="1" y="5257800"/>
            <a:ext cx="1828800" cy="16002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63" name="Picture 15" descr="C:\Documents and Settings\kmahoney\My Documents\EXTREMES_CASE_STUDIES\TOP_10_Comparison_GFDL_Timeslice_Sept2010\GFDL-timeslices.PAST_TOP10_precplots_Page_10.jpg"/>
          <p:cNvPicPr>
            <a:picLocks noChangeAspect="1" noChangeArrowheads="1"/>
          </p:cNvPicPr>
          <p:nvPr/>
        </p:nvPicPr>
        <p:blipFill>
          <a:blip r:embed="rId12" cstate="print"/>
          <a:srcRect l="9735" t="25074" r="5900" b="19764"/>
          <a:stretch>
            <a:fillRect/>
          </a:stretch>
        </p:blipFill>
        <p:spPr bwMode="auto">
          <a:xfrm>
            <a:off x="0" y="757535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8" name="Picture 20" descr="C:\Documents and Settings\kmahoney\My Documents\EXTREMES_CASE_STUDIES\TOP_10_Comparison_GFDL_Timeslice_Sept2010\GFDL-timeslices.PAST_TOP10_precplots_Page_05.jpg"/>
          <p:cNvPicPr>
            <a:picLocks noChangeAspect="1" noChangeArrowheads="1"/>
          </p:cNvPicPr>
          <p:nvPr/>
        </p:nvPicPr>
        <p:blipFill>
          <a:blip r:embed="rId13" cstate="print"/>
          <a:srcRect l="9734" t="25074" r="5900" b="19764"/>
          <a:stretch>
            <a:fillRect/>
          </a:stretch>
        </p:blipFill>
        <p:spPr bwMode="auto">
          <a:xfrm>
            <a:off x="0" y="2057400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59" name="Picture 11" descr="C:\Documents and Settings\kmahoney\My Documents\EXTREMES_CASE_STUDIES\TOP_10_Comparison_GFDL_Timeslice_Sept2010\GFDL-timeslices.PAST_TOP10_precplots_Page_06.jpg"/>
          <p:cNvPicPr>
            <a:picLocks noChangeAspect="1" noChangeArrowheads="1"/>
          </p:cNvPicPr>
          <p:nvPr/>
        </p:nvPicPr>
        <p:blipFill>
          <a:blip r:embed="rId14" cstate="print"/>
          <a:srcRect t="24779" r="6490" b="20059"/>
          <a:stretch>
            <a:fillRect/>
          </a:stretch>
        </p:blipFill>
        <p:spPr bwMode="auto">
          <a:xfrm>
            <a:off x="7100454" y="757535"/>
            <a:ext cx="2043546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0" name="Picture 12" descr="C:\Documents and Settings\kmahoney\My Documents\EXTREMES_CASE_STUDIES\TOP_10_Comparison_GFDL_Timeslice_Sept2010\GFDL-timeslices.PAST_TOP10_precplots_Page_07.jpg"/>
          <p:cNvPicPr>
            <a:picLocks noChangeAspect="1" noChangeArrowheads="1"/>
          </p:cNvPicPr>
          <p:nvPr/>
        </p:nvPicPr>
        <p:blipFill>
          <a:blip r:embed="rId15" cstate="print"/>
          <a:srcRect l="9734" t="25074" r="5900" b="19764"/>
          <a:stretch>
            <a:fillRect/>
          </a:stretch>
        </p:blipFill>
        <p:spPr bwMode="auto">
          <a:xfrm>
            <a:off x="5486400" y="757535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1" name="Picture 13" descr="C:\Documents and Settings\kmahoney\My Documents\EXTREMES_CASE_STUDIES\TOP_10_Comparison_GFDL_Timeslice_Sept2010\GFDL-timeslices.PAST_TOP10_precplots_Page_08.jpg"/>
          <p:cNvPicPr>
            <a:picLocks noChangeAspect="1" noChangeArrowheads="1"/>
          </p:cNvPicPr>
          <p:nvPr/>
        </p:nvPicPr>
        <p:blipFill>
          <a:blip r:embed="rId16" cstate="print"/>
          <a:srcRect l="9734" t="25074" r="5900" b="19764"/>
          <a:stretch>
            <a:fillRect/>
          </a:stretch>
        </p:blipFill>
        <p:spPr bwMode="auto">
          <a:xfrm>
            <a:off x="3657600" y="757535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2" name="Picture 14" descr="C:\Documents and Settings\kmahoney\My Documents\EXTREMES_CASE_STUDIES\TOP_10_Comparison_GFDL_Timeslice_Sept2010\GFDL-timeslices.PAST_TOP10_precplots_Page_09.jpg"/>
          <p:cNvPicPr>
            <a:picLocks noChangeAspect="1" noChangeArrowheads="1"/>
          </p:cNvPicPr>
          <p:nvPr/>
        </p:nvPicPr>
        <p:blipFill>
          <a:blip r:embed="rId17" cstate="print"/>
          <a:srcRect l="9735" t="25074" r="5900" b="19764"/>
          <a:stretch>
            <a:fillRect/>
          </a:stretch>
        </p:blipFill>
        <p:spPr bwMode="auto">
          <a:xfrm>
            <a:off x="1828800" y="757535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4" name="Picture 16" descr="C:\Documents and Settings\kmahoney\My Documents\EXTREMES_CASE_STUDIES\TOP_10_Comparison_GFDL_Timeslice_Sept2010\GFDL-timeslices.PAST_TOP10_precplots_Page_01.jpg"/>
          <p:cNvPicPr>
            <a:picLocks noChangeAspect="1" noChangeArrowheads="1"/>
          </p:cNvPicPr>
          <p:nvPr/>
        </p:nvPicPr>
        <p:blipFill>
          <a:blip r:embed="rId18" cstate="print"/>
          <a:srcRect t="25074" r="6490" b="19764"/>
          <a:stretch>
            <a:fillRect/>
          </a:stretch>
        </p:blipFill>
        <p:spPr bwMode="auto">
          <a:xfrm>
            <a:off x="7100454" y="2057400"/>
            <a:ext cx="2043546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5" name="Picture 17" descr="C:\Documents and Settings\kmahoney\My Documents\EXTREMES_CASE_STUDIES\TOP_10_Comparison_GFDL_Timeslice_Sept2010\GFDL-timeslices.PAST_TOP10_precplots_Page_02.jpg"/>
          <p:cNvPicPr>
            <a:picLocks noChangeAspect="1" noChangeArrowheads="1"/>
          </p:cNvPicPr>
          <p:nvPr/>
        </p:nvPicPr>
        <p:blipFill>
          <a:blip r:embed="rId19" cstate="print"/>
          <a:srcRect l="9734" t="25074" r="5900" b="19764"/>
          <a:stretch>
            <a:fillRect/>
          </a:stretch>
        </p:blipFill>
        <p:spPr bwMode="auto">
          <a:xfrm>
            <a:off x="5501304" y="2057400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6" name="Picture 18" descr="C:\Documents and Settings\kmahoney\My Documents\EXTREMES_CASE_STUDIES\TOP_10_Comparison_GFDL_Timeslice_Sept2010\GFDL-timeslices.PAST_TOP10_precplots_Page_03.jpg"/>
          <p:cNvPicPr>
            <a:picLocks noChangeAspect="1" noChangeArrowheads="1"/>
          </p:cNvPicPr>
          <p:nvPr/>
        </p:nvPicPr>
        <p:blipFill>
          <a:blip r:embed="rId20" cstate="print"/>
          <a:srcRect l="9734" t="25074" r="5900" b="19764"/>
          <a:stretch>
            <a:fillRect/>
          </a:stretch>
        </p:blipFill>
        <p:spPr bwMode="auto">
          <a:xfrm>
            <a:off x="3657600" y="2057400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pic>
        <p:nvPicPr>
          <p:cNvPr id="2067" name="Picture 19" descr="C:\Documents and Settings\kmahoney\My Documents\EXTREMES_CASE_STUDIES\TOP_10_Comparison_GFDL_Timeslice_Sept2010\GFDL-timeslices.PAST_TOP10_precplots_Page_04.jpg"/>
          <p:cNvPicPr>
            <a:picLocks noChangeAspect="1" noChangeArrowheads="1"/>
          </p:cNvPicPr>
          <p:nvPr/>
        </p:nvPicPr>
        <p:blipFill>
          <a:blip r:embed="rId21" cstate="print"/>
          <a:srcRect l="9734" t="25074" r="5900" b="19764"/>
          <a:stretch>
            <a:fillRect/>
          </a:stretch>
        </p:blipFill>
        <p:spPr bwMode="auto">
          <a:xfrm>
            <a:off x="1828800" y="2057400"/>
            <a:ext cx="1843704" cy="1676400"/>
          </a:xfrm>
          <a:prstGeom prst="rect">
            <a:avLst/>
          </a:prstGeom>
          <a:noFill/>
          <a:ln w="28575">
            <a:solidFill>
              <a:srgbClr val="00CC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9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As seen at 50-km regional climate scale (GFDL-</a:t>
            </a:r>
            <a:r>
              <a:rPr lang="en-US" sz="2400" dirty="0" err="1" smtClean="0">
                <a:solidFill>
                  <a:srgbClr val="FFFF00"/>
                </a:solidFill>
                <a:latin typeface="+mn-lt"/>
              </a:rPr>
              <a:t>Timeslices</a:t>
            </a: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 experiment): </a:t>
            </a:r>
            <a:br>
              <a:rPr lang="en-US" sz="2400" dirty="0" smtClean="0">
                <a:solidFill>
                  <a:srgbClr val="FFFF00"/>
                </a:solidFill>
                <a:latin typeface="+mn-lt"/>
              </a:rPr>
            </a:br>
            <a:r>
              <a:rPr lang="en-US" sz="2400" dirty="0" smtClean="0">
                <a:solidFill>
                  <a:srgbClr val="FFFF00"/>
                </a:solidFill>
                <a:latin typeface="+mn-lt"/>
              </a:rPr>
              <a:t>Top 10 Past vs. Top 10 Future Events </a:t>
            </a:r>
            <a:endParaRPr lang="en-US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49518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CCFF"/>
                </a:solidFill>
                <a:latin typeface="+mn-lt"/>
              </a:rPr>
              <a:t>Past Top 10</a:t>
            </a:r>
            <a:endParaRPr lang="en-US" sz="16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6200" y="37762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+mn-lt"/>
              </a:rPr>
              <a:t>Future Top 10</a:t>
            </a:r>
            <a:endParaRPr lang="en-US" sz="16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75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828800" y="75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75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75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315200" y="75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-76200" y="1976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828800" y="204847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657600" y="204847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486400" y="2052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315200" y="204847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</a:t>
            </a:r>
            <a:endParaRPr lang="en-US" sz="2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82880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65760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548640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315200" y="396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</a:t>
            </a:r>
            <a:endParaRPr lang="en-US" sz="24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-76200" y="5181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6</a:t>
            </a:r>
            <a:endParaRPr lang="en-US" sz="2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828800" y="5253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</a:t>
            </a:r>
            <a:endParaRPr lang="en-US" sz="2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657600" y="52533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8</a:t>
            </a:r>
            <a:endParaRPr lang="en-US" sz="2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5486400" y="5257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9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7315200" y="52533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</a:t>
            </a:r>
            <a:endParaRPr lang="en-US" sz="2400" b="1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1600200" y="3703638"/>
            <a:ext cx="54864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en-US" sz="1200" i="1" dirty="0">
                <a:solidFill>
                  <a:schemeClr val="bg1"/>
                </a:solidFill>
                <a:latin typeface="Calibri" pitchFamily="34" charset="0"/>
              </a:rPr>
              <a:t>Total precipitation/24h (mm, shaded), surface winds (vectors)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9600" y="1371600"/>
            <a:ext cx="60960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38200" y="1295400"/>
            <a:ext cx="152400" cy="304800"/>
          </a:xfrm>
          <a:prstGeom prst="rect">
            <a:avLst/>
          </a:prstGeom>
          <a:solidFill>
            <a:srgbClr val="FF3300">
              <a:alpha val="50196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52400" y="1414046"/>
            <a:ext cx="533400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CO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9600" y="1143000"/>
            <a:ext cx="838200" cy="7620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909935"/>
            <a:ext cx="685800" cy="430887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CC3300"/>
                </a:solidFill>
              </a:rPr>
              <a:t>Target region</a:t>
            </a:r>
            <a:endParaRPr lang="en-US" sz="1100" b="1" dirty="0">
              <a:solidFill>
                <a:srgbClr val="CC33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400" y="1550313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uFill>
                  <a:solidFill>
                    <a:srgbClr val="FFFF00"/>
                  </a:solidFill>
                </a:uFill>
              </a:rPr>
              <a:t>WRF model domain</a:t>
            </a:r>
            <a:endParaRPr lang="en-US" sz="1100" b="1" dirty="0">
              <a:solidFill>
                <a:srgbClr val="000000"/>
              </a:solidFill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09600" y="4343400"/>
            <a:ext cx="838200" cy="762000"/>
          </a:xfrm>
          <a:prstGeom prst="rect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33400" y="4750713"/>
            <a:ext cx="1295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uFill>
                  <a:solidFill>
                    <a:srgbClr val="FFFF00"/>
                  </a:solidFill>
                </a:uFill>
              </a:rPr>
              <a:t>WRF model domain</a:t>
            </a:r>
            <a:endParaRPr lang="en-US" sz="1100" b="1" dirty="0">
              <a:solidFill>
                <a:srgbClr val="000000"/>
              </a:solidFill>
              <a:uFill>
                <a:solidFill>
                  <a:srgbClr val="FFFF00"/>
                </a:solidFill>
              </a:u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46" grpId="0" animBg="1"/>
      <p:bldP spid="47" grpId="0" animBg="1"/>
      <p:bldP spid="49" grpId="0" animBg="1"/>
      <p:bldP spid="48" grpId="0" animBg="1"/>
      <p:bldP spid="50" grpId="0" animBg="1"/>
      <p:bldP spid="51" grpId="0"/>
      <p:bldP spid="52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Documents and Settings\kmahoney\My Documents\EXTREMES_CASE_STUDIES\TOP_5_Comparison_JulAug_2010\FUTURE\Rank_4_2044_08_20\00Z_20th_init\precip\WRF_GFDLTimeslice_FUTURE_Case4v2_totprec_D02_LOOP_mm_24.gif"/>
          <p:cNvPicPr>
            <a:picLocks noChangeAspect="1" noChangeArrowheads="1"/>
          </p:cNvPicPr>
          <p:nvPr/>
        </p:nvPicPr>
        <p:blipFill>
          <a:blip r:embed="rId3" cstate="print"/>
          <a:srcRect l="15447" t="10950" r="21570" b="33562"/>
          <a:stretch>
            <a:fillRect/>
          </a:stretch>
        </p:blipFill>
        <p:spPr bwMode="auto">
          <a:xfrm>
            <a:off x="3200400" y="5181600"/>
            <a:ext cx="1447800" cy="165115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31" name="Picture 7" descr="C:\Documents and Settings\kmahoney\My Documents\EXTREMES_CASE_STUDIES\TOP_5_Comparison_JulAug_2010\FUTURE\Rank_3_2059_06_24\precip\WRF_GFDLTimeslice_FUTURE_Rank3_totprec_D02_LOOP_mm_24.gif"/>
          <p:cNvPicPr>
            <a:picLocks noChangeAspect="1" noChangeArrowheads="1"/>
          </p:cNvPicPr>
          <p:nvPr/>
        </p:nvPicPr>
        <p:blipFill>
          <a:blip r:embed="rId4" cstate="print"/>
          <a:srcRect l="15625" t="12179" r="21875" b="34906"/>
          <a:stretch>
            <a:fillRect/>
          </a:stretch>
        </p:blipFill>
        <p:spPr bwMode="auto">
          <a:xfrm>
            <a:off x="3200400" y="3505200"/>
            <a:ext cx="1460500" cy="16764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32" name="Picture 8" descr="C:\Documents and Settings\kmahoney\My Documents\EXTREMES_CASE_STUDIES\TOP_5_Comparison_JulAug_2010\FUTURE\Rank_4_2067_07_01\precip\WRF_GFDLTimeslice_FUTURE_Rank4_totprec_D02_LOOP_mm_24.gif"/>
          <p:cNvPicPr>
            <a:picLocks noChangeAspect="1" noChangeArrowheads="1"/>
          </p:cNvPicPr>
          <p:nvPr/>
        </p:nvPicPr>
        <p:blipFill>
          <a:blip r:embed="rId5" cstate="print"/>
          <a:srcRect l="15625" t="9659" r="21875" b="32386"/>
          <a:stretch>
            <a:fillRect/>
          </a:stretch>
        </p:blipFill>
        <p:spPr bwMode="auto">
          <a:xfrm>
            <a:off x="4800600" y="3505200"/>
            <a:ext cx="1460500" cy="1752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33" name="Picture 9" descr="C:\Documents and Settings\kmahoney\My Documents\EXTREMES_CASE_STUDIES\TOP_5_Comparison_JulAug_2010\FUTURE\Rank_7_2057_06_20\precip\WRF_GFDLTimeslice_FUTURE_Rank7_totprec_D02_LOOP_mm_24.gif"/>
          <p:cNvPicPr>
            <a:picLocks noChangeAspect="1" noChangeArrowheads="1"/>
          </p:cNvPicPr>
          <p:nvPr/>
        </p:nvPicPr>
        <p:blipFill>
          <a:blip r:embed="rId6" cstate="print"/>
          <a:srcRect l="15625" t="9659" r="21875" b="34801"/>
          <a:stretch>
            <a:fillRect/>
          </a:stretch>
        </p:blipFill>
        <p:spPr bwMode="auto">
          <a:xfrm>
            <a:off x="1600200" y="5178425"/>
            <a:ext cx="1460500" cy="167957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34" name="Picture 10" descr="C:\Documents and Settings\kmahoney\My Documents\EXTREMES_CASE_STUDIES\TOP_5_Comparison_JulAug_2010\FUTURE\Rank_9_2061_07_22\precip\WRF_GFDLTimeslice_FUTURE_Rank9_totprec_D02_LOOP_mm_24.gif"/>
          <p:cNvPicPr>
            <a:picLocks noChangeAspect="1" noChangeArrowheads="1"/>
          </p:cNvPicPr>
          <p:nvPr/>
        </p:nvPicPr>
        <p:blipFill>
          <a:blip r:embed="rId7" cstate="print"/>
          <a:srcRect l="15625" t="9659" r="21875" b="34906"/>
          <a:stretch>
            <a:fillRect/>
          </a:stretch>
        </p:blipFill>
        <p:spPr bwMode="auto">
          <a:xfrm>
            <a:off x="4800600" y="5181600"/>
            <a:ext cx="1460500" cy="16764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35" name="Picture 11" descr="C:\Documents and Settings\kmahoney\My Documents\EXTREMES_CASE_STUDIES\TOP_5_Comparison_JulAug_2010\FUTURE\Rank_10_2061_08_12\precip\WRF_GFDLTimeslice_FUTURE_Rank10_totprec_D02_LOOP_mm_24.gif"/>
          <p:cNvPicPr>
            <a:picLocks noChangeAspect="1" noChangeArrowheads="1"/>
          </p:cNvPicPr>
          <p:nvPr/>
        </p:nvPicPr>
        <p:blipFill>
          <a:blip r:embed="rId8" cstate="print"/>
          <a:srcRect l="15761" t="9659" r="21875" b="34906"/>
          <a:stretch>
            <a:fillRect/>
          </a:stretch>
        </p:blipFill>
        <p:spPr bwMode="auto">
          <a:xfrm>
            <a:off x="6408373" y="5181600"/>
            <a:ext cx="1457325" cy="16764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026" name="Picture 2" descr="C:\Documents and Settings\kmahoney\My Documents\EXTREMES_CASE_STUDIES\TOP_5_Comparison_JulAug_2010\PAST\Rank_6_1993_06_28\precip\WRF_GFDLTimeslice_PAST_Rank6_totprec_D02_LOOP_mm_24.gif"/>
          <p:cNvPicPr>
            <a:picLocks noChangeAspect="1" noChangeArrowheads="1"/>
          </p:cNvPicPr>
          <p:nvPr/>
        </p:nvPicPr>
        <p:blipFill>
          <a:blip r:embed="rId9" cstate="print"/>
          <a:srcRect l="16468" t="10180" r="20953" b="33828"/>
          <a:stretch>
            <a:fillRect/>
          </a:stretch>
        </p:blipFill>
        <p:spPr bwMode="auto">
          <a:xfrm>
            <a:off x="0" y="1752600"/>
            <a:ext cx="1447800" cy="1676400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</p:pic>
      <p:pic>
        <p:nvPicPr>
          <p:cNvPr id="1027" name="Picture 3" descr="C:\Documents and Settings\kmahoney\My Documents\EXTREMES_CASE_STUDIES\TOP_5_Comparison_JulAug_2010\PAST\Rank_7_2000_06_30\precip\WRF_GFDLTimeslice_PAST_Rank7_totprec_D02_LOOP_mm_24.gif"/>
          <p:cNvPicPr>
            <a:picLocks noChangeAspect="1" noChangeArrowheads="1"/>
          </p:cNvPicPr>
          <p:nvPr/>
        </p:nvPicPr>
        <p:blipFill>
          <a:blip r:embed="rId10" cstate="print"/>
          <a:srcRect l="16468" t="10180" r="20953" b="33828"/>
          <a:stretch>
            <a:fillRect/>
          </a:stretch>
        </p:blipFill>
        <p:spPr bwMode="auto">
          <a:xfrm>
            <a:off x="1600200" y="1752600"/>
            <a:ext cx="1447800" cy="1676400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</p:pic>
      <p:pic>
        <p:nvPicPr>
          <p:cNvPr id="1028" name="Picture 4" descr="C:\Documents and Settings\kmahoney\My Documents\EXTREMES_CASE_STUDIES\TOP_5_Comparison_JulAug_2010\PAST\Rank_8_1998_08_09\precip\WRF_GFDLTimeslice_PAST_Rank8_totprec_D02_LOOP_mm_24.gif"/>
          <p:cNvPicPr>
            <a:picLocks noChangeAspect="1" noChangeArrowheads="1"/>
          </p:cNvPicPr>
          <p:nvPr/>
        </p:nvPicPr>
        <p:blipFill>
          <a:blip r:embed="rId11" cstate="print"/>
          <a:srcRect l="17666" t="10180" r="19755" b="33828"/>
          <a:stretch>
            <a:fillRect/>
          </a:stretch>
        </p:blipFill>
        <p:spPr bwMode="auto">
          <a:xfrm>
            <a:off x="3200400" y="1752600"/>
            <a:ext cx="1447800" cy="1676400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</p:pic>
      <p:pic>
        <p:nvPicPr>
          <p:cNvPr id="1029" name="Picture 5" descr="C:\Documents and Settings\kmahoney\My Documents\EXTREMES_CASE_STUDIES\TOP_5_Comparison_JulAug_2010\PAST\Rank_9_1982_07_03\precip\WRF_GFDLTimeslice_PAST_Rank9_totprec_D02_LOOP_mm_24.gif"/>
          <p:cNvPicPr>
            <a:picLocks noChangeAspect="1" noChangeArrowheads="1"/>
          </p:cNvPicPr>
          <p:nvPr/>
        </p:nvPicPr>
        <p:blipFill>
          <a:blip r:embed="rId12" cstate="print"/>
          <a:srcRect l="16468" t="10180" r="20953" b="33828"/>
          <a:stretch>
            <a:fillRect/>
          </a:stretch>
        </p:blipFill>
        <p:spPr bwMode="auto">
          <a:xfrm>
            <a:off x="4800600" y="1752601"/>
            <a:ext cx="1447800" cy="1676399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</p:pic>
      <p:pic>
        <p:nvPicPr>
          <p:cNvPr id="1030" name="Picture 6" descr="C:\Documents and Settings\kmahoney\My Documents\EXTREMES_CASE_STUDIES\TOP_5_Comparison_JulAug_2010\PAST\Rank_10_1997_07_27\precip\WRF_GFDLTimeslice_PAST_Rank10_totprec_D02_LOOP_mm_24.gif"/>
          <p:cNvPicPr>
            <a:picLocks noChangeAspect="1" noChangeArrowheads="1"/>
          </p:cNvPicPr>
          <p:nvPr/>
        </p:nvPicPr>
        <p:blipFill>
          <a:blip r:embed="rId13" cstate="print"/>
          <a:srcRect l="17666" t="10180" r="19755" b="33828"/>
          <a:stretch>
            <a:fillRect/>
          </a:stretch>
        </p:blipFill>
        <p:spPr bwMode="auto">
          <a:xfrm>
            <a:off x="6408373" y="1752600"/>
            <a:ext cx="1447800" cy="1676400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</p:pic>
      <p:pic>
        <p:nvPicPr>
          <p:cNvPr id="56" name="Picture 2" descr="C:\Documents and Settings\kmahoney\My Documents\EXTREMES_CASE_STUDIES\TOP_5_Comparison_JulAug_2010\PAST\Rank_5_1998_08_04\precip\WRF_GFDLTimeslice_PAST_Case5_totprec_D02_LOOP_mm_24.gif"/>
          <p:cNvPicPr>
            <a:picLocks noChangeAspect="1" noChangeArrowheads="1"/>
          </p:cNvPicPr>
          <p:nvPr/>
        </p:nvPicPr>
        <p:blipFill>
          <a:blip r:embed="rId14" cstate="print"/>
          <a:srcRect l="17900" t="10629" r="22279" b="34454"/>
          <a:stretch>
            <a:fillRect/>
          </a:stretch>
        </p:blipFill>
        <p:spPr bwMode="auto">
          <a:xfrm>
            <a:off x="6408373" y="32644"/>
            <a:ext cx="1447800" cy="171995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57" name="Picture 2" descr="C:\Documents and Settings\kmahoney\My Documents\EXTREMES_CASE_STUDIES\TOP_5_Comparison_JulAug_2010\PAST\Rank_2_1986_07_18\precip\WRF_GFDLTimeslice_PAST_Case2_totprec_D02_LOOP_mm_24.gif"/>
          <p:cNvPicPr>
            <a:picLocks noChangeAspect="1" noChangeArrowheads="1"/>
          </p:cNvPicPr>
          <p:nvPr/>
        </p:nvPicPr>
        <p:blipFill>
          <a:blip r:embed="rId15" cstate="print"/>
          <a:srcRect l="17009" t="9618" r="21284" b="33430"/>
          <a:stretch>
            <a:fillRect/>
          </a:stretch>
        </p:blipFill>
        <p:spPr bwMode="auto">
          <a:xfrm>
            <a:off x="4808173" y="32644"/>
            <a:ext cx="1440227" cy="171995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68" name="Picture 2" descr="C:\Documents and Settings\kmahoney\My Documents\EXTREMES_CASE_STUDIES\TOP_5_Comparison_JulAug_2010\PAST\Rank_1_1986_07_17\precip\WRF_GFDLTimeslice_PAST_Case1_totprec_D02_LOOP_mm_24.gif"/>
          <p:cNvPicPr>
            <a:picLocks noChangeAspect="1" noChangeArrowheads="1"/>
          </p:cNvPicPr>
          <p:nvPr/>
        </p:nvPicPr>
        <p:blipFill>
          <a:blip r:embed="rId16" cstate="print"/>
          <a:srcRect l="17980" t="9280" r="19354" b="34557"/>
          <a:stretch>
            <a:fillRect/>
          </a:stretch>
        </p:blipFill>
        <p:spPr bwMode="auto">
          <a:xfrm>
            <a:off x="3203673" y="0"/>
            <a:ext cx="1444527" cy="17526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69" name="Picture 2" descr="C:\Documents and Settings\kmahoney\My Documents\EXTREMES_CASE_STUDIES\TOP_5_Comparison_JulAug_2010\PAST\Rank_4_1990_08_04\precip\WRF_GFDLTimeslice_PAST_Case4_totprec_D02_LOOP_mm_24.gif"/>
          <p:cNvPicPr>
            <a:picLocks noChangeAspect="1" noChangeArrowheads="1"/>
          </p:cNvPicPr>
          <p:nvPr/>
        </p:nvPicPr>
        <p:blipFill>
          <a:blip r:embed="rId17" cstate="print"/>
          <a:srcRect l="16612" t="9068" r="21688" b="34296"/>
          <a:stretch>
            <a:fillRect/>
          </a:stretch>
        </p:blipFill>
        <p:spPr bwMode="auto">
          <a:xfrm>
            <a:off x="1600200" y="32644"/>
            <a:ext cx="1447800" cy="1719956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74" name="Picture 2" descr="C:\Documents and Settings\kmahoney\My Documents\EXTREMES_CASE_STUDIES\TOP_5_Comparison_JulAug_2010\PAST\Rank_3_1983_06_29\precip\WRF_GFDLTimeslice_PAST_Case3_totprec_D02_LOOP_mm_24.gif"/>
          <p:cNvPicPr>
            <a:picLocks noChangeAspect="1" noChangeArrowheads="1"/>
          </p:cNvPicPr>
          <p:nvPr/>
        </p:nvPicPr>
        <p:blipFill>
          <a:blip r:embed="rId18" cstate="print"/>
          <a:srcRect l="18892" t="9558" r="19826" b="33778"/>
          <a:stretch>
            <a:fillRect/>
          </a:stretch>
        </p:blipFill>
        <p:spPr bwMode="auto">
          <a:xfrm>
            <a:off x="0" y="32644"/>
            <a:ext cx="1437361" cy="1719956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70" name="Picture 2" descr="C:\Documents and Settings\kmahoney\My Documents\EXTREMES_CASE_STUDIES\TOP_5_Comparison_JulAug_2010\FUTURE\Rank_1_2060_07_09\precip\WRF_GFDLTimeslice_FUTURE_Case1_totprec_D02_LOOP_mm_24.gif"/>
          <p:cNvPicPr>
            <a:picLocks noChangeAspect="1" noChangeArrowheads="1"/>
          </p:cNvPicPr>
          <p:nvPr/>
        </p:nvPicPr>
        <p:blipFill>
          <a:blip r:embed="rId19" cstate="print"/>
          <a:srcRect l="13766" t="10942" r="20871" b="34346"/>
          <a:stretch>
            <a:fillRect/>
          </a:stretch>
        </p:blipFill>
        <p:spPr bwMode="auto">
          <a:xfrm>
            <a:off x="0" y="3505200"/>
            <a:ext cx="1524000" cy="165115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1" name="Picture 3" descr="C:\Documents and Settings\kmahoney\My Documents\EXTREMES_CASE_STUDIES\TOP_5_Comparison_JulAug_2010\FUTURE\Rank_2_2040_07_17\precip\WRF_GFDLTimeslice_FUTURE_Case2_totprec_D02_LOOP_mm_24.gif"/>
          <p:cNvPicPr>
            <a:picLocks noChangeAspect="1" noChangeArrowheads="1"/>
          </p:cNvPicPr>
          <p:nvPr/>
        </p:nvPicPr>
        <p:blipFill>
          <a:blip r:embed="rId20" cstate="print"/>
          <a:srcRect l="15019" t="10942" r="22899" b="34346"/>
          <a:stretch>
            <a:fillRect/>
          </a:stretch>
        </p:blipFill>
        <p:spPr bwMode="auto">
          <a:xfrm>
            <a:off x="6408373" y="3505200"/>
            <a:ext cx="1447800" cy="165115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2" name="Picture 4" descr="C:\Documents and Settings\kmahoney\My Documents\EXTREMES_CASE_STUDIES\TOP_5_Comparison_JulAug_2010\FUTURE\Rank_3_2045_06_16\precip\WRF_GFDLTimeslice_FUTURE_Case3_totprec_D02_LOOP_mm_24.gif"/>
          <p:cNvPicPr>
            <a:picLocks noChangeAspect="1" noChangeArrowheads="1"/>
          </p:cNvPicPr>
          <p:nvPr/>
        </p:nvPicPr>
        <p:blipFill>
          <a:blip r:embed="rId21" cstate="print"/>
          <a:srcRect l="13766" t="10942" r="20151" b="34346"/>
          <a:stretch>
            <a:fillRect/>
          </a:stretch>
        </p:blipFill>
        <p:spPr bwMode="auto">
          <a:xfrm>
            <a:off x="0" y="5181600"/>
            <a:ext cx="1540795" cy="165115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3" name="Picture 3" descr="C:\Documents and Settings\kmahoney\My Documents\EXTREMES_CASE_STUDIES\TOP_5_Comparison_JulAug_2010\FUTURE\Rank_5_2066_08_11\00Z_11th_init\precip\WRF_GFDLTimeslice_FUTURE_Case5v2_totprec_D02_LOOP_mm_24.gif"/>
          <p:cNvPicPr>
            <a:picLocks noChangeAspect="1" noChangeArrowheads="1"/>
          </p:cNvPicPr>
          <p:nvPr/>
        </p:nvPicPr>
        <p:blipFill>
          <a:blip r:embed="rId22" cstate="print"/>
          <a:srcRect l="13480" t="10950" r="23576" b="33562"/>
          <a:stretch>
            <a:fillRect/>
          </a:stretch>
        </p:blipFill>
        <p:spPr bwMode="auto">
          <a:xfrm>
            <a:off x="1600200" y="3505200"/>
            <a:ext cx="1447800" cy="165115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0" y="0"/>
            <a:ext cx="1447800" cy="838200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Top 10 Past vs. Top 10 future: </a:t>
            </a:r>
            <a:r>
              <a:rPr lang="en-US" sz="2800" b="1" dirty="0" smtClean="0">
                <a:solidFill>
                  <a:srgbClr val="FFFF00"/>
                </a:solidFill>
              </a:rPr>
              <a:t>WRF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838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Past Top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0" y="3733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Future Top 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72440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24600" y="152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-76200" y="1671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0" y="1676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4200" y="1676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724400" y="1676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32173" y="16764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0" y="3429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1600200" y="3429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3124200" y="3424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61" name="TextBox 60"/>
          <p:cNvSpPr txBox="1"/>
          <p:nvPr/>
        </p:nvSpPr>
        <p:spPr>
          <a:xfrm>
            <a:off x="4724400" y="3429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62" name="TextBox 61"/>
          <p:cNvSpPr txBox="1"/>
          <p:nvPr/>
        </p:nvSpPr>
        <p:spPr>
          <a:xfrm>
            <a:off x="6332173" y="3424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-76200" y="5105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1524000" y="5105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3124200" y="5105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4800600" y="51054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67" name="TextBox 66"/>
          <p:cNvSpPr txBox="1"/>
          <p:nvPr/>
        </p:nvSpPr>
        <p:spPr>
          <a:xfrm>
            <a:off x="6332173" y="51009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pic>
        <p:nvPicPr>
          <p:cNvPr id="75" name="Picture 3" descr="C:\Documents and Settings\kmahoney\My Documents\EXTREMES_CASE_STUDIES\TOP_5_Comparison_JulAug_2010\FUTURE\Rank_5_2066_08_11\00Z_11th_init\precip\WRF_GFDLTimeslice_FUTURE_Case5v2_totprec_D02_LOOP_mm_24.gif"/>
          <p:cNvPicPr>
            <a:picLocks noChangeAspect="1" noChangeArrowheads="1"/>
          </p:cNvPicPr>
          <p:nvPr/>
        </p:nvPicPr>
        <p:blipFill>
          <a:blip r:embed="rId22" cstate="print"/>
          <a:srcRect l="83050" t="10950" r="5637" b="33562"/>
          <a:stretch>
            <a:fillRect/>
          </a:stretch>
        </p:blipFill>
        <p:spPr bwMode="auto">
          <a:xfrm>
            <a:off x="7924800" y="4343400"/>
            <a:ext cx="260219" cy="165115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6" name="Picture 2" descr="C:\Documents and Settings\kmahoney\My Documents\EXTREMES_CASE_STUDIES\TOP_5_Comparison_JulAug_2010\PAST\Rank_5_1998_08_04\precip\WRF_GFDLTimeslice_PAST_Case5_totprec_D02_LOOP_mm_24.gif"/>
          <p:cNvPicPr>
            <a:picLocks noChangeAspect="1" noChangeArrowheads="1"/>
          </p:cNvPicPr>
          <p:nvPr/>
        </p:nvPicPr>
        <p:blipFill>
          <a:blip r:embed="rId14" cstate="print"/>
          <a:srcRect l="82057" t="10629" r="8498" b="34454"/>
          <a:stretch>
            <a:fillRect/>
          </a:stretch>
        </p:blipFill>
        <p:spPr bwMode="auto">
          <a:xfrm>
            <a:off x="7924800" y="1480445"/>
            <a:ext cx="228600" cy="171995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7848600" y="6218238"/>
            <a:ext cx="1295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1200" i="1" dirty="0" smtClean="0">
                <a:solidFill>
                  <a:schemeClr val="bg1"/>
                </a:solidFill>
                <a:latin typeface="Calibri" pitchFamily="34" charset="0"/>
              </a:rPr>
              <a:t>Total precipitation/24h </a:t>
            </a:r>
            <a:r>
              <a:rPr lang="en-US" sz="1200" i="1" dirty="0">
                <a:solidFill>
                  <a:schemeClr val="bg1"/>
                </a:solidFill>
                <a:latin typeface="Calibri" pitchFamily="34" charset="0"/>
              </a:rPr>
              <a:t>(mm, shaded)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8077200" y="2865438"/>
            <a:ext cx="1295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Font typeface="Arial" pitchFamily="34" charset="0"/>
              <a:buNone/>
            </a:pPr>
            <a:r>
              <a:rPr lang="en-US" sz="1050" i="1" dirty="0" smtClean="0">
                <a:solidFill>
                  <a:schemeClr val="bg1"/>
                </a:solidFill>
                <a:latin typeface="Calibri" pitchFamily="34" charset="0"/>
              </a:rPr>
              <a:t>Total precipitation/24h </a:t>
            </a:r>
            <a:r>
              <a:rPr lang="en-US" sz="1050" i="1" dirty="0">
                <a:solidFill>
                  <a:schemeClr val="bg1"/>
                </a:solidFill>
                <a:latin typeface="Calibri" pitchFamily="34" charset="0"/>
              </a:rPr>
              <a:t>(mm, shaded)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457200"/>
            <a:ext cx="304800" cy="533400"/>
          </a:xfrm>
          <a:prstGeom prst="rect">
            <a:avLst/>
          </a:prstGeom>
          <a:solidFill>
            <a:srgbClr val="FF9900">
              <a:alpha val="40000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57200" y="3886200"/>
            <a:ext cx="304800" cy="533400"/>
          </a:xfrm>
          <a:prstGeom prst="rect">
            <a:avLst/>
          </a:prstGeom>
          <a:solidFill>
            <a:srgbClr val="FF9900">
              <a:alpha val="40000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0" y="3810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TR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0" y="38100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TR</a:t>
            </a:r>
            <a:endParaRPr lang="en-US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2209800" y="2286000"/>
          <a:ext cx="4038600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53340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sng" baseline="0" dirty="0" smtClean="0">
                          <a:solidFill>
                            <a:schemeClr val="tx1"/>
                          </a:solidFill>
                        </a:rPr>
                        <a:t>Whole domain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(Average of all 10 cases)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8514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precipitation (mm/24h)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Maximum </a:t>
                      </a:r>
                      <a:r>
                        <a:rPr lang="en-US" sz="1100" b="1" dirty="0" err="1" smtClean="0">
                          <a:solidFill>
                            <a:schemeClr val="tx1"/>
                          </a:solidFill>
                        </a:rPr>
                        <a:t>gridpoint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</a:rPr>
                        <a:t> precipitation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</a:rPr>
                        <a:t>(mm/24h)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31393">
                <a:tc>
                  <a:txBody>
                    <a:bodyPr/>
                    <a:lstStyle/>
                    <a:p>
                      <a:r>
                        <a:rPr lang="en-US" dirty="0" smtClean="0"/>
                        <a:t>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CFF"/>
                    </a:solidFill>
                  </a:tcPr>
                </a:tc>
              </a:tr>
              <a:tr h="331393">
                <a:tc>
                  <a:txBody>
                    <a:bodyPr/>
                    <a:lstStyle/>
                    <a:p>
                      <a:r>
                        <a:rPr lang="en-US" dirty="0" smtClean="0"/>
                        <a:t>FUTURE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47" grpId="0"/>
      <p:bldP spid="51" grpId="0"/>
      <p:bldP spid="53" grpId="0" animBg="1"/>
      <p:bldP spid="54" grpId="0" animBg="1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9085" t="26667" r="62917" b="31479"/>
          <a:stretch>
            <a:fillRect/>
          </a:stretch>
        </p:blipFill>
        <p:spPr bwMode="auto">
          <a:xfrm>
            <a:off x="3505201" y="2286001"/>
            <a:ext cx="2365189" cy="2209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/>
          <a:srcRect l="42043" t="26667" r="30214" b="31479"/>
          <a:stretch>
            <a:fillRect/>
          </a:stretch>
        </p:blipFill>
        <p:spPr bwMode="auto">
          <a:xfrm>
            <a:off x="6170127" y="2286001"/>
            <a:ext cx="2343726" cy="22097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304800"/>
            <a:ext cx="3657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Changes in hail?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3276600" cy="28194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What happens to surface hail?</a:t>
            </a:r>
          </a:p>
          <a:p>
            <a:pPr algn="ctr"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	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 l="10417" t="15333" r="61372" b="41907"/>
          <a:stretch>
            <a:fillRect/>
          </a:stretch>
        </p:blipFill>
        <p:spPr bwMode="auto">
          <a:xfrm>
            <a:off x="3505200" y="4577977"/>
            <a:ext cx="2406869" cy="2280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43736" t="15333" r="27500" b="41795"/>
          <a:stretch>
            <a:fillRect/>
          </a:stretch>
        </p:blipFill>
        <p:spPr bwMode="auto">
          <a:xfrm>
            <a:off x="6080337" y="4572000"/>
            <a:ext cx="2454063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Picture 4" descr="C:\Documents and Settings\kmahoney\My Documents\EXTREMES_CASE_STUDIES\GFDL_Timeslices\Top_10_avg_comparisons\graupel\GFDL_FutureTop10Avg_TotGRAUP.gif"/>
          <p:cNvPicPr>
            <a:picLocks noChangeAspect="1" noChangeArrowheads="1"/>
          </p:cNvPicPr>
          <p:nvPr/>
        </p:nvPicPr>
        <p:blipFill>
          <a:blip r:embed="rId4" cstate="print"/>
          <a:srcRect l="9082" t="10526" r="6914" b="30647"/>
          <a:stretch>
            <a:fillRect/>
          </a:stretch>
        </p:blipFill>
        <p:spPr bwMode="auto">
          <a:xfrm>
            <a:off x="6096000" y="0"/>
            <a:ext cx="2438400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5" descr="C:\Documents and Settings\kmahoney\My Documents\EXTREMES_CASE_STUDIES\GFDL_Timeslices\Top_10_avg_comparisons\graupel\GFDLts_PastTop10Avg_TotGRAUP.gif"/>
          <p:cNvPicPr>
            <a:picLocks noChangeAspect="1" noChangeArrowheads="1"/>
          </p:cNvPicPr>
          <p:nvPr/>
        </p:nvPicPr>
        <p:blipFill>
          <a:blip r:embed="rId5" cstate="print"/>
          <a:srcRect l="9082" t="10526" r="6914" b="30647"/>
          <a:stretch>
            <a:fillRect/>
          </a:stretch>
        </p:blipFill>
        <p:spPr bwMode="auto">
          <a:xfrm>
            <a:off x="3505200" y="0"/>
            <a:ext cx="2438400" cy="220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3733800" y="152400"/>
            <a:ext cx="18288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Past</a:t>
            </a:r>
          </a:p>
          <a:p>
            <a:pPr algn="ctr"/>
            <a:r>
              <a:rPr lang="en-US" sz="1000" dirty="0" smtClean="0"/>
              <a:t>(GFDL-</a:t>
            </a:r>
            <a:r>
              <a:rPr lang="en-US" sz="1000" dirty="0" err="1" smtClean="0"/>
              <a:t>timeslices</a:t>
            </a:r>
            <a:r>
              <a:rPr lang="en-US" sz="1000" dirty="0" smtClean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0" y="152400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Future</a:t>
            </a:r>
          </a:p>
          <a:p>
            <a:pPr algn="ctr"/>
            <a:r>
              <a:rPr lang="en-US" sz="1000" dirty="0" smtClean="0"/>
              <a:t>(GFDL-</a:t>
            </a:r>
            <a:r>
              <a:rPr lang="en-US" sz="1000" dirty="0" err="1" smtClean="0"/>
              <a:t>timeslices</a:t>
            </a:r>
            <a:r>
              <a:rPr lang="en-US" sz="1000" dirty="0" smtClean="0"/>
              <a:t>)</a:t>
            </a:r>
          </a:p>
          <a:p>
            <a:pPr algn="ctr"/>
            <a:endParaRPr lang="en-US" sz="1400" b="1" u="sng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733800" y="1887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1887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733800" y="6459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6324600" y="6459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4173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6324600" y="41733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Event-total (24-h) surface hail</a:t>
            </a:r>
            <a:endParaRPr lang="en-US" sz="1000" b="1" u="sng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3733800" y="2447092"/>
            <a:ext cx="18288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Past</a:t>
            </a:r>
          </a:p>
          <a:p>
            <a:pPr algn="ctr"/>
            <a:r>
              <a:rPr lang="en-US" sz="1000" dirty="0" smtClean="0"/>
              <a:t>(WRF-CCSM)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24600" y="2447092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Future</a:t>
            </a:r>
          </a:p>
          <a:p>
            <a:pPr algn="ctr"/>
            <a:r>
              <a:rPr lang="en-US" sz="1000" dirty="0" smtClean="0"/>
              <a:t>(WRF-CCSM)</a:t>
            </a:r>
          </a:p>
          <a:p>
            <a:pPr algn="ctr"/>
            <a:endParaRPr lang="en-US" sz="1400" b="1" u="sng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3733800" y="4733092"/>
            <a:ext cx="1828800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Past</a:t>
            </a:r>
          </a:p>
          <a:p>
            <a:pPr algn="ctr"/>
            <a:r>
              <a:rPr lang="en-US" sz="1000" dirty="0" smtClean="0"/>
              <a:t>(CGCM3-RCM3)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24600" y="4733092"/>
            <a:ext cx="182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Future</a:t>
            </a:r>
          </a:p>
          <a:p>
            <a:pPr algn="ctr"/>
            <a:r>
              <a:rPr lang="en-US" sz="1000" dirty="0" smtClean="0"/>
              <a:t>(CGCM3-RCM3)</a:t>
            </a:r>
          </a:p>
          <a:p>
            <a:pPr algn="ctr"/>
            <a:endParaRPr lang="en-US" sz="1400" b="1" u="sng" dirty="0" smtClean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76200" y="1905000"/>
            <a:ext cx="2743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accumulated surface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graupel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/hail fields in Top 10 past vs. Top 10 future individual cases for 3 RCM combinations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Documents and Settings\kmahoney\My Documents\Hail_in_future\Analysis_Plots_Starting_March_14_2011\Freezing_Lev_Height\WSM6\FZLH_DIFF_GFDL_COMP_WSM6_1.gif"/>
          <p:cNvPicPr>
            <a:picLocks noChangeAspect="1" noChangeArrowheads="1"/>
          </p:cNvPicPr>
          <p:nvPr/>
        </p:nvPicPr>
        <p:blipFill>
          <a:blip r:embed="rId3" cstate="print"/>
          <a:srcRect l="12132" t="7812" r="11029" b="6250"/>
          <a:stretch>
            <a:fillRect/>
          </a:stretch>
        </p:blipFill>
        <p:spPr bwMode="auto">
          <a:xfrm>
            <a:off x="228600" y="838200"/>
            <a:ext cx="3632662" cy="5257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Changes in hail?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6191" t="27143" r="32857" b="33238"/>
          <a:stretch>
            <a:fillRect/>
          </a:stretch>
        </p:blipFill>
        <p:spPr bwMode="auto">
          <a:xfrm>
            <a:off x="4267199" y="762000"/>
            <a:ext cx="4284785" cy="208232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2" name="Content Placeholder 10"/>
          <p:cNvSpPr txBox="1">
            <a:spLocks/>
          </p:cNvSpPr>
          <p:nvPr/>
        </p:nvSpPr>
        <p:spPr>
          <a:xfrm>
            <a:off x="4038600" y="2895600"/>
            <a:ext cx="4876800" cy="220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Height of melting level increases in future</a:t>
            </a: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(~400 m</a:t>
            </a: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difference) </a:t>
            </a: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1400" b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decreases hail found at surface through increased melting</a:t>
            </a:r>
          </a:p>
          <a:p>
            <a:pPr marL="34290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u="sng" baseline="0" dirty="0" smtClean="0">
                <a:solidFill>
                  <a:schemeClr val="bg1"/>
                </a:solidFill>
                <a:latin typeface="+mn-lt"/>
              </a:rPr>
              <a:t>Caveats</a:t>
            </a: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: </a:t>
            </a:r>
          </a:p>
          <a:p>
            <a:pPr marL="6172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Sensitivity to model cloud physics parameterization</a:t>
            </a:r>
          </a:p>
          <a:p>
            <a:pPr marL="6172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Our approach focuses on </a:t>
            </a:r>
            <a:r>
              <a:rPr lang="en-US" sz="1400" b="1" u="sng" dirty="0" smtClean="0">
                <a:solidFill>
                  <a:schemeClr val="bg1"/>
                </a:solidFill>
                <a:latin typeface="+mn-lt"/>
              </a:rPr>
              <a:t>small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(i.e., </a:t>
            </a:r>
            <a:r>
              <a:rPr lang="en-US" sz="1400" b="1" u="sng" dirty="0" smtClean="0">
                <a:solidFill>
                  <a:schemeClr val="bg1"/>
                </a:solidFill>
                <a:latin typeface="+mn-lt"/>
              </a:rPr>
              <a:t>non-damaging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) hail </a:t>
            </a:r>
            <a:r>
              <a:rPr lang="en-US" sz="1400" b="1" u="sng" dirty="0" smtClean="0">
                <a:solidFill>
                  <a:schemeClr val="bg1"/>
                </a:solidFill>
                <a:latin typeface="+mn-lt"/>
              </a:rPr>
              <a:t>at high-elevation locations</a:t>
            </a:r>
          </a:p>
          <a:p>
            <a:pPr marL="6172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Results mostly likely </a:t>
            </a:r>
            <a:r>
              <a:rPr lang="en-US" sz="1400" b="1" u="sng" dirty="0" smtClean="0">
                <a:solidFill>
                  <a:schemeClr val="bg1"/>
                </a:solidFill>
                <a:latin typeface="+mn-lt"/>
              </a:rPr>
              <a:t>not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relevant to hail-producing thunderstorms in other regions (</a:t>
            </a:r>
            <a:r>
              <a:rPr lang="en-US" sz="1400" i="1" dirty="0" smtClean="0">
                <a:solidFill>
                  <a:schemeClr val="bg1"/>
                </a:solidFill>
                <a:latin typeface="+mn-lt"/>
              </a:rPr>
              <a:t>especially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the US Midwest/Great Plains!)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14800" y="685800"/>
            <a:ext cx="4876800" cy="2971800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4800" y="9245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Changes in melting-level height:  </a:t>
            </a:r>
          </a:p>
          <a:p>
            <a:pPr algn="ctr"/>
            <a:r>
              <a:rPr lang="en-US" sz="1400" dirty="0" smtClean="0"/>
              <a:t>&gt; 400m (1300 ft) over high terrain 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" y="4980801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Changes in melting level height (m)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4114800" y="5638800"/>
            <a:ext cx="48768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dirty="0" smtClean="0">
                <a:solidFill>
                  <a:srgbClr val="002060"/>
                </a:solidFill>
              </a:rPr>
              <a:t>Yet: A robust change in physical process identified (we’ll call it “good”)!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6503313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Mahoney, K. M., M. A. Alexander, G. Thompson, J. J. </a:t>
            </a:r>
            <a:r>
              <a:rPr lang="en-US" sz="1050" i="1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Barsugli</a:t>
            </a:r>
            <a:r>
              <a:rPr lang="en-US" sz="105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, and J. D. Scott, 2012: Changes in hail and flood risk in high-resolution simulations over Colorado’s mountains. Nature Climate Change. 10 January 2012 | DOI: 10.1038/NCLIMATE1344</a:t>
            </a:r>
            <a:endParaRPr lang="en-US" sz="105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7924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“Good”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“Bad”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Confusing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67200" y="1828800"/>
            <a:ext cx="4114800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2 examples: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 many “</a:t>
            </a:r>
            <a:r>
              <a:rPr lang="en-US" sz="2400" noProof="0" dirty="0" smtClean="0">
                <a:solidFill>
                  <a:schemeClr val="bg1"/>
                </a:solidFill>
              </a:rPr>
              <a:t>dud” cases (CGCM3-RCM3)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Large m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odel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comparison differences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24200" y="2133600"/>
            <a:ext cx="10668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mahoney\My Documents\EXTREMES_CASE_STUDIES\CGCM3_RCM3\Past\CGCM3RCM3_RERUN.Rank1.jpg"/>
          <p:cNvPicPr>
            <a:picLocks noChangeAspect="1" noChangeArrowheads="1"/>
          </p:cNvPicPr>
          <p:nvPr/>
        </p:nvPicPr>
        <p:blipFill>
          <a:blip r:embed="rId2" cstate="print"/>
          <a:srcRect l="3679" t="15567" r="4482" b="19048"/>
          <a:stretch>
            <a:fillRect/>
          </a:stretch>
        </p:blipFill>
        <p:spPr bwMode="auto">
          <a:xfrm>
            <a:off x="0" y="465122"/>
            <a:ext cx="1893588" cy="1744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8" descr="C:\Documents and Settings\kmahoney\My Documents\EXTREMES_CASE_STUDIES\CGCM3_RCM3\Past\CGCM3RCM3_RERUN.Rank5.jpg"/>
          <p:cNvPicPr>
            <a:picLocks noChangeAspect="1" noChangeArrowheads="1"/>
          </p:cNvPicPr>
          <p:nvPr/>
        </p:nvPicPr>
        <p:blipFill>
          <a:blip r:embed="rId3" cstate="print"/>
          <a:srcRect l="3543" t="14286" r="4482" b="19048"/>
          <a:stretch>
            <a:fillRect/>
          </a:stretch>
        </p:blipFill>
        <p:spPr bwMode="auto">
          <a:xfrm>
            <a:off x="7323242" y="465125"/>
            <a:ext cx="1820758" cy="17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9" descr="C:\Documents and Settings\kmahoney\My Documents\EXTREMES_CASE_STUDIES\CGCM3_RCM3\Past\CGCM3RCM3_RERUN.Rank4.jpg"/>
          <p:cNvPicPr>
            <a:picLocks noChangeAspect="1" noChangeArrowheads="1"/>
          </p:cNvPicPr>
          <p:nvPr/>
        </p:nvPicPr>
        <p:blipFill>
          <a:blip r:embed="rId4" cstate="print"/>
          <a:srcRect l="3679" t="14286" r="4482" b="19048"/>
          <a:stretch>
            <a:fillRect/>
          </a:stretch>
        </p:blipFill>
        <p:spPr bwMode="auto">
          <a:xfrm>
            <a:off x="5562600" y="465124"/>
            <a:ext cx="1818068" cy="17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10" descr="C:\Documents and Settings\kmahoney\My Documents\EXTREMES_CASE_STUDIES\CGCM3_RCM3\Past\CGCM3RCM3_RERUN.Rank3.jpg"/>
          <p:cNvPicPr>
            <a:picLocks noChangeAspect="1" noChangeArrowheads="1"/>
          </p:cNvPicPr>
          <p:nvPr/>
        </p:nvPicPr>
        <p:blipFill>
          <a:blip r:embed="rId5" cstate="print"/>
          <a:srcRect l="3679" t="14286" r="4482" b="19048"/>
          <a:stretch>
            <a:fillRect/>
          </a:stretch>
        </p:blipFill>
        <p:spPr bwMode="auto">
          <a:xfrm>
            <a:off x="3744532" y="465123"/>
            <a:ext cx="1818068" cy="17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11" descr="C:\Documents and Settings\kmahoney\My Documents\EXTREMES_CASE_STUDIES\CGCM3_RCM3\Past\CGCM3RCM3_RERUN.Rank2.jpg"/>
          <p:cNvPicPr>
            <a:picLocks noChangeAspect="1" noChangeArrowheads="1"/>
          </p:cNvPicPr>
          <p:nvPr/>
        </p:nvPicPr>
        <p:blipFill>
          <a:blip r:embed="rId6" cstate="print"/>
          <a:srcRect l="3679" t="14286" r="4482" b="19048"/>
          <a:stretch>
            <a:fillRect/>
          </a:stretch>
        </p:blipFill>
        <p:spPr bwMode="auto">
          <a:xfrm>
            <a:off x="1915732" y="465123"/>
            <a:ext cx="1818068" cy="1707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381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CGCM3-RCM3 Top 10 Past, Future Events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57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828800" y="457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7600" y="457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457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315200" y="457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pic>
        <p:nvPicPr>
          <p:cNvPr id="27" name="Picture 26" descr="C:\Documents and Settings\kmahoney\My Documents\EXTREMES_CASE_STUDIES\CGCM3_RCM3\Future\CGCM3RCM3_RERUN.Rank4.jpg"/>
          <p:cNvPicPr>
            <a:picLocks noChangeAspect="1" noChangeArrowheads="1"/>
          </p:cNvPicPr>
          <p:nvPr/>
        </p:nvPicPr>
        <p:blipFill>
          <a:blip r:embed="rId7" cstate="print"/>
          <a:srcRect l="3235" t="17500" r="2941" b="17500"/>
          <a:stretch>
            <a:fillRect/>
          </a:stretch>
        </p:blipFill>
        <p:spPr bwMode="auto">
          <a:xfrm>
            <a:off x="5486400" y="3810000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28" descr="C:\Documents and Settings\kmahoney\My Documents\EXTREMES_CASE_STUDIES\CGCM3_RCM3\Future\CGCM3RCM3_RERUN.Rank3.jpg"/>
          <p:cNvPicPr>
            <a:picLocks noChangeAspect="1" noChangeArrowheads="1"/>
          </p:cNvPicPr>
          <p:nvPr/>
        </p:nvPicPr>
        <p:blipFill>
          <a:blip r:embed="rId8" cstate="print"/>
          <a:srcRect l="3235" t="17500" r="2941" b="17500"/>
          <a:stretch>
            <a:fillRect/>
          </a:stretch>
        </p:blipFill>
        <p:spPr bwMode="auto">
          <a:xfrm>
            <a:off x="3657600" y="3810000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29" descr="C:\Documents and Settings\kmahoney\My Documents\EXTREMES_CASE_STUDIES\CGCM3_RCM3\Future\CGCM3RCM3_RERUN.Rank2.jpg"/>
          <p:cNvPicPr>
            <a:picLocks noChangeAspect="1" noChangeArrowheads="1"/>
          </p:cNvPicPr>
          <p:nvPr/>
        </p:nvPicPr>
        <p:blipFill>
          <a:blip r:embed="rId9" cstate="print"/>
          <a:srcRect l="3235" t="17500" r="2941" b="17500"/>
          <a:stretch>
            <a:fillRect/>
          </a:stretch>
        </p:blipFill>
        <p:spPr bwMode="auto">
          <a:xfrm>
            <a:off x="1828800" y="3810000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Picture 30" descr="C:\Documents and Settings\kmahoney\My Documents\EXTREMES_CASE_STUDIES\CGCM3_RCM3\Future\CGCM3RCM3_RERUN.Rank1.jpg"/>
          <p:cNvPicPr>
            <a:picLocks noChangeAspect="1" noChangeArrowheads="1"/>
          </p:cNvPicPr>
          <p:nvPr/>
        </p:nvPicPr>
        <p:blipFill>
          <a:blip r:embed="rId10" cstate="print"/>
          <a:srcRect l="3235" t="17500" r="2941" b="17500"/>
          <a:stretch>
            <a:fillRect/>
          </a:stretch>
        </p:blipFill>
        <p:spPr bwMode="auto">
          <a:xfrm>
            <a:off x="0" y="3810000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34" descr="C:\Documents and Settings\kmahoney\My Documents\EXTREMES_CASE_STUDIES\CGCM3_RCM3\Future\CGCM3RCM3_RERUN.Rank6.jpg"/>
          <p:cNvPicPr>
            <a:picLocks noChangeAspect="1" noChangeArrowheads="1"/>
          </p:cNvPicPr>
          <p:nvPr/>
        </p:nvPicPr>
        <p:blipFill>
          <a:blip r:embed="rId11" cstate="print"/>
          <a:srcRect l="3235" t="17500" r="2941" b="17500"/>
          <a:stretch>
            <a:fillRect/>
          </a:stretch>
        </p:blipFill>
        <p:spPr bwMode="auto">
          <a:xfrm>
            <a:off x="7274170" y="3810000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0" y="3733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1828800" y="381565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3657600" y="381565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5486400" y="381565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7315200" y="381565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pic>
        <p:nvPicPr>
          <p:cNvPr id="25" name="Picture 2" descr="C:\Documents and Settings\kmahoney\My Documents\EXTREMES_CASE_STUDIES\CGCM3_RCM3\Future\CGCM3RCM3_RERUN.newRank9_oldRank11.jpg"/>
          <p:cNvPicPr>
            <a:picLocks noChangeAspect="1" noChangeArrowheads="1"/>
          </p:cNvPicPr>
          <p:nvPr/>
        </p:nvPicPr>
        <p:blipFill>
          <a:blip r:embed="rId12" cstate="print"/>
          <a:srcRect l="5507" t="19149" r="3630" b="19149"/>
          <a:stretch>
            <a:fillRect/>
          </a:stretch>
        </p:blipFill>
        <p:spPr bwMode="auto">
          <a:xfrm>
            <a:off x="5486400" y="5142905"/>
            <a:ext cx="1940144" cy="1704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Picture 3" descr="C:\Documents and Settings\kmahoney\My Documents\EXTREMES_CASE_STUDIES\CGCM3_RCM3\Future\CGCM3RCM3_RERUN.newRank10_oldRank12.jpg"/>
          <p:cNvPicPr>
            <a:picLocks noChangeAspect="1" noChangeArrowheads="1"/>
          </p:cNvPicPr>
          <p:nvPr/>
        </p:nvPicPr>
        <p:blipFill>
          <a:blip r:embed="rId13" cstate="print"/>
          <a:srcRect l="5507" t="19149" r="6383" b="19149"/>
          <a:stretch>
            <a:fillRect/>
          </a:stretch>
        </p:blipFill>
        <p:spPr bwMode="auto">
          <a:xfrm>
            <a:off x="7262648" y="5142905"/>
            <a:ext cx="1881352" cy="1704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31" descr="C:\Documents and Settings\kmahoney\My Documents\EXTREMES_CASE_STUDIES\CGCM3_RCM3\Future\CGCM3RCM3_RERUN.Rank9.jpg"/>
          <p:cNvPicPr>
            <a:picLocks noChangeAspect="1" noChangeArrowheads="1"/>
          </p:cNvPicPr>
          <p:nvPr/>
        </p:nvPicPr>
        <p:blipFill>
          <a:blip r:embed="rId14" cstate="print"/>
          <a:srcRect l="3235" t="17500" r="2941" b="17500"/>
          <a:stretch>
            <a:fillRect/>
          </a:stretch>
        </p:blipFill>
        <p:spPr bwMode="auto">
          <a:xfrm>
            <a:off x="3657600" y="5142905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32" descr="C:\Documents and Settings\kmahoney\My Documents\EXTREMES_CASE_STUDIES\CGCM3_RCM3\Future\CGCM3RCM3_RERUN.Rank8.jpg"/>
          <p:cNvPicPr>
            <a:picLocks noChangeAspect="1" noChangeArrowheads="1"/>
          </p:cNvPicPr>
          <p:nvPr/>
        </p:nvPicPr>
        <p:blipFill>
          <a:blip r:embed="rId15" cstate="print"/>
          <a:srcRect l="3235" t="17500" r="2941" b="17500"/>
          <a:stretch>
            <a:fillRect/>
          </a:stretch>
        </p:blipFill>
        <p:spPr bwMode="auto">
          <a:xfrm>
            <a:off x="1828800" y="5142905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" name="Picture 33" descr="C:\Documents and Settings\kmahoney\My Documents\EXTREMES_CASE_STUDIES\CGCM3_RCM3\Future\CGCM3RCM3_RERUN.Rank7.jpg"/>
          <p:cNvPicPr>
            <a:picLocks noChangeAspect="1" noChangeArrowheads="1"/>
          </p:cNvPicPr>
          <p:nvPr/>
        </p:nvPicPr>
        <p:blipFill>
          <a:blip r:embed="rId16" cstate="print"/>
          <a:srcRect l="3235" t="17500" r="2941" b="17500"/>
          <a:stretch>
            <a:fillRect/>
          </a:stretch>
        </p:blipFill>
        <p:spPr bwMode="auto">
          <a:xfrm>
            <a:off x="0" y="5142905"/>
            <a:ext cx="186983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1" name="TextBox 40"/>
          <p:cNvSpPr txBox="1"/>
          <p:nvPr/>
        </p:nvSpPr>
        <p:spPr>
          <a:xfrm>
            <a:off x="0" y="505777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1828800" y="506224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657600" y="506224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5486400" y="506224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7239000" y="506224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pic>
        <p:nvPicPr>
          <p:cNvPr id="12" name="Picture 2" descr="C:\Documents and Settings\kmahoney\My Documents\EXTREMES_CASE_STUDIES\CGCM3_RCM3\Past\CGCM3RCM3_RERUN.newRank10_oldRank13.jpg"/>
          <p:cNvPicPr>
            <a:picLocks noChangeAspect="1" noChangeArrowheads="1"/>
          </p:cNvPicPr>
          <p:nvPr/>
        </p:nvPicPr>
        <p:blipFill>
          <a:blip r:embed="rId17" cstate="print"/>
          <a:srcRect l="4175" t="17742" r="6072" b="20968"/>
          <a:stretch>
            <a:fillRect/>
          </a:stretch>
        </p:blipFill>
        <p:spPr bwMode="auto">
          <a:xfrm>
            <a:off x="7247021" y="1905000"/>
            <a:ext cx="1896979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Documents and Settings\kmahoney\My Documents\EXTREMES_CASE_STUDIES\CGCM3_RCM3\Past\CGCM3RCM3_RERUN.newRank9_oldRank12.jpg"/>
          <p:cNvPicPr>
            <a:picLocks noChangeAspect="1" noChangeArrowheads="1"/>
          </p:cNvPicPr>
          <p:nvPr/>
        </p:nvPicPr>
        <p:blipFill>
          <a:blip r:embed="rId18" cstate="print"/>
          <a:srcRect l="4175" t="17742" r="3985" b="20968"/>
          <a:stretch>
            <a:fillRect/>
          </a:stretch>
        </p:blipFill>
        <p:spPr bwMode="auto">
          <a:xfrm>
            <a:off x="5486400" y="1905000"/>
            <a:ext cx="1941095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Documents and Settings\kmahoney\My Documents\EXTREMES_CASE_STUDIES\CGCM3_RCM3\Past\CGCM3RCM3_RERUN.newRank8_oldRank11.jpg"/>
          <p:cNvPicPr>
            <a:picLocks noChangeAspect="1" noChangeArrowheads="1"/>
          </p:cNvPicPr>
          <p:nvPr/>
        </p:nvPicPr>
        <p:blipFill>
          <a:blip r:embed="rId19" cstate="print"/>
          <a:srcRect l="4175" t="17742" r="3985" b="20968"/>
          <a:stretch>
            <a:fillRect/>
          </a:stretch>
        </p:blipFill>
        <p:spPr bwMode="auto">
          <a:xfrm>
            <a:off x="3657600" y="1905000"/>
            <a:ext cx="1941095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4" descr="C:\Documents and Settings\kmahoney\My Documents\EXTREMES_CASE_STUDIES\CGCM3_RCM3\Past\CGCM3RCM3_RERUN.Rank9.jpg"/>
          <p:cNvPicPr>
            <a:picLocks noChangeAspect="1" noChangeArrowheads="1"/>
          </p:cNvPicPr>
          <p:nvPr/>
        </p:nvPicPr>
        <p:blipFill>
          <a:blip r:embed="rId20" cstate="print"/>
          <a:srcRect l="3543" t="16667" r="4482" b="19048"/>
          <a:stretch>
            <a:fillRect/>
          </a:stretch>
        </p:blipFill>
        <p:spPr bwMode="auto">
          <a:xfrm>
            <a:off x="1828800" y="1905000"/>
            <a:ext cx="1820757" cy="1646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6" descr="C:\Documents and Settings\kmahoney\My Documents\EXTREMES_CASE_STUDIES\CGCM3_RCM3\Past\CGCM3RCM3_RERUN.Rank7.jpg"/>
          <p:cNvPicPr>
            <a:picLocks noChangeAspect="1" noChangeArrowheads="1"/>
          </p:cNvPicPr>
          <p:nvPr/>
        </p:nvPicPr>
        <p:blipFill>
          <a:blip r:embed="rId21" cstate="print"/>
          <a:srcRect l="3679" t="16667" r="4482" b="19048"/>
          <a:stretch>
            <a:fillRect/>
          </a:stretch>
        </p:blipFill>
        <p:spPr bwMode="auto">
          <a:xfrm>
            <a:off x="0" y="1905000"/>
            <a:ext cx="1818068" cy="1646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745027" y="18332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573827" y="18332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62600" y="18332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315200" y="183326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0" y="3581400"/>
            <a:ext cx="91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-76200" y="152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Past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-76200" y="3505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Future</a:t>
            </a:r>
            <a:endParaRPr lang="en-US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C:\Documents and Settings\kmahoney\My Documents\EXTREMES_CASE_STUDIES\CGCM3_RCM3\Past\Rank_8\precip\CGCM3RCM3_PastRank8_totprec_D02_LOOP_mm_24.gif"/>
          <p:cNvPicPr>
            <a:picLocks noChangeAspect="1" noChangeArrowheads="1"/>
          </p:cNvPicPr>
          <p:nvPr/>
        </p:nvPicPr>
        <p:blipFill>
          <a:blip r:embed="rId2" cstate="print"/>
          <a:srcRect l="7843" t="9091" r="5882" b="27273"/>
          <a:stretch>
            <a:fillRect/>
          </a:stretch>
        </p:blipFill>
        <p:spPr bwMode="auto">
          <a:xfrm>
            <a:off x="358140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9" name="Picture 9" descr="C:\Documents and Settings\kmahoney\My Documents\EXTREMES_CASE_STUDIES\CGCM3_RCM3\Past\Rank_9\precip\CGCM3RCM3_PastRank9_totprec_D02_LOOP_mm_24.gif"/>
          <p:cNvPicPr>
            <a:picLocks noChangeAspect="1" noChangeArrowheads="1"/>
          </p:cNvPicPr>
          <p:nvPr/>
        </p:nvPicPr>
        <p:blipFill>
          <a:blip r:embed="rId3" cstate="print"/>
          <a:srcRect l="7612" t="11497" r="4844" b="28610"/>
          <a:stretch>
            <a:fillRect/>
          </a:stretch>
        </p:blipFill>
        <p:spPr bwMode="auto">
          <a:xfrm>
            <a:off x="5403294" y="1990130"/>
            <a:ext cx="1988106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70" name="Picture 10" descr="C:\Documents and Settings\kmahoney\My Documents\EXTREMES_CASE_STUDIES\CGCM3_RCM3\Past\Rank_10\precip\CGCM3RCM3_PastRank10_totprec_D02_LOOP_mm_24.gif"/>
          <p:cNvPicPr>
            <a:picLocks noChangeAspect="1" noChangeArrowheads="1"/>
          </p:cNvPicPr>
          <p:nvPr/>
        </p:nvPicPr>
        <p:blipFill>
          <a:blip r:embed="rId4" cstate="print"/>
          <a:srcRect l="8651" t="11497" r="7612" b="28610"/>
          <a:stretch>
            <a:fillRect/>
          </a:stretch>
        </p:blipFill>
        <p:spPr bwMode="auto">
          <a:xfrm>
            <a:off x="7162800" y="1981200"/>
            <a:ext cx="1901667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1" name="Picture 1" descr="C:\Documents and Settings\kmahoney\My Documents\EXTREMES_CASE_STUDIES\CGCM3_RCM3\Past\Rank_1\precip\CGCM3RCM3_PastCase1_totprec_D02_LOOP_mm_24.gif"/>
          <p:cNvPicPr>
            <a:picLocks noChangeAspect="1" noChangeArrowheads="1"/>
          </p:cNvPicPr>
          <p:nvPr/>
        </p:nvPicPr>
        <p:blipFill>
          <a:blip r:embed="rId5" cstate="print"/>
          <a:srcRect l="7843" t="9091" r="5882" b="30303"/>
          <a:stretch>
            <a:fillRect/>
          </a:stretch>
        </p:blipFill>
        <p:spPr bwMode="auto">
          <a:xfrm>
            <a:off x="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3" name="Picture 3" descr="C:\Documents and Settings\kmahoney\My Documents\EXTREMES_CASE_STUDIES\CGCM3_RCM3\Past\Rank_2\precip\CGCM3RCM3_PastRank2_totprec_D02_LOOP_mm_24.gif"/>
          <p:cNvPicPr>
            <a:picLocks noChangeAspect="1" noChangeArrowheads="1"/>
          </p:cNvPicPr>
          <p:nvPr/>
        </p:nvPicPr>
        <p:blipFill>
          <a:blip r:embed="rId6" cstate="print"/>
          <a:srcRect l="7843" t="9091" r="5882" b="30303"/>
          <a:stretch>
            <a:fillRect/>
          </a:stretch>
        </p:blipFill>
        <p:spPr bwMode="auto">
          <a:xfrm>
            <a:off x="18288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5" name="Picture 5" descr="C:\Documents and Settings\kmahoney\My Documents\EXTREMES_CASE_STUDIES\CGCM3_RCM3\Past\Rank_5\precip\CGCM3RCM3_PastRank5_totprec_D02_LOOP_mm_24.gif"/>
          <p:cNvPicPr>
            <a:picLocks noChangeAspect="1" noChangeArrowheads="1"/>
          </p:cNvPicPr>
          <p:nvPr/>
        </p:nvPicPr>
        <p:blipFill>
          <a:blip r:embed="rId7" cstate="print"/>
          <a:srcRect l="7843" t="9091" r="5882" b="30303"/>
          <a:stretch>
            <a:fillRect/>
          </a:stretch>
        </p:blipFill>
        <p:spPr bwMode="auto">
          <a:xfrm>
            <a:off x="36576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6" name="Picture 6" descr="C:\Documents and Settings\kmahoney\My Documents\EXTREMES_CASE_STUDIES\CGCM3_RCM3\Past\Rank_6\precip\CGCM3RCM3_PastRank6_totprec_D02_LOOP_mm_24.gif"/>
          <p:cNvPicPr>
            <a:picLocks noChangeAspect="1" noChangeArrowheads="1"/>
          </p:cNvPicPr>
          <p:nvPr/>
        </p:nvPicPr>
        <p:blipFill>
          <a:blip r:embed="rId8" cstate="print"/>
          <a:srcRect l="7843" t="9091" r="5882" b="27273"/>
          <a:stretch>
            <a:fillRect/>
          </a:stretch>
        </p:blipFill>
        <p:spPr bwMode="auto">
          <a:xfrm>
            <a:off x="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7" name="Picture 7" descr="C:\Documents and Settings\kmahoney\My Documents\EXTREMES_CASE_STUDIES\CGCM3_RCM3\Past\Rank_7\precip\CGCM3RCM3_PastRank7_totprec_D02_LOOP_mm_24.gif"/>
          <p:cNvPicPr>
            <a:picLocks noChangeAspect="1" noChangeArrowheads="1"/>
          </p:cNvPicPr>
          <p:nvPr/>
        </p:nvPicPr>
        <p:blipFill>
          <a:blip r:embed="rId9" cstate="print"/>
          <a:srcRect l="7843" t="9091" r="5882" b="27273"/>
          <a:stretch>
            <a:fillRect/>
          </a:stretch>
        </p:blipFill>
        <p:spPr bwMode="auto">
          <a:xfrm>
            <a:off x="182880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2" name="Picture 2" descr="C:\Documents and Settings\kmahoney\My Documents\EXTREMES_CASE_STUDIES\CGCM3_RCM3\Past\Rank_4\precip\CGCM3RCM3_PastRank4_totprec_D02_LOOP_mm_24.gif"/>
          <p:cNvPicPr>
            <a:picLocks noChangeAspect="1" noChangeArrowheads="1"/>
          </p:cNvPicPr>
          <p:nvPr/>
        </p:nvPicPr>
        <p:blipFill>
          <a:blip r:embed="rId10" cstate="print"/>
          <a:srcRect l="7843" t="9091" r="5882" b="30303"/>
          <a:stretch>
            <a:fillRect/>
          </a:stretch>
        </p:blipFill>
        <p:spPr bwMode="auto">
          <a:xfrm>
            <a:off x="54102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4" name="Picture 4" descr="C:\Documents and Settings\kmahoney\My Documents\EXTREMES_CASE_STUDIES\CGCM3_RCM3\Past\Rank_3\precip\CGCM3RCM3_PastRank3_totprec_D02_LOOP_mm_24.gif"/>
          <p:cNvPicPr>
            <a:picLocks noChangeAspect="1" noChangeArrowheads="1"/>
          </p:cNvPicPr>
          <p:nvPr/>
        </p:nvPicPr>
        <p:blipFill>
          <a:blip r:embed="rId11" cstate="print"/>
          <a:srcRect l="9804" t="9091" r="7843" b="30303"/>
          <a:stretch>
            <a:fillRect/>
          </a:stretch>
        </p:blipFill>
        <p:spPr bwMode="auto">
          <a:xfrm>
            <a:off x="7239000" y="304800"/>
            <a:ext cx="176022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2330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152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905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76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239000" y="190946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76200" y="-76200"/>
            <a:ext cx="9372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WRF-downscaled CGCM3-RCM3 Top 10 Past, Future Events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" name="Picture 1" descr="C:\Documents and Settings\kmahoney\My Documents\EXTREMES_CASE_STUDIES\CGCM3_RCM3\Future\Rank_1\precip\CGCM3RCM3_FutureRank1_totprec_D02_LOOP_mm_24.gif"/>
          <p:cNvPicPr>
            <a:picLocks noChangeAspect="1" noChangeArrowheads="1"/>
          </p:cNvPicPr>
          <p:nvPr/>
        </p:nvPicPr>
        <p:blipFill>
          <a:blip r:embed="rId12" cstate="print"/>
          <a:srcRect l="7116" t="11200" r="7496" b="31067"/>
          <a:stretch>
            <a:fillRect/>
          </a:stretch>
        </p:blipFill>
        <p:spPr bwMode="auto">
          <a:xfrm>
            <a:off x="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2" descr="C:\Documents and Settings\kmahoney\My Documents\EXTREMES_CASE_STUDIES\CGCM3_RCM3\Future\Rank_2\precip\CGCM3RCM3_FutureRank2_totprec_D02_LOOP_mm_24.gif"/>
          <p:cNvPicPr>
            <a:picLocks noChangeAspect="1" noChangeArrowheads="1"/>
          </p:cNvPicPr>
          <p:nvPr/>
        </p:nvPicPr>
        <p:blipFill>
          <a:blip r:embed="rId13" cstate="print"/>
          <a:srcRect l="7116" t="11200" r="7496" b="31067"/>
          <a:stretch>
            <a:fillRect/>
          </a:stretch>
        </p:blipFill>
        <p:spPr bwMode="auto">
          <a:xfrm>
            <a:off x="18288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3" descr="C:\Documents and Settings\kmahoney\My Documents\EXTREMES_CASE_STUDIES\CGCM3_RCM3\Future\Rank_3\precip\CGCM3RCM3_FutureRank3_totprec_D02_LOOP_mm_24.gif"/>
          <p:cNvPicPr>
            <a:picLocks noChangeAspect="1" noChangeArrowheads="1"/>
          </p:cNvPicPr>
          <p:nvPr/>
        </p:nvPicPr>
        <p:blipFill>
          <a:blip r:embed="rId14" cstate="print"/>
          <a:srcRect l="7116" t="11200" r="7496" b="31067"/>
          <a:stretch>
            <a:fillRect/>
          </a:stretch>
        </p:blipFill>
        <p:spPr bwMode="auto">
          <a:xfrm>
            <a:off x="36576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4" descr="C:\Documents and Settings\kmahoney\My Documents\EXTREMES_CASE_STUDIES\CGCM3_RCM3\Future\Rank_4\precip\CGCM3RCM3_FutureRank4_totprec_D02_LOOP_mm_24.gif"/>
          <p:cNvPicPr>
            <a:picLocks noChangeAspect="1" noChangeArrowheads="1"/>
          </p:cNvPicPr>
          <p:nvPr/>
        </p:nvPicPr>
        <p:blipFill>
          <a:blip r:embed="rId15" cstate="print"/>
          <a:srcRect l="7116" t="11200" r="7496" b="31067"/>
          <a:stretch>
            <a:fillRect/>
          </a:stretch>
        </p:blipFill>
        <p:spPr bwMode="auto">
          <a:xfrm>
            <a:off x="54864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Picture 5" descr="C:\Documents and Settings\kmahoney\My Documents\EXTREMES_CASE_STUDIES\CGCM3_RCM3\Future\Rank_5\precip\CGCM3RCM3_FutureRank5_totprec_D02_LOOP_mm_24.gif"/>
          <p:cNvPicPr>
            <a:picLocks noChangeAspect="1" noChangeArrowheads="1"/>
          </p:cNvPicPr>
          <p:nvPr/>
        </p:nvPicPr>
        <p:blipFill>
          <a:blip r:embed="rId16" cstate="print"/>
          <a:srcRect l="7496" t="11199" r="7116" b="31067"/>
          <a:stretch>
            <a:fillRect/>
          </a:stretch>
        </p:blipFill>
        <p:spPr bwMode="auto">
          <a:xfrm>
            <a:off x="73152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6" descr="C:\Documents and Settings\kmahoney\My Documents\EXTREMES_CASE_STUDIES\CGCM3_RCM3\Future\Rank_6\precip\CGCM3RCM3_FutureRank6_totprec_D02_LOOP_mm_24.gif"/>
          <p:cNvPicPr>
            <a:picLocks noChangeAspect="1" noChangeArrowheads="1"/>
          </p:cNvPicPr>
          <p:nvPr/>
        </p:nvPicPr>
        <p:blipFill>
          <a:blip r:embed="rId17" cstate="print"/>
          <a:srcRect l="7116" t="10147" r="7496" b="29370"/>
          <a:stretch>
            <a:fillRect/>
          </a:stretch>
        </p:blipFill>
        <p:spPr bwMode="auto">
          <a:xfrm>
            <a:off x="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7" descr="C:\Documents and Settings\kmahoney\My Documents\EXTREMES_CASE_STUDIES\CGCM3_RCM3\Future\Rank_7\precip\CGCM3RCM3_FutureRank7_totprec_D02_LOOP_mm_24.gif"/>
          <p:cNvPicPr>
            <a:picLocks noChangeAspect="1" noChangeArrowheads="1"/>
          </p:cNvPicPr>
          <p:nvPr/>
        </p:nvPicPr>
        <p:blipFill>
          <a:blip r:embed="rId18" cstate="print"/>
          <a:srcRect l="7116" t="10147" r="7496" b="29370"/>
          <a:stretch>
            <a:fillRect/>
          </a:stretch>
        </p:blipFill>
        <p:spPr bwMode="auto">
          <a:xfrm>
            <a:off x="18288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" name="Picture 8" descr="C:\Documents and Settings\kmahoney\My Documents\EXTREMES_CASE_STUDIES\CGCM3_RCM3\Future\Rank_8\precip\CGCM3RCM3_FutureRank8_totprec_D02_LOOP_mm_24.gif"/>
          <p:cNvPicPr>
            <a:picLocks noChangeAspect="1" noChangeArrowheads="1"/>
          </p:cNvPicPr>
          <p:nvPr/>
        </p:nvPicPr>
        <p:blipFill>
          <a:blip r:embed="rId19" cstate="print"/>
          <a:srcRect l="7116" t="10147" r="7496" b="29370"/>
          <a:stretch>
            <a:fillRect/>
          </a:stretch>
        </p:blipFill>
        <p:spPr bwMode="auto">
          <a:xfrm>
            <a:off x="36576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9" descr="C:\Documents and Settings\kmahoney\My Documents\EXTREMES_CASE_STUDIES\CGCM3_RCM3\Future\Rank_9\precip\CGCM3RCM3_FutureRank9_totprec_D02_LOOP_mm_24.gif"/>
          <p:cNvPicPr>
            <a:picLocks noChangeAspect="1" noChangeArrowheads="1"/>
          </p:cNvPicPr>
          <p:nvPr/>
        </p:nvPicPr>
        <p:blipFill>
          <a:blip r:embed="rId20" cstate="print"/>
          <a:srcRect l="7116" t="10147" r="7496" b="29370"/>
          <a:stretch>
            <a:fillRect/>
          </a:stretch>
        </p:blipFill>
        <p:spPr bwMode="auto">
          <a:xfrm>
            <a:off x="54864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6" name="Picture 10" descr="C:\Documents and Settings\kmahoney\My Documents\EXTREMES_CASE_STUDIES\CGCM3_RCM3\Future\Rank_10\precip\CGCM3RCM3_FutureRank10_totprec_D02_LOOP_mm_24.gif"/>
          <p:cNvPicPr>
            <a:picLocks noChangeAspect="1" noChangeArrowheads="1"/>
          </p:cNvPicPr>
          <p:nvPr/>
        </p:nvPicPr>
        <p:blipFill>
          <a:blip r:embed="rId21" cstate="print"/>
          <a:srcRect l="7496" t="10147" r="7116" b="29370"/>
          <a:stretch>
            <a:fillRect/>
          </a:stretch>
        </p:blipFill>
        <p:spPr bwMode="auto">
          <a:xfrm>
            <a:off x="73152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0" y="3805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8288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36576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4864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73152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518160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8288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6576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4864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7239000" y="518606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-76200" y="468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9"/>
                </a:solidFill>
              </a:rPr>
              <a:t>Past</a:t>
            </a:r>
            <a:endParaRPr lang="en-US" u="sng" dirty="0">
              <a:solidFill>
                <a:srgbClr val="00009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76200" y="3657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9"/>
                </a:solidFill>
              </a:rPr>
              <a:t>Future</a:t>
            </a:r>
            <a:endParaRPr lang="en-US" u="sng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C:\Documents and Settings\kmahoney\My Documents\EXTREMES_CASE_STUDIES\CGCM3_RCM3\Past\Rank_8\precip\CGCM3RCM3_PastRank8_totprec_D02_LOOP_mm_24.gif"/>
          <p:cNvPicPr>
            <a:picLocks noChangeAspect="1" noChangeArrowheads="1"/>
          </p:cNvPicPr>
          <p:nvPr/>
        </p:nvPicPr>
        <p:blipFill>
          <a:blip r:embed="rId2" cstate="print"/>
          <a:srcRect l="7843" t="9091" r="5882" b="27273"/>
          <a:stretch>
            <a:fillRect/>
          </a:stretch>
        </p:blipFill>
        <p:spPr bwMode="auto">
          <a:xfrm>
            <a:off x="358140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9" name="Picture 9" descr="C:\Documents and Settings\kmahoney\My Documents\EXTREMES_CASE_STUDIES\CGCM3_RCM3\Past\Rank_9\precip\CGCM3RCM3_PastRank9_totprec_D02_LOOP_mm_24.gif"/>
          <p:cNvPicPr>
            <a:picLocks noChangeAspect="1" noChangeArrowheads="1"/>
          </p:cNvPicPr>
          <p:nvPr/>
        </p:nvPicPr>
        <p:blipFill>
          <a:blip r:embed="rId3" cstate="print"/>
          <a:srcRect l="7612" t="11497" r="4844" b="28610"/>
          <a:stretch>
            <a:fillRect/>
          </a:stretch>
        </p:blipFill>
        <p:spPr bwMode="auto">
          <a:xfrm>
            <a:off x="5403294" y="1990130"/>
            <a:ext cx="1988106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70" name="Picture 10" descr="C:\Documents and Settings\kmahoney\My Documents\EXTREMES_CASE_STUDIES\CGCM3_RCM3\Past\Rank_10\precip\CGCM3RCM3_PastRank10_totprec_D02_LOOP_mm_24.gif"/>
          <p:cNvPicPr>
            <a:picLocks noChangeAspect="1" noChangeArrowheads="1"/>
          </p:cNvPicPr>
          <p:nvPr/>
        </p:nvPicPr>
        <p:blipFill>
          <a:blip r:embed="rId4" cstate="print"/>
          <a:srcRect l="8651" t="11497" r="7612" b="28610"/>
          <a:stretch>
            <a:fillRect/>
          </a:stretch>
        </p:blipFill>
        <p:spPr bwMode="auto">
          <a:xfrm>
            <a:off x="7162800" y="1981200"/>
            <a:ext cx="1901667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1" name="Picture 1" descr="C:\Documents and Settings\kmahoney\My Documents\EXTREMES_CASE_STUDIES\CGCM3_RCM3\Past\Rank_1\precip\CGCM3RCM3_PastCase1_totprec_D02_LOOP_mm_24.gif"/>
          <p:cNvPicPr>
            <a:picLocks noChangeAspect="1" noChangeArrowheads="1"/>
          </p:cNvPicPr>
          <p:nvPr/>
        </p:nvPicPr>
        <p:blipFill>
          <a:blip r:embed="rId5" cstate="print"/>
          <a:srcRect l="7843" t="9091" r="5882" b="30303"/>
          <a:stretch>
            <a:fillRect/>
          </a:stretch>
        </p:blipFill>
        <p:spPr bwMode="auto">
          <a:xfrm>
            <a:off x="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3" name="Picture 3" descr="C:\Documents and Settings\kmahoney\My Documents\EXTREMES_CASE_STUDIES\CGCM3_RCM3\Past\Rank_2\precip\CGCM3RCM3_PastRank2_totprec_D02_LOOP_mm_24.gif"/>
          <p:cNvPicPr>
            <a:picLocks noChangeAspect="1" noChangeArrowheads="1"/>
          </p:cNvPicPr>
          <p:nvPr/>
        </p:nvPicPr>
        <p:blipFill>
          <a:blip r:embed="rId6" cstate="print"/>
          <a:srcRect l="7843" t="9091" r="5882" b="30303"/>
          <a:stretch>
            <a:fillRect/>
          </a:stretch>
        </p:blipFill>
        <p:spPr bwMode="auto">
          <a:xfrm>
            <a:off x="18288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5" name="Picture 5" descr="C:\Documents and Settings\kmahoney\My Documents\EXTREMES_CASE_STUDIES\CGCM3_RCM3\Past\Rank_5\precip\CGCM3RCM3_PastRank5_totprec_D02_LOOP_mm_24.gif"/>
          <p:cNvPicPr>
            <a:picLocks noChangeAspect="1" noChangeArrowheads="1"/>
          </p:cNvPicPr>
          <p:nvPr/>
        </p:nvPicPr>
        <p:blipFill>
          <a:blip r:embed="rId7" cstate="print"/>
          <a:srcRect l="7843" t="9091" r="5882" b="30303"/>
          <a:stretch>
            <a:fillRect/>
          </a:stretch>
        </p:blipFill>
        <p:spPr bwMode="auto">
          <a:xfrm>
            <a:off x="36576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6" name="Picture 6" descr="C:\Documents and Settings\kmahoney\My Documents\EXTREMES_CASE_STUDIES\CGCM3_RCM3\Past\Rank_6\precip\CGCM3RCM3_PastRank6_totprec_D02_LOOP_mm_24.gif"/>
          <p:cNvPicPr>
            <a:picLocks noChangeAspect="1" noChangeArrowheads="1"/>
          </p:cNvPicPr>
          <p:nvPr/>
        </p:nvPicPr>
        <p:blipFill>
          <a:blip r:embed="rId8" cstate="print"/>
          <a:srcRect l="7843" t="9091" r="5882" b="27273"/>
          <a:stretch>
            <a:fillRect/>
          </a:stretch>
        </p:blipFill>
        <p:spPr bwMode="auto">
          <a:xfrm>
            <a:off x="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7" name="Picture 7" descr="C:\Documents and Settings\kmahoney\My Documents\EXTREMES_CASE_STUDIES\CGCM3_RCM3\Past\Rank_7\precip\CGCM3RCM3_PastRank7_totprec_D02_LOOP_mm_24.gif"/>
          <p:cNvPicPr>
            <a:picLocks noChangeAspect="1" noChangeArrowheads="1"/>
          </p:cNvPicPr>
          <p:nvPr/>
        </p:nvPicPr>
        <p:blipFill>
          <a:blip r:embed="rId9" cstate="print"/>
          <a:srcRect l="7843" t="9091" r="5882" b="27273"/>
          <a:stretch>
            <a:fillRect/>
          </a:stretch>
        </p:blipFill>
        <p:spPr bwMode="auto">
          <a:xfrm>
            <a:off x="1828800" y="1990130"/>
            <a:ext cx="1844040" cy="1760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2" name="Picture 2" descr="C:\Documents and Settings\kmahoney\My Documents\EXTREMES_CASE_STUDIES\CGCM3_RCM3\Past\Rank_4\precip\CGCM3RCM3_PastRank4_totprec_D02_LOOP_mm_24.gif"/>
          <p:cNvPicPr>
            <a:picLocks noChangeAspect="1" noChangeArrowheads="1"/>
          </p:cNvPicPr>
          <p:nvPr/>
        </p:nvPicPr>
        <p:blipFill>
          <a:blip r:embed="rId10" cstate="print"/>
          <a:srcRect l="7843" t="9091" r="5882" b="30303"/>
          <a:stretch>
            <a:fillRect/>
          </a:stretch>
        </p:blipFill>
        <p:spPr bwMode="auto">
          <a:xfrm>
            <a:off x="5410200" y="304800"/>
            <a:ext cx="184404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364" name="Picture 4" descr="C:\Documents and Settings\kmahoney\My Documents\EXTREMES_CASE_STUDIES\CGCM3_RCM3\Past\Rank_3\precip\CGCM3RCM3_PastRank3_totprec_D02_LOOP_mm_24.gif"/>
          <p:cNvPicPr>
            <a:picLocks noChangeAspect="1" noChangeArrowheads="1"/>
          </p:cNvPicPr>
          <p:nvPr/>
        </p:nvPicPr>
        <p:blipFill>
          <a:blip r:embed="rId11" cstate="print"/>
          <a:srcRect l="9804" t="9091" r="7843" b="30303"/>
          <a:stretch>
            <a:fillRect/>
          </a:stretch>
        </p:blipFill>
        <p:spPr bwMode="auto">
          <a:xfrm>
            <a:off x="7239000" y="304800"/>
            <a:ext cx="176022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0" y="2330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15200" y="22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905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8288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76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190946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239000" y="190946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76200" y="-76200"/>
            <a:ext cx="9372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WRF-downscaled CGCM3-RCM3 Top 10 Past, Future Events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" name="Picture 1" descr="C:\Documents and Settings\kmahoney\My Documents\EXTREMES_CASE_STUDIES\CGCM3_RCM3\Future\Rank_1\precip\CGCM3RCM3_FutureRank1_totprec_D02_LOOP_mm_24.gif"/>
          <p:cNvPicPr>
            <a:picLocks noChangeAspect="1" noChangeArrowheads="1"/>
          </p:cNvPicPr>
          <p:nvPr/>
        </p:nvPicPr>
        <p:blipFill>
          <a:blip r:embed="rId12" cstate="print"/>
          <a:srcRect l="7116" t="11200" r="7496" b="31067"/>
          <a:stretch>
            <a:fillRect/>
          </a:stretch>
        </p:blipFill>
        <p:spPr bwMode="auto">
          <a:xfrm>
            <a:off x="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2" descr="C:\Documents and Settings\kmahoney\My Documents\EXTREMES_CASE_STUDIES\CGCM3_RCM3\Future\Rank_2\precip\CGCM3RCM3_FutureRank2_totprec_D02_LOOP_mm_24.gif"/>
          <p:cNvPicPr>
            <a:picLocks noChangeAspect="1" noChangeArrowheads="1"/>
          </p:cNvPicPr>
          <p:nvPr/>
        </p:nvPicPr>
        <p:blipFill>
          <a:blip r:embed="rId13" cstate="print"/>
          <a:srcRect l="7116" t="11200" r="7496" b="31067"/>
          <a:stretch>
            <a:fillRect/>
          </a:stretch>
        </p:blipFill>
        <p:spPr bwMode="auto">
          <a:xfrm>
            <a:off x="18288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Picture 3" descr="C:\Documents and Settings\kmahoney\My Documents\EXTREMES_CASE_STUDIES\CGCM3_RCM3\Future\Rank_3\precip\CGCM3RCM3_FutureRank3_totprec_D02_LOOP_mm_24.gif"/>
          <p:cNvPicPr>
            <a:picLocks noChangeAspect="1" noChangeArrowheads="1"/>
          </p:cNvPicPr>
          <p:nvPr/>
        </p:nvPicPr>
        <p:blipFill>
          <a:blip r:embed="rId14" cstate="print"/>
          <a:srcRect l="7116" t="11200" r="7496" b="31067"/>
          <a:stretch>
            <a:fillRect/>
          </a:stretch>
        </p:blipFill>
        <p:spPr bwMode="auto">
          <a:xfrm>
            <a:off x="36576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Picture 4" descr="C:\Documents and Settings\kmahoney\My Documents\EXTREMES_CASE_STUDIES\CGCM3_RCM3\Future\Rank_4\precip\CGCM3RCM3_FutureRank4_totprec_D02_LOOP_mm_24.gif"/>
          <p:cNvPicPr>
            <a:picLocks noChangeAspect="1" noChangeArrowheads="1"/>
          </p:cNvPicPr>
          <p:nvPr/>
        </p:nvPicPr>
        <p:blipFill>
          <a:blip r:embed="rId15" cstate="print"/>
          <a:srcRect l="7116" t="11200" r="7496" b="31067"/>
          <a:stretch>
            <a:fillRect/>
          </a:stretch>
        </p:blipFill>
        <p:spPr bwMode="auto">
          <a:xfrm>
            <a:off x="54864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Picture 5" descr="C:\Documents and Settings\kmahoney\My Documents\EXTREMES_CASE_STUDIES\CGCM3_RCM3\Future\Rank_5\precip\CGCM3RCM3_FutureRank5_totprec_D02_LOOP_mm_24.gif"/>
          <p:cNvPicPr>
            <a:picLocks noChangeAspect="1" noChangeArrowheads="1"/>
          </p:cNvPicPr>
          <p:nvPr/>
        </p:nvPicPr>
        <p:blipFill>
          <a:blip r:embed="rId16" cstate="print"/>
          <a:srcRect l="7496" t="11199" r="7116" b="31067"/>
          <a:stretch>
            <a:fillRect/>
          </a:stretch>
        </p:blipFill>
        <p:spPr bwMode="auto">
          <a:xfrm>
            <a:off x="7315200" y="3657601"/>
            <a:ext cx="1828800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6" descr="C:\Documents and Settings\kmahoney\My Documents\EXTREMES_CASE_STUDIES\CGCM3_RCM3\Future\Rank_6\precip\CGCM3RCM3_FutureRank6_totprec_D02_LOOP_mm_24.gif"/>
          <p:cNvPicPr>
            <a:picLocks noChangeAspect="1" noChangeArrowheads="1"/>
          </p:cNvPicPr>
          <p:nvPr/>
        </p:nvPicPr>
        <p:blipFill>
          <a:blip r:embed="rId17" cstate="print"/>
          <a:srcRect l="7116" t="10147" r="7496" b="29370"/>
          <a:stretch>
            <a:fillRect/>
          </a:stretch>
        </p:blipFill>
        <p:spPr bwMode="auto">
          <a:xfrm>
            <a:off x="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7" descr="C:\Documents and Settings\kmahoney\My Documents\EXTREMES_CASE_STUDIES\CGCM3_RCM3\Future\Rank_7\precip\CGCM3RCM3_FutureRank7_totprec_D02_LOOP_mm_24.gif"/>
          <p:cNvPicPr>
            <a:picLocks noChangeAspect="1" noChangeArrowheads="1"/>
          </p:cNvPicPr>
          <p:nvPr/>
        </p:nvPicPr>
        <p:blipFill>
          <a:blip r:embed="rId18" cstate="print"/>
          <a:srcRect l="7116" t="10147" r="7496" b="29370"/>
          <a:stretch>
            <a:fillRect/>
          </a:stretch>
        </p:blipFill>
        <p:spPr bwMode="auto">
          <a:xfrm>
            <a:off x="18288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4" name="Picture 8" descr="C:\Documents and Settings\kmahoney\My Documents\EXTREMES_CASE_STUDIES\CGCM3_RCM3\Future\Rank_8\precip\CGCM3RCM3_FutureRank8_totprec_D02_LOOP_mm_24.gif"/>
          <p:cNvPicPr>
            <a:picLocks noChangeAspect="1" noChangeArrowheads="1"/>
          </p:cNvPicPr>
          <p:nvPr/>
        </p:nvPicPr>
        <p:blipFill>
          <a:blip r:embed="rId19" cstate="print"/>
          <a:srcRect l="7116" t="10147" r="7496" b="29370"/>
          <a:stretch>
            <a:fillRect/>
          </a:stretch>
        </p:blipFill>
        <p:spPr bwMode="auto">
          <a:xfrm>
            <a:off x="36576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5" name="Picture 9" descr="C:\Documents and Settings\kmahoney\My Documents\EXTREMES_CASE_STUDIES\CGCM3_RCM3\Future\Rank_9\precip\CGCM3RCM3_FutureRank9_totprec_D02_LOOP_mm_24.gif"/>
          <p:cNvPicPr>
            <a:picLocks noChangeAspect="1" noChangeArrowheads="1"/>
          </p:cNvPicPr>
          <p:nvPr/>
        </p:nvPicPr>
        <p:blipFill>
          <a:blip r:embed="rId20" cstate="print"/>
          <a:srcRect l="7116" t="10147" r="7496" b="29370"/>
          <a:stretch>
            <a:fillRect/>
          </a:stretch>
        </p:blipFill>
        <p:spPr bwMode="auto">
          <a:xfrm>
            <a:off x="54864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6" name="Picture 10" descr="C:\Documents and Settings\kmahoney\My Documents\EXTREMES_CASE_STUDIES\CGCM3_RCM3\Future\Rank_10\precip\CGCM3RCM3_FutureRank10_totprec_D02_LOOP_mm_24.gif"/>
          <p:cNvPicPr>
            <a:picLocks noChangeAspect="1" noChangeArrowheads="1"/>
          </p:cNvPicPr>
          <p:nvPr/>
        </p:nvPicPr>
        <p:blipFill>
          <a:blip r:embed="rId21" cstate="print"/>
          <a:srcRect l="7496" t="10147" r="7116" b="29370"/>
          <a:stretch>
            <a:fillRect/>
          </a:stretch>
        </p:blipFill>
        <p:spPr bwMode="auto">
          <a:xfrm>
            <a:off x="7315200" y="5257800"/>
            <a:ext cx="1828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0" y="3805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18288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36576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54864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7315200" y="358140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518160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8288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6576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486400" y="518606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7239000" y="518606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-76200" y="4688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9"/>
                </a:solidFill>
              </a:rPr>
              <a:t>Past</a:t>
            </a:r>
            <a:endParaRPr lang="en-US" u="sng" dirty="0">
              <a:solidFill>
                <a:srgbClr val="00009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-76200" y="3657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9"/>
                </a:solidFill>
              </a:rPr>
              <a:t>Future</a:t>
            </a:r>
            <a:endParaRPr lang="en-US" u="sng" dirty="0">
              <a:solidFill>
                <a:srgbClr val="000099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95400" y="3276600"/>
            <a:ext cx="6400800" cy="7078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If (nominally) every case with less than 2mm precipitation/24h averaged over domain is a “dud”, then… 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600" y="25146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8600" y="7620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57400" y="25146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15000" y="24384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467600" y="24384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8600" y="42672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86200" y="42672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15000" y="42672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86200" y="57912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43800" y="5791200"/>
            <a:ext cx="1219200" cy="584775"/>
          </a:xfrm>
          <a:prstGeom prst="rect">
            <a:avLst/>
          </a:prstGeom>
          <a:solidFill>
            <a:srgbClr val="0070C0">
              <a:alpha val="80000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9"/>
                </a:solidFill>
              </a:rPr>
              <a:t>DUD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05000" y="4930914"/>
            <a:ext cx="5334000" cy="7078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Over half of the cases are “duds” </a:t>
            </a:r>
          </a:p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(and 2mm is probably a conservative definition!)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4191000"/>
            <a:ext cx="9144000" cy="1828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 models downscaled…3 different “answers”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While there is much more analysis that we can do here…</a:t>
            </a:r>
          </a:p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strike="sngStrike" dirty="0" smtClean="0">
                <a:solidFill>
                  <a:schemeClr val="bg1"/>
                </a:solidFill>
              </a:rPr>
              <a:t>“Bad”</a:t>
            </a:r>
            <a:r>
              <a:rPr lang="en-US" sz="2800" dirty="0" smtClean="0">
                <a:solidFill>
                  <a:schemeClr val="bg1"/>
                </a:solidFill>
              </a:rPr>
              <a:t> Reality: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3-model average and max </a:t>
            </a:r>
            <a:r>
              <a:rPr lang="en-US" sz="2800" dirty="0" err="1" smtClean="0">
                <a:solidFill>
                  <a:schemeClr val="bg1"/>
                </a:solidFill>
              </a:rPr>
              <a:t>precip</a:t>
            </a:r>
            <a:r>
              <a:rPr lang="en-US" sz="2800" dirty="0" smtClean="0">
                <a:solidFill>
                  <a:schemeClr val="bg1"/>
                </a:solidFill>
              </a:rPr>
              <a:t> comparisons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572399"/>
          <a:ext cx="243840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/>
                <a:gridCol w="812800"/>
                <a:gridCol w="812800"/>
              </a:tblGrid>
              <a:tr h="365759">
                <a:tc rowSpan="2"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u="sng" baseline="0" dirty="0" smtClean="0">
                          <a:solidFill>
                            <a:schemeClr val="tx1"/>
                          </a:solidFill>
                        </a:rPr>
                        <a:t>Whole domain</a:t>
                      </a:r>
                    </a:p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(Average of all 10 cases)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2919">
                <a:tc vMerge="1"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en-US" sz="900" b="0" baseline="0" dirty="0" err="1" smtClean="0">
                          <a:solidFill>
                            <a:schemeClr val="tx1"/>
                          </a:solidFill>
                        </a:rPr>
                        <a:t>precip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 (mm/24h)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precip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</a:rPr>
                        <a:t>(mm/24h)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5.1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FUT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9.3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207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182"/>
          <p:cNvSpPr txBox="1">
            <a:spLocks noChangeArrowheads="1"/>
          </p:cNvSpPr>
          <p:nvPr/>
        </p:nvSpPr>
        <p:spPr bwMode="auto">
          <a:xfrm>
            <a:off x="304800" y="1704201"/>
            <a:ext cx="91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GFDL-</a:t>
            </a:r>
            <a:r>
              <a:rPr lang="en-US" sz="1200" b="1" dirty="0" err="1"/>
              <a:t>Timeslices</a:t>
            </a:r>
            <a:endParaRPr lang="en-US" b="1" dirty="0"/>
          </a:p>
        </p:txBody>
      </p:sp>
      <p:sp>
        <p:nvSpPr>
          <p:cNvPr id="6" name="TextBox 117"/>
          <p:cNvSpPr txBox="1">
            <a:spLocks noChangeArrowheads="1"/>
          </p:cNvSpPr>
          <p:nvPr/>
        </p:nvSpPr>
        <p:spPr bwMode="auto">
          <a:xfrm>
            <a:off x="95250" y="1295400"/>
            <a:ext cx="2895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WRF 1-km Top 10 events from GFDL-</a:t>
            </a:r>
            <a:r>
              <a:rPr lang="en-US" sz="1200" b="1" dirty="0" err="1" smtClean="0">
                <a:solidFill>
                  <a:schemeClr val="bg1"/>
                </a:solidFill>
              </a:rPr>
              <a:t>ts</a:t>
            </a:r>
            <a:r>
              <a:rPr lang="en-US" sz="1200" b="1" dirty="0" smtClean="0">
                <a:solidFill>
                  <a:schemeClr val="bg1"/>
                </a:solidFill>
              </a:rPr>
              <a:t>: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017222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Large increases from past </a:t>
            </a:r>
            <a:r>
              <a:rPr lang="en-US" sz="1400" b="1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FFFF00"/>
                </a:solidFill>
              </a:rPr>
              <a:t> future</a:t>
            </a:r>
            <a:endParaRPr lang="en-US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00400" y="1576864"/>
          <a:ext cx="2362200" cy="1443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787400"/>
                <a:gridCol w="787400"/>
              </a:tblGrid>
              <a:tr h="372208">
                <a:tc rowSpan="2"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u="sng" baseline="0" dirty="0" smtClean="0">
                          <a:solidFill>
                            <a:schemeClr val="tx1"/>
                          </a:solidFill>
                        </a:rPr>
                        <a:t>Whole domain</a:t>
                      </a:r>
                    </a:p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(Average of all 10 cases)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86875">
                <a:tc vMerge="1"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baseline="0" dirty="0" smtClean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en-US" sz="800" b="0" baseline="0" dirty="0" err="1" smtClean="0">
                          <a:solidFill>
                            <a:schemeClr val="tx1"/>
                          </a:solidFill>
                        </a:rPr>
                        <a:t>precip</a:t>
                      </a:r>
                      <a:r>
                        <a:rPr lang="en-US" sz="800" b="0" baseline="0" dirty="0" smtClean="0">
                          <a:solidFill>
                            <a:schemeClr val="tx1"/>
                          </a:solidFill>
                        </a:rPr>
                        <a:t> (mm/24h)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r>
                        <a:rPr 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baseline="0" dirty="0" err="1" smtClean="0">
                          <a:solidFill>
                            <a:schemeClr val="tx1"/>
                          </a:solidFill>
                        </a:rPr>
                        <a:t>precip</a:t>
                      </a:r>
                      <a:r>
                        <a:rPr lang="en-US" sz="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800" b="0" dirty="0" smtClean="0">
                          <a:solidFill>
                            <a:schemeClr val="tx1"/>
                          </a:solidFill>
                        </a:rPr>
                        <a:t>(mm/24h)</a:t>
                      </a:r>
                      <a:endParaRPr lang="en-US" sz="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21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6.1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92126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FUT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4.0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103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183"/>
          <p:cNvSpPr txBox="1">
            <a:spLocks noChangeArrowheads="1"/>
          </p:cNvSpPr>
          <p:nvPr/>
        </p:nvSpPr>
        <p:spPr bwMode="auto">
          <a:xfrm>
            <a:off x="3200400" y="1648599"/>
            <a:ext cx="76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WRF-CCSM</a:t>
            </a:r>
          </a:p>
        </p:txBody>
      </p:sp>
      <p:sp>
        <p:nvSpPr>
          <p:cNvPr id="10" name="TextBox 117"/>
          <p:cNvSpPr txBox="1">
            <a:spLocks noChangeArrowheads="1"/>
          </p:cNvSpPr>
          <p:nvPr/>
        </p:nvSpPr>
        <p:spPr bwMode="auto">
          <a:xfrm>
            <a:off x="2762250" y="1295400"/>
            <a:ext cx="3257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WRF 1-km Top 10 events from WRF-CCSM: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7050" y="3017222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Small changes from past </a:t>
            </a:r>
            <a:r>
              <a:rPr lang="en-US" sz="1400" b="1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FFFF00"/>
                </a:solidFill>
              </a:rPr>
              <a:t> future</a:t>
            </a:r>
            <a:endParaRPr lang="en-US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6096000" y="1572399"/>
          <a:ext cx="2438400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/>
                <a:gridCol w="812800"/>
                <a:gridCol w="812800"/>
              </a:tblGrid>
              <a:tr h="353961">
                <a:tc rowSpan="2"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u="sng" baseline="0" dirty="0" smtClean="0">
                          <a:solidFill>
                            <a:schemeClr val="tx1"/>
                          </a:solidFill>
                        </a:rPr>
                        <a:t>Whole domain</a:t>
                      </a:r>
                    </a:p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(Average of all 10 cases)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86697">
                <a:tc vMerge="1">
                  <a:txBody>
                    <a:bodyPr/>
                    <a:lstStyle/>
                    <a:p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Average </a:t>
                      </a:r>
                      <a:r>
                        <a:rPr lang="en-US" sz="900" b="0" baseline="0" dirty="0" err="1" smtClean="0">
                          <a:solidFill>
                            <a:schemeClr val="tx1"/>
                          </a:solidFill>
                        </a:rPr>
                        <a:t>precip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 (mm/24h)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</a:rPr>
                        <a:t>precip </a:t>
                      </a:r>
                      <a:r>
                        <a:rPr lang="en-US" sz="900" b="0" dirty="0" smtClean="0">
                          <a:solidFill>
                            <a:schemeClr val="tx1"/>
                          </a:solidFill>
                        </a:rPr>
                        <a:t>(mm/24h)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PAST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3.9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B050"/>
                          </a:solidFill>
                        </a:rPr>
                        <a:t>100.7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47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FUT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2.1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80.1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2"/>
          <p:cNvSpPr txBox="1">
            <a:spLocks noChangeArrowheads="1"/>
          </p:cNvSpPr>
          <p:nvPr/>
        </p:nvSpPr>
        <p:spPr bwMode="auto">
          <a:xfrm>
            <a:off x="6096000" y="1704201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CGCM3-RCM3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91200" y="3020199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Moderate decreases from past </a:t>
            </a:r>
            <a:r>
              <a:rPr lang="en-US" sz="1400" b="1" dirty="0" smtClean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FFFF00"/>
                </a:solidFill>
              </a:rPr>
              <a:t> future* </a:t>
            </a:r>
          </a:p>
        </p:txBody>
      </p:sp>
      <p:sp>
        <p:nvSpPr>
          <p:cNvPr id="21" name="TextBox 117"/>
          <p:cNvSpPr txBox="1">
            <a:spLocks noChangeArrowheads="1"/>
          </p:cNvSpPr>
          <p:nvPr/>
        </p:nvSpPr>
        <p:spPr bwMode="auto">
          <a:xfrm>
            <a:off x="5734050" y="1295400"/>
            <a:ext cx="32575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WRF 1-km Top 10 events from CGCM3-RCM3: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1200" y="3276600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* So many duds, signal determined by a few (4-5) cases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14400" y="5105400"/>
            <a:ext cx="746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Has our “enhanced detail” only enhanced our number of questions? 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76200" y="1143000"/>
            <a:ext cx="8991600" cy="2438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/>
          <a:srcRect l="12917" t="31333" r="58333" b="26667"/>
          <a:stretch>
            <a:fillRect/>
          </a:stretch>
        </p:blipFill>
        <p:spPr bwMode="auto">
          <a:xfrm>
            <a:off x="6248400" y="457200"/>
            <a:ext cx="2285999" cy="208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/>
          <a:srcRect l="10417" t="26667" r="60832" b="32000"/>
          <a:stretch>
            <a:fillRect/>
          </a:stretch>
        </p:blipFill>
        <p:spPr bwMode="auto">
          <a:xfrm>
            <a:off x="6248400" y="2590800"/>
            <a:ext cx="2289686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 l="6250" t="24000" r="63333" b="32666"/>
          <a:stretch>
            <a:fillRect/>
          </a:stretch>
        </p:blipFill>
        <p:spPr bwMode="auto">
          <a:xfrm>
            <a:off x="3733800" y="457200"/>
            <a:ext cx="2362200" cy="2103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 l="2500" t="17334" r="67083" b="40667"/>
          <a:stretch>
            <a:fillRect/>
          </a:stretch>
        </p:blipFill>
        <p:spPr bwMode="auto">
          <a:xfrm>
            <a:off x="3733800" y="2609589"/>
            <a:ext cx="2362200" cy="2038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3333" t="12000" r="67500" b="45334"/>
          <a:stretch>
            <a:fillRect/>
          </a:stretch>
        </p:blipFill>
        <p:spPr bwMode="auto">
          <a:xfrm>
            <a:off x="6248400" y="4724400"/>
            <a:ext cx="2250281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 l="9167" t="32000" r="59583" b="26000"/>
          <a:stretch>
            <a:fillRect/>
          </a:stretch>
        </p:blipFill>
        <p:spPr bwMode="auto">
          <a:xfrm>
            <a:off x="3733800" y="4721352"/>
            <a:ext cx="2362200" cy="1984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3352800" cy="340589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do NARCCAP RCM projections of extremes compare with the high-res downscaled version of the same cases?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5612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NARCCAP: </a:t>
            </a:r>
            <a:r>
              <a:rPr lang="en-US" sz="1200" b="1" dirty="0" smtClean="0"/>
              <a:t>GFDL-</a:t>
            </a:r>
            <a:r>
              <a:rPr lang="en-US" sz="1200" b="1" dirty="0" err="1" smtClean="0"/>
              <a:t>timeslices</a:t>
            </a:r>
            <a:endParaRPr lang="en-US" sz="12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226048" y="6374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WRF: </a:t>
            </a:r>
            <a:r>
              <a:rPr lang="en-US" sz="1200" b="1" dirty="0" smtClean="0"/>
              <a:t>GFDL-</a:t>
            </a:r>
            <a:r>
              <a:rPr lang="en-US" sz="1200" b="1" dirty="0" err="1" smtClean="0"/>
              <a:t>timeslices</a:t>
            </a:r>
            <a:endParaRPr lang="en-US" sz="1200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2780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21c – 20c Top 10 Cases </a:t>
            </a:r>
            <a:r>
              <a:rPr lang="en-US" sz="1200" b="1" dirty="0" err="1" smtClean="0">
                <a:solidFill>
                  <a:schemeClr val="bg1"/>
                </a:solidFill>
              </a:rPr>
              <a:t>Avg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precip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(NARCCAP)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62600" y="2780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21c – 20c Top 10 Cases </a:t>
            </a:r>
            <a:r>
              <a:rPr lang="en-US" sz="1200" b="1" dirty="0" err="1" smtClean="0">
                <a:solidFill>
                  <a:schemeClr val="bg1"/>
                </a:solidFill>
              </a:rPr>
              <a:t>Avg</a:t>
            </a:r>
            <a:r>
              <a:rPr lang="en-US" sz="1200" b="1" dirty="0" smtClean="0">
                <a:solidFill>
                  <a:schemeClr val="bg1"/>
                </a:solidFill>
              </a:rPr>
              <a:t> </a:t>
            </a:r>
            <a:r>
              <a:rPr lang="en-US" sz="1200" b="1" dirty="0" err="1" smtClean="0">
                <a:solidFill>
                  <a:schemeClr val="bg1"/>
                </a:solidFill>
              </a:rPr>
              <a:t>precip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(WRF)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33800" y="26670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NARCCAP: CCSM-WRFG</a:t>
            </a:r>
            <a:endParaRPr lang="en-US" sz="12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172200" y="27432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WRF: CCSM-WRFG</a:t>
            </a:r>
            <a:endParaRPr lang="en-US" sz="12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733800" y="48006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NARCCAP: </a:t>
            </a:r>
            <a:r>
              <a:rPr lang="en-US" sz="1200" b="1" dirty="0" smtClean="0"/>
              <a:t>CGCM3-RCM3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2200" y="48768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WRF: </a:t>
            </a:r>
            <a:r>
              <a:rPr lang="en-US" sz="1200" b="1" dirty="0" smtClean="0"/>
              <a:t>CGCM3-RCM3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chemeClr val="bg1"/>
                </a:solidFill>
              </a:rPr>
              <a:t>Motivation: Why downscale extreme precipitation?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534400" cy="29718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Extreme precipitation events generally predicted to increase with warming climate…but why, when, where, and by how much? 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Global climate models not suited for simulation of extreme precipitation (resolution, parameterizations)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Regional climate models often still too coarse, use CP schemes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Projections, predictions most valuable at local, “weather” scales to users (public, planners) (especially in mountainous, complex terrain)</a:t>
            </a:r>
          </a:p>
          <a:p>
            <a:pPr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35400"/>
            <a:ext cx="3048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41800" y="3886200"/>
            <a:ext cx="25146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 dirty="0">
                <a:latin typeface="Calibri" pitchFamily="34" charset="0"/>
              </a:rPr>
              <a:t>Physical processes to be represented by a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5400" y="65648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IPCC (2012)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30000" t="16000" r="32083" b="8667"/>
          <a:stretch>
            <a:fillRect/>
          </a:stretch>
        </p:blipFill>
        <p:spPr bwMode="auto">
          <a:xfrm>
            <a:off x="685800" y="3886200"/>
            <a:ext cx="2209800" cy="274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53750" t="67368" r="17500" b="4667"/>
          <a:stretch>
            <a:fillRect/>
          </a:stretch>
        </p:blipFill>
        <p:spPr bwMode="auto">
          <a:xfrm>
            <a:off x="1644380" y="5334000"/>
            <a:ext cx="1479820" cy="89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2400" y="4604519"/>
            <a:ext cx="3352800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“It is likely that the frequency of heavy precipitation or the proportion of total rainfall from heavy falls will increase in the 21</a:t>
            </a:r>
            <a:r>
              <a:rPr lang="en-US" sz="105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 century over many areas of the globe.” </a:t>
            </a:r>
            <a:endParaRPr lang="en-US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11111"/>
          <a:stretch>
            <a:fillRect/>
          </a:stretch>
        </p:blipFill>
        <p:spPr bwMode="auto">
          <a:xfrm>
            <a:off x="6705600" y="4800600"/>
            <a:ext cx="2133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05600" y="4800600"/>
            <a:ext cx="2057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itchFamily="34" charset="0"/>
              </a:rPr>
              <a:t>Precipitation forming in a 1-km </a:t>
            </a:r>
            <a:r>
              <a:rPr lang="en-US" sz="900" dirty="0" err="1">
                <a:latin typeface="Calibri" pitchFamily="34" charset="0"/>
              </a:rPr>
              <a:t>gridbox</a:t>
            </a:r>
            <a:endParaRPr lang="en-US" sz="9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“Good”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“Bad”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Confusing…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Confusing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The “duds”: What are RCM CP schemes/precipitation processes “</a:t>
            </a:r>
            <a:r>
              <a:rPr lang="en-US" sz="2400" dirty="0" err="1" smtClean="0">
                <a:solidFill>
                  <a:schemeClr val="bg1"/>
                </a:solidFill>
              </a:rPr>
              <a:t>convecting</a:t>
            </a:r>
            <a:r>
              <a:rPr lang="en-US" sz="2400" dirty="0" smtClean="0">
                <a:solidFill>
                  <a:schemeClr val="bg1"/>
                </a:solidFill>
              </a:rPr>
              <a:t> on” that high-resolution model isn’t?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Statistical significance of results in general…but especially when significant subset of “extreme” cases in the RCM are weak in high-resolution runs?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Example of CGCM3-RCM3 dud case:</a:t>
            </a:r>
          </a:p>
          <a:p>
            <a:pPr>
              <a:spcBef>
                <a:spcPts val="1200"/>
              </a:spcBef>
            </a:pP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1250" t="34000" r="62916" b="24666"/>
          <a:stretch>
            <a:fillRect/>
          </a:stretch>
        </p:blipFill>
        <p:spPr bwMode="auto">
          <a:xfrm>
            <a:off x="2743200" y="3733800"/>
            <a:ext cx="31242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7038"/>
            <a:ext cx="8229600" cy="14176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Example of “dud” case mystery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685800"/>
            <a:ext cx="2514600" cy="5867400"/>
          </a:xfrm>
        </p:spPr>
        <p:txBody>
          <a:bodyPr>
            <a:normAutofit fontScale="47500" lnSpcReduction="20000"/>
          </a:bodyPr>
          <a:lstStyle/>
          <a:p>
            <a:pPr marL="182880" indent="-182880">
              <a:buNone/>
            </a:pPr>
            <a:r>
              <a:rPr lang="en-US" dirty="0" smtClean="0">
                <a:solidFill>
                  <a:schemeClr val="bg1"/>
                </a:solidFill>
              </a:rPr>
              <a:t>CGCM3-RCM3 </a:t>
            </a:r>
          </a:p>
          <a:p>
            <a:pPr marL="182880" indent="-182880">
              <a:buNone/>
            </a:pPr>
            <a:r>
              <a:rPr lang="en-US" dirty="0" smtClean="0">
                <a:solidFill>
                  <a:schemeClr val="bg1"/>
                </a:solidFill>
              </a:rPr>
              <a:t>Past Rank #2: </a:t>
            </a:r>
          </a:p>
          <a:p>
            <a:pPr marL="182880" indent="-18288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182880" indent="-182880"/>
            <a:r>
              <a:rPr lang="en-US" dirty="0" smtClean="0">
                <a:solidFill>
                  <a:schemeClr val="bg1"/>
                </a:solidFill>
              </a:rPr>
              <a:t>RCM: </a:t>
            </a:r>
          </a:p>
          <a:p>
            <a:pPr marL="182880" indent="-182880">
              <a:buNone/>
            </a:pPr>
            <a:r>
              <a:rPr lang="en-US" dirty="0" smtClean="0">
                <a:solidFill>
                  <a:schemeClr val="bg1"/>
                </a:solidFill>
              </a:rPr>
              <a:t>	255mm </a:t>
            </a:r>
            <a:r>
              <a:rPr lang="en-US" dirty="0" err="1" smtClean="0">
                <a:solidFill>
                  <a:schemeClr val="bg1"/>
                </a:solidFill>
              </a:rPr>
              <a:t>precip</a:t>
            </a:r>
            <a:r>
              <a:rPr lang="en-US" dirty="0" smtClean="0">
                <a:solidFill>
                  <a:schemeClr val="bg1"/>
                </a:solidFill>
              </a:rPr>
              <a:t>/ 24h</a:t>
            </a:r>
          </a:p>
          <a:p>
            <a:pPr marL="182880" indent="-182880"/>
            <a:endParaRPr lang="en-US" dirty="0" smtClean="0">
              <a:solidFill>
                <a:schemeClr val="bg1"/>
              </a:solidFill>
            </a:endParaRPr>
          </a:p>
          <a:p>
            <a:pPr marL="182880" indent="-182880"/>
            <a:r>
              <a:rPr lang="en-US" dirty="0" smtClean="0">
                <a:solidFill>
                  <a:schemeClr val="bg1"/>
                </a:solidFill>
              </a:rPr>
              <a:t>WRF high-res: </a:t>
            </a:r>
          </a:p>
          <a:p>
            <a:pPr marL="182880" indent="-182880">
              <a:buNone/>
            </a:pPr>
            <a:r>
              <a:rPr lang="en-US" dirty="0" smtClean="0">
                <a:solidFill>
                  <a:schemeClr val="bg1"/>
                </a:solidFill>
              </a:rPr>
              <a:t>	77mm max </a:t>
            </a:r>
          </a:p>
          <a:p>
            <a:pPr marL="182880" indent="-182880">
              <a:buNone/>
            </a:pPr>
            <a:r>
              <a:rPr lang="en-US" dirty="0" smtClean="0">
                <a:solidFill>
                  <a:schemeClr val="bg1"/>
                </a:solidFill>
              </a:rPr>
              <a:t>	(but only in very small location) </a:t>
            </a:r>
          </a:p>
          <a:p>
            <a:pPr marL="182880" indent="-182880"/>
            <a:endParaRPr lang="en-US" dirty="0" smtClean="0">
              <a:solidFill>
                <a:schemeClr val="bg1"/>
              </a:solidFill>
            </a:endParaRPr>
          </a:p>
          <a:p>
            <a:pPr marL="182880" indent="-182880"/>
            <a:endParaRPr lang="en-US" dirty="0" smtClean="0">
              <a:solidFill>
                <a:schemeClr val="bg1"/>
              </a:solidFill>
            </a:endParaRPr>
          </a:p>
          <a:p>
            <a:pPr marL="182880" indent="-182880"/>
            <a:r>
              <a:rPr lang="en-US" dirty="0" smtClean="0">
                <a:solidFill>
                  <a:schemeClr val="bg1"/>
                </a:solidFill>
              </a:rPr>
              <a:t>We’ve got CAPE (1500+), we’ve got moisture (PW &gt; 25mm), we’ve got upslope flow from surface - ~700mb</a:t>
            </a:r>
          </a:p>
          <a:p>
            <a:pPr marL="182880" indent="-182880"/>
            <a:endParaRPr lang="en-US" dirty="0" smtClean="0">
              <a:solidFill>
                <a:schemeClr val="bg1"/>
              </a:solidFill>
            </a:endParaRPr>
          </a:p>
          <a:p>
            <a:pPr marL="182880" indent="-182880"/>
            <a:r>
              <a:rPr lang="en-US" dirty="0" smtClean="0">
                <a:solidFill>
                  <a:schemeClr val="bg1"/>
                </a:solidFill>
              </a:rPr>
              <a:t>Is it a systematic problem that would be of scientific value to understand, or is it a different, inconsistent issue for each individual case?</a:t>
            </a:r>
          </a:p>
          <a:p>
            <a:pPr marL="182880" indent="-18288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1" descr="C:\Documents and Settings\kmahoney\My Documents\EXTREMES_CASE_STUDIES\CGCM3_RCM3\Past\CGCM3RCM3_RERUN.Rank2.jpg"/>
          <p:cNvPicPr>
            <a:picLocks noChangeAspect="1" noChangeArrowheads="1"/>
          </p:cNvPicPr>
          <p:nvPr/>
        </p:nvPicPr>
        <p:blipFill>
          <a:blip r:embed="rId3" cstate="print"/>
          <a:srcRect l="5012" t="18948" r="6493" b="19048"/>
          <a:stretch>
            <a:fillRect/>
          </a:stretch>
        </p:blipFill>
        <p:spPr bwMode="auto">
          <a:xfrm>
            <a:off x="2362200" y="609600"/>
            <a:ext cx="3352800" cy="3040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3" descr="C:\Documents and Settings\kmahoney\My Documents\EXTREMES_CASE_STUDIES\CGCM3_RCM3\Past\Rank_2\precip\CGCM3RCM3_PastRank2_totprec_D02_LOOP_mm_24.gif"/>
          <p:cNvPicPr>
            <a:picLocks noChangeAspect="1" noChangeArrowheads="1"/>
          </p:cNvPicPr>
          <p:nvPr/>
        </p:nvPicPr>
        <p:blipFill>
          <a:blip r:embed="rId4" cstate="print"/>
          <a:srcRect l="10870" t="10079" r="6522" b="31126"/>
          <a:stretch>
            <a:fillRect/>
          </a:stretch>
        </p:blipFill>
        <p:spPr bwMode="auto">
          <a:xfrm>
            <a:off x="5758543" y="609600"/>
            <a:ext cx="3309257" cy="30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12083" t="21333" r="62500" b="26667"/>
          <a:stretch>
            <a:fillRect/>
          </a:stretch>
        </p:blipFill>
        <p:spPr bwMode="auto">
          <a:xfrm>
            <a:off x="5922108" y="3733800"/>
            <a:ext cx="238369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Confusing/What’s next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Going forward, we can/should/could: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Investigate the underbellies of the RCM convective/</a:t>
            </a:r>
            <a:r>
              <a:rPr lang="en-US" dirty="0" err="1" smtClean="0">
                <a:solidFill>
                  <a:schemeClr val="bg1"/>
                </a:solidFill>
              </a:rPr>
              <a:t>gridscale</a:t>
            </a:r>
            <a:r>
              <a:rPr lang="en-US" dirty="0" smtClean="0">
                <a:solidFill>
                  <a:schemeClr val="bg1"/>
                </a:solidFill>
              </a:rPr>
              <a:t> precipitation production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Consider not choosing cases based on RCM </a:t>
            </a:r>
            <a:r>
              <a:rPr lang="en-US" dirty="0" err="1" smtClean="0">
                <a:solidFill>
                  <a:schemeClr val="bg1"/>
                </a:solidFill>
              </a:rPr>
              <a:t>precip</a:t>
            </a:r>
            <a:r>
              <a:rPr lang="en-US" dirty="0" smtClean="0">
                <a:solidFill>
                  <a:schemeClr val="bg1"/>
                </a:solidFill>
              </a:rPr>
              <a:t>, and instead focus on other environmental quantities (e.g., moisture flux, easterly/upslope flow, CAPE, etc?)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Reconsider methodology in general?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048000"/>
            <a:ext cx="42672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48200" y="4724400"/>
            <a:ext cx="3962400" cy="1981200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95800" y="2743200"/>
            <a:ext cx="4572000" cy="1905000"/>
          </a:xfrm>
          <a:prstGeom prst="rect">
            <a:avLst/>
          </a:prstGeom>
          <a:solidFill>
            <a:schemeClr val="tx2">
              <a:lumMod val="50000"/>
            </a:schemeClr>
          </a:solidFill>
          <a:ln w="31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Three different downscaling methodologies (quick overview)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92162"/>
            <a:ext cx="8458200" cy="1874838"/>
          </a:xfrm>
          <a:ln>
            <a:solidFill>
              <a:srgbClr val="00B0F0"/>
            </a:solidFill>
          </a:ln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Individual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Composite-initialized simulations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Delta method/“PGW”/climate-perturbed simulations of observed extreme event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0952" t="15238" r="19048" b="47950"/>
          <a:stretch>
            <a:fillRect/>
          </a:stretch>
        </p:blipFill>
        <p:spPr bwMode="auto">
          <a:xfrm>
            <a:off x="76200" y="3590048"/>
            <a:ext cx="3458766" cy="159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30952" t="52050" r="19048" b="11905"/>
          <a:stretch>
            <a:fillRect/>
          </a:stretch>
        </p:blipFill>
        <p:spPr bwMode="auto">
          <a:xfrm>
            <a:off x="732234" y="4309005"/>
            <a:ext cx="3458766" cy="155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0476" t="21333" r="7143" b="46667"/>
          <a:stretch>
            <a:fillRect/>
          </a:stretch>
        </p:blipFill>
        <p:spPr bwMode="auto">
          <a:xfrm>
            <a:off x="4742259" y="3013472"/>
            <a:ext cx="4249341" cy="148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kmahoney\My Documents\Big_Thompson\Climate_Pert_run\GFDLts_Anomaly_Added_Run\BT_jan6_GFDLts_pert_totprec_D02_LOOP_mm_24.gif"/>
          <p:cNvPicPr>
            <a:picLocks noChangeAspect="1" noChangeArrowheads="1"/>
          </p:cNvPicPr>
          <p:nvPr/>
        </p:nvPicPr>
        <p:blipFill>
          <a:blip r:embed="rId6" cstate="print"/>
          <a:srcRect l="15555" t="9015" r="6669" b="33891"/>
          <a:stretch>
            <a:fillRect/>
          </a:stretch>
        </p:blipFill>
        <p:spPr bwMode="auto">
          <a:xfrm>
            <a:off x="4953000" y="4800600"/>
            <a:ext cx="2005263" cy="1905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934200" y="47244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3. Big Thompson Canyon Flood in “GFDL-TS Future”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0" y="6490156"/>
            <a:ext cx="13433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24h total </a:t>
            </a:r>
            <a:r>
              <a:rPr lang="en-US" sz="800" dirty="0" err="1" smtClean="0"/>
              <a:t>precip</a:t>
            </a:r>
            <a:r>
              <a:rPr lang="en-US" sz="800" dirty="0" smtClean="0"/>
              <a:t> (mm)</a:t>
            </a:r>
            <a:endParaRPr lang="en-US" sz="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6059" y="2708672"/>
            <a:ext cx="2949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2. Composite approach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0480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1. Individual simulations: Comparison of top 10 past individual events vs. top 10 future individual events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Logistical Downscaling Challenges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762000"/>
            <a:ext cx="4572000" cy="5791200"/>
          </a:xfrm>
        </p:spPr>
        <p:txBody>
          <a:bodyPr>
            <a:normAutofit fontScale="55000" lnSpcReduction="20000"/>
          </a:bodyPr>
          <a:lstStyle/>
          <a:p>
            <a:pPr indent="-182880">
              <a:spcBef>
                <a:spcPts val="1100"/>
              </a:spcBef>
            </a:pPr>
            <a:r>
              <a:rPr lang="en-US" dirty="0" smtClean="0">
                <a:solidFill>
                  <a:schemeClr val="bg1"/>
                </a:solidFill>
              </a:rPr>
              <a:t>NARCCAP output not designed for WRF input: construction of initial conditions complex, highly-nuanced, time-consuming</a:t>
            </a:r>
          </a:p>
          <a:p>
            <a:pPr indent="-182880">
              <a:spcBef>
                <a:spcPts val="1100"/>
              </a:spcBef>
            </a:pPr>
            <a:r>
              <a:rPr lang="en-US" dirty="0" smtClean="0">
                <a:solidFill>
                  <a:schemeClr val="bg1"/>
                </a:solidFill>
              </a:rPr>
              <a:t>WRF ingest of initial conditions nuanced: e.g., interpolation from RCM surface to higher-resolution surface can affect results</a:t>
            </a:r>
          </a:p>
          <a:p>
            <a:pPr indent="-182880">
              <a:spcBef>
                <a:spcPts val="1100"/>
              </a:spcBef>
            </a:pPr>
            <a:r>
              <a:rPr lang="en-US" dirty="0" smtClean="0">
                <a:solidFill>
                  <a:schemeClr val="bg1"/>
                </a:solidFill>
              </a:rPr>
              <a:t>Input data incongruities create challenges</a:t>
            </a:r>
          </a:p>
          <a:p>
            <a:pPr lvl="1" indent="-182880">
              <a:spcBef>
                <a:spcPts val="1100"/>
              </a:spcBef>
            </a:pPr>
            <a:r>
              <a:rPr lang="en-US" sz="2700" dirty="0" smtClean="0">
                <a:solidFill>
                  <a:schemeClr val="bg1"/>
                </a:solidFill>
              </a:rPr>
              <a:t>Differences in data organization makes dynamical downscaling very challenging (e.g., different vertical coordinates, map projections, calendars, fields provided) </a:t>
            </a:r>
            <a:r>
              <a:rPr lang="en-US" sz="2700" dirty="0" smtClean="0">
                <a:solidFill>
                  <a:schemeClr val="bg1"/>
                </a:solidFill>
                <a:sym typeface="Wingdings" pitchFamily="2" charset="2"/>
              </a:rPr>
              <a:t> reinventing (13+ step) process each time</a:t>
            </a:r>
          </a:p>
          <a:p>
            <a:pPr lvl="1" indent="-182880">
              <a:spcBef>
                <a:spcPts val="1100"/>
              </a:spcBef>
            </a:pPr>
            <a:r>
              <a:rPr lang="en-US" sz="2700" dirty="0" smtClean="0">
                <a:solidFill>
                  <a:schemeClr val="bg1"/>
                </a:solidFill>
                <a:sym typeface="Wingdings" pitchFamily="2" charset="2"/>
              </a:rPr>
              <a:t>Data errors: “GIGO” (e.g., RCM3 zg500, WRFG SLP)</a:t>
            </a:r>
          </a:p>
          <a:p>
            <a:pPr lvl="1" indent="-182880">
              <a:spcBef>
                <a:spcPts val="1100"/>
              </a:spcBef>
            </a:pPr>
            <a:r>
              <a:rPr lang="en-US" sz="2700" dirty="0" smtClean="0">
                <a:solidFill>
                  <a:schemeClr val="bg1"/>
                </a:solidFill>
                <a:sym typeface="Wingdings" pitchFamily="2" charset="2"/>
              </a:rPr>
              <a:t>Unrealistic cases (spin-up storms, unphysical precipitation) throw off case selection, analysis of extremes, e.g., </a:t>
            </a:r>
          </a:p>
          <a:p>
            <a:pPr lvl="2" indent="-182880">
              <a:spcBef>
                <a:spcPts val="1100"/>
              </a:spcBef>
            </a:pPr>
            <a:r>
              <a:rPr lang="en-US" sz="2700" dirty="0" smtClean="0">
                <a:solidFill>
                  <a:schemeClr val="bg1"/>
                </a:solidFill>
              </a:rPr>
              <a:t>WRF-CCSM: has several days with 10</a:t>
            </a:r>
            <a:r>
              <a:rPr lang="en-US" sz="2700" baseline="30000" dirty="0" smtClean="0">
                <a:solidFill>
                  <a:schemeClr val="bg1"/>
                </a:solidFill>
              </a:rPr>
              <a:t>20</a:t>
            </a:r>
            <a:r>
              <a:rPr lang="en-US" sz="2700" dirty="0" smtClean="0">
                <a:solidFill>
                  <a:schemeClr val="bg1"/>
                </a:solidFill>
              </a:rPr>
              <a:t> mm of </a:t>
            </a:r>
            <a:r>
              <a:rPr lang="en-US" sz="2700" dirty="0" err="1" smtClean="0">
                <a:solidFill>
                  <a:schemeClr val="bg1"/>
                </a:solidFill>
              </a:rPr>
              <a:t>precip</a:t>
            </a:r>
            <a:endParaRPr lang="en-US" sz="2700" dirty="0" smtClean="0">
              <a:solidFill>
                <a:schemeClr val="bg1"/>
              </a:solidFill>
            </a:endParaRPr>
          </a:p>
          <a:p>
            <a:pPr lvl="2" indent="-182880">
              <a:spcBef>
                <a:spcPts val="1100"/>
              </a:spcBef>
            </a:pPr>
            <a:r>
              <a:rPr lang="en-US" sz="2700" dirty="0" smtClean="0">
                <a:solidFill>
                  <a:schemeClr val="bg1"/>
                </a:solidFill>
              </a:rPr>
              <a:t>CGCM3-RCM3 produces (very) large </a:t>
            </a:r>
            <a:r>
              <a:rPr lang="en-US" sz="2700" dirty="0" err="1" smtClean="0">
                <a:solidFill>
                  <a:schemeClr val="bg1"/>
                </a:solidFill>
              </a:rPr>
              <a:t>precip</a:t>
            </a:r>
            <a:r>
              <a:rPr lang="en-US" sz="2700" dirty="0" smtClean="0">
                <a:solidFill>
                  <a:schemeClr val="bg1"/>
                </a:solidFill>
              </a:rPr>
              <a:t> maxima – real? </a:t>
            </a:r>
          </a:p>
          <a:p>
            <a:pPr indent="-182880">
              <a:spcBef>
                <a:spcPts val="1100"/>
              </a:spcBef>
            </a:pPr>
            <a:r>
              <a:rPr lang="en-US" sz="3500" dirty="0" smtClean="0">
                <a:solidFill>
                  <a:schemeClr val="bg1"/>
                </a:solidFill>
              </a:rPr>
              <a:t>Discuss more </a:t>
            </a:r>
            <a:r>
              <a:rPr lang="en-US" sz="3500" smtClean="0">
                <a:solidFill>
                  <a:schemeClr val="bg1"/>
                </a:solidFill>
              </a:rPr>
              <a:t>in Topic Pod </a:t>
            </a:r>
            <a:r>
              <a:rPr lang="en-US" sz="3500" dirty="0" smtClean="0">
                <a:solidFill>
                  <a:schemeClr val="bg1"/>
                </a:solidFill>
              </a:rPr>
              <a:t>breakouts?</a:t>
            </a:r>
          </a:p>
          <a:p>
            <a:pPr marL="514350" lvl="1" indent="-182880">
              <a:spcBef>
                <a:spcPts val="1100"/>
              </a:spcBef>
              <a:buFont typeface="Wingdings" pitchFamily="2" charset="2"/>
              <a:buChar char="§"/>
            </a:pPr>
            <a:endParaRPr lang="en-US" sz="2900" dirty="0" smtClean="0">
              <a:solidFill>
                <a:schemeClr val="bg1"/>
              </a:solidFill>
            </a:endParaRPr>
          </a:p>
          <a:p>
            <a:pPr indent="-182880">
              <a:spcBef>
                <a:spcPts val="1100"/>
              </a:spcBef>
            </a:pPr>
            <a:endParaRPr lang="en-US" dirty="0" smtClean="0">
              <a:solidFill>
                <a:schemeClr val="bg1"/>
              </a:solidFill>
              <a:sym typeface="Wingdings" pitchFamily="2" charset="2"/>
            </a:endParaRPr>
          </a:p>
          <a:p>
            <a:pPr indent="-182880">
              <a:spcBef>
                <a:spcPts val="1100"/>
              </a:spcBef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65333" r="55416" b="26667"/>
          <a:stretch>
            <a:fillRect/>
          </a:stretch>
        </p:blipFill>
        <p:spPr bwMode="auto">
          <a:xfrm>
            <a:off x="4572000" y="3505200"/>
            <a:ext cx="4572000" cy="51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4134" t="35333" r="8500" b="20667"/>
          <a:stretch>
            <a:fillRect/>
          </a:stretch>
        </p:blipFill>
        <p:spPr bwMode="auto">
          <a:xfrm>
            <a:off x="6920841" y="4191000"/>
            <a:ext cx="207075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5417" t="9333" r="55000" b="62667"/>
          <a:stretch>
            <a:fillRect/>
          </a:stretch>
        </p:blipFill>
        <p:spPr bwMode="auto">
          <a:xfrm>
            <a:off x="6028871" y="1600200"/>
            <a:ext cx="296272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5417" t="39333" r="56666" b="23333"/>
          <a:stretch>
            <a:fillRect/>
          </a:stretch>
        </p:blipFill>
        <p:spPr bwMode="auto">
          <a:xfrm>
            <a:off x="4648200" y="762000"/>
            <a:ext cx="2362200" cy="19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191000"/>
            <a:ext cx="211865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3352800"/>
          </a:xfrm>
        </p:spPr>
        <p:txBody>
          <a:bodyPr>
            <a:normAutofit/>
          </a:bodyPr>
          <a:lstStyle/>
          <a:p>
            <a:pPr marL="514350" indent="-365760" eaLnBrk="1" hangingPunct="1">
              <a:spcBef>
                <a:spcPts val="800"/>
              </a:spcBef>
              <a:buFont typeface="Calibri" pitchFamily="34" charset="0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High-resolution simulations offer insight into past, future extreme events: spatial/temporal detail, assessment of storm-scale physical processes</a:t>
            </a:r>
          </a:p>
          <a:p>
            <a:pPr marL="514350" indent="-365760">
              <a:spcBef>
                <a:spcPts val="80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rgbClr val="FFFF99"/>
                </a:solidFill>
              </a:rPr>
              <a:t>But…added complexity also yields…more complexity! (interpretation, compounding of errors, etc., …)</a:t>
            </a:r>
          </a:p>
          <a:p>
            <a:pPr marL="514350" indent="-365760">
              <a:spcBef>
                <a:spcPts val="800"/>
              </a:spcBef>
              <a:buFont typeface="Calibri" pitchFamily="34" charset="0"/>
              <a:buAutoNum type="arabicPeriod" startAt="2"/>
            </a:pPr>
            <a:r>
              <a:rPr lang="en-US" sz="1600" dirty="0" smtClean="0">
                <a:solidFill>
                  <a:schemeClr val="bg1"/>
                </a:solidFill>
              </a:rPr>
              <a:t>Preliminary results (GFDL-</a:t>
            </a:r>
            <a:r>
              <a:rPr lang="en-US" sz="1600" dirty="0" err="1" smtClean="0">
                <a:solidFill>
                  <a:schemeClr val="bg1"/>
                </a:solidFill>
              </a:rPr>
              <a:t>timeslices</a:t>
            </a:r>
            <a:r>
              <a:rPr lang="en-US" sz="1600" dirty="0" smtClean="0">
                <a:solidFill>
                  <a:schemeClr val="bg1"/>
                </a:solidFill>
              </a:rPr>
              <a:t>, WRF-CCSM) </a:t>
            </a:r>
            <a:r>
              <a:rPr lang="en-US" sz="1600" i="1" dirty="0" smtClean="0">
                <a:solidFill>
                  <a:schemeClr val="bg1"/>
                </a:solidFill>
              </a:rPr>
              <a:t>might</a:t>
            </a:r>
            <a:r>
              <a:rPr lang="en-US" sz="1600" dirty="0" smtClean="0">
                <a:solidFill>
                  <a:schemeClr val="bg1"/>
                </a:solidFill>
              </a:rPr>
              <a:t> suggest:</a:t>
            </a:r>
          </a:p>
          <a:p>
            <a:pPr marL="914400" lvl="1" indent="-36576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66"/>
                </a:solidFill>
              </a:rPr>
              <a:t>More or equally intense precipitation extremes in future </a:t>
            </a:r>
            <a:r>
              <a:rPr lang="en-US" sz="1200" i="1" dirty="0" smtClean="0">
                <a:solidFill>
                  <a:srgbClr val="FFFF66"/>
                </a:solidFill>
              </a:rPr>
              <a:t>even when overall precipitation decreases (for the CO Front Range in 3 specific future climate experiments) (CGCM3-RCM3 cases likely too “dud”-filled to include)</a:t>
            </a:r>
          </a:p>
          <a:p>
            <a:pPr marL="914400" lvl="1" indent="-36576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FFFF66"/>
                </a:solidFill>
              </a:rPr>
              <a:t>Potential for changes in small hail amount/hail size distribution at surface due to sub-cloud melting (all models)</a:t>
            </a:r>
          </a:p>
          <a:p>
            <a:pPr marL="514350" indent="-365760" eaLnBrk="1" hangingPunct="1">
              <a:spcBef>
                <a:spcPts val="800"/>
              </a:spcBef>
              <a:buFont typeface="+mj-lt"/>
              <a:buAutoNum type="arabicPeriod" startAt="2"/>
            </a:pPr>
            <a:r>
              <a:rPr lang="en-US" sz="1600" dirty="0" smtClean="0">
                <a:solidFill>
                  <a:schemeClr val="bg1"/>
                </a:solidFill>
              </a:rPr>
              <a:t>High-resolution methodologies likely offer value for specific, carefully thought-out purposes. </a:t>
            </a:r>
          </a:p>
          <a:p>
            <a:pPr marL="514350" indent="-365760" eaLnBrk="1" hangingPunct="1">
              <a:spcBef>
                <a:spcPts val="800"/>
              </a:spcBef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rgbClr val="FFFF00"/>
                </a:solidFill>
              </a:rPr>
              <a:t>Developmental nature of regional climate model input </a:t>
            </a:r>
            <a:r>
              <a:rPr lang="en-US" sz="1600" dirty="0" smtClean="0">
                <a:solidFill>
                  <a:srgbClr val="FFFF00"/>
                </a:solidFill>
                <a:sym typeface="Wingdings" pitchFamily="2" charset="2"/>
              </a:rPr>
              <a:t> limited (direct) use of </a:t>
            </a:r>
            <a:r>
              <a:rPr lang="en-US" sz="1600" dirty="0" smtClean="0">
                <a:solidFill>
                  <a:srgbClr val="FFFF00"/>
                </a:solidFill>
              </a:rPr>
              <a:t>downscaled simulations for certain practical (e.g., planning, decision-making) purposes…</a:t>
            </a:r>
          </a:p>
          <a:p>
            <a:pPr marL="514350" indent="-365760" eaLnBrk="1" hangingPunct="1">
              <a:spcBef>
                <a:spcPts val="800"/>
              </a:spcBef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	But for testing hypotheses, assessing physical process changes, etc., promising potential </a:t>
            </a:r>
          </a:p>
        </p:txBody>
      </p:sp>
      <p:sp>
        <p:nvSpPr>
          <p:cNvPr id="9" name="TextBox 117"/>
          <p:cNvSpPr txBox="1">
            <a:spLocks noChangeArrowheads="1"/>
          </p:cNvSpPr>
          <p:nvPr/>
        </p:nvSpPr>
        <p:spPr bwMode="auto">
          <a:xfrm>
            <a:off x="533850" y="6585466"/>
            <a:ext cx="24379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GFDL-</a:t>
            </a:r>
            <a:r>
              <a:rPr lang="en-US" sz="1050" b="1" dirty="0" err="1" smtClean="0">
                <a:solidFill>
                  <a:schemeClr val="bg1"/>
                </a:solidFill>
              </a:rPr>
              <a:t>Timeslice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1" name="TextBox 117"/>
          <p:cNvSpPr txBox="1">
            <a:spLocks noChangeArrowheads="1"/>
          </p:cNvSpPr>
          <p:nvPr/>
        </p:nvSpPr>
        <p:spPr bwMode="auto">
          <a:xfrm>
            <a:off x="4191000" y="6610782"/>
            <a:ext cx="1828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CCSM-WRF</a:t>
            </a:r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2" name="TextBox 92"/>
          <p:cNvSpPr txBox="1">
            <a:spLocks noChangeArrowheads="1"/>
          </p:cNvSpPr>
          <p:nvPr/>
        </p:nvSpPr>
        <p:spPr bwMode="auto">
          <a:xfrm>
            <a:off x="2057400" y="3962400"/>
            <a:ext cx="5410200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Avg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difference (Future – Past) of </a:t>
            </a:r>
            <a:r>
              <a:rPr lang="en-US" sz="1200" dirty="0" smtClean="0">
                <a:solidFill>
                  <a:schemeClr val="bg1"/>
                </a:solidFill>
              </a:rPr>
              <a:t>high-res downscaled Top </a:t>
            </a:r>
            <a:r>
              <a:rPr lang="en-US" sz="1200" dirty="0">
                <a:solidFill>
                  <a:schemeClr val="bg1"/>
                </a:solidFill>
              </a:rPr>
              <a:t>10 </a:t>
            </a:r>
            <a:r>
              <a:rPr lang="en-US" sz="1200" dirty="0" smtClean="0">
                <a:solidFill>
                  <a:schemeClr val="bg1"/>
                </a:solidFill>
              </a:rPr>
              <a:t>events</a:t>
            </a:r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(red/orange = drier in future; blue/green = wetter in future)</a:t>
            </a:r>
          </a:p>
        </p:txBody>
      </p:sp>
      <p:sp>
        <p:nvSpPr>
          <p:cNvPr id="16" name="TextBox 117"/>
          <p:cNvSpPr txBox="1">
            <a:spLocks noChangeArrowheads="1"/>
          </p:cNvSpPr>
          <p:nvPr/>
        </p:nvSpPr>
        <p:spPr bwMode="auto">
          <a:xfrm>
            <a:off x="7010400" y="6610782"/>
            <a:ext cx="187399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CGCM3-RCM3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/>
          <a:srcRect l="12917" t="31333" r="58333" b="26667"/>
          <a:stretch>
            <a:fillRect/>
          </a:stretch>
        </p:blipFill>
        <p:spPr bwMode="auto">
          <a:xfrm>
            <a:off x="457200" y="4343400"/>
            <a:ext cx="2554515" cy="233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/>
          <a:srcRect l="10417" t="26667" r="60832" b="32000"/>
          <a:stretch>
            <a:fillRect/>
          </a:stretch>
        </p:blipFill>
        <p:spPr bwMode="auto">
          <a:xfrm>
            <a:off x="3505200" y="4345609"/>
            <a:ext cx="2558634" cy="22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333" t="12000" r="67500" b="45334"/>
          <a:stretch>
            <a:fillRect/>
          </a:stretch>
        </p:blipFill>
        <p:spPr bwMode="auto">
          <a:xfrm>
            <a:off x="6324600" y="4345609"/>
            <a:ext cx="2514600" cy="2299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763"/>
            <a:ext cx="8229600" cy="3779837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bg1"/>
                </a:solidFill>
              </a:rPr>
              <a:t>US Bureau of Reclamation: </a:t>
            </a:r>
          </a:p>
          <a:p>
            <a:pPr>
              <a:buNone/>
              <a:defRPr/>
            </a:pPr>
            <a:r>
              <a:rPr lang="en-US" dirty="0" smtClean="0">
                <a:solidFill>
                  <a:schemeClr val="bg1"/>
                </a:solidFill>
              </a:rPr>
              <a:t>	Victoria </a:t>
            </a:r>
            <a:r>
              <a:rPr lang="en-US" dirty="0" err="1" smtClean="0">
                <a:solidFill>
                  <a:schemeClr val="bg1"/>
                </a:solidFill>
              </a:rPr>
              <a:t>Sankovich</a:t>
            </a:r>
            <a:r>
              <a:rPr lang="en-US" dirty="0" smtClean="0">
                <a:solidFill>
                  <a:schemeClr val="bg1"/>
                </a:solidFill>
              </a:rPr>
              <a:t>, Levi </a:t>
            </a:r>
            <a:r>
              <a:rPr lang="en-US" dirty="0" err="1" smtClean="0">
                <a:solidFill>
                  <a:schemeClr val="bg1"/>
                </a:solidFill>
              </a:rPr>
              <a:t>Brekke</a:t>
            </a:r>
            <a:r>
              <a:rPr lang="en-US" dirty="0" smtClean="0">
                <a:solidFill>
                  <a:schemeClr val="bg1"/>
                </a:solidFill>
              </a:rPr>
              <a:t>, Jason Caldwell, Dave Raff, Chuck </a:t>
            </a:r>
            <a:r>
              <a:rPr lang="en-US" dirty="0" err="1" smtClean="0">
                <a:solidFill>
                  <a:schemeClr val="bg1"/>
                </a:solidFill>
              </a:rPr>
              <a:t>Hennig</a:t>
            </a:r>
            <a:r>
              <a:rPr lang="en-US" dirty="0" smtClean="0">
                <a:solidFill>
                  <a:schemeClr val="bg1"/>
                </a:solidFill>
              </a:rPr>
              <a:t>, John England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Greg Thompson (NCAR)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NOAA ESRL High-Performance Computing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NARCCAP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Project (NCAR)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UCAR/CLIVAR/PACE program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Western Water Assessment (WWA)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NCAR, National Science Foundation for WRF, NCL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/>
                </a:solidFill>
              </a:rPr>
              <a:t>Unidata</a:t>
            </a:r>
            <a:r>
              <a:rPr lang="en-US" dirty="0" smtClean="0">
                <a:solidFill>
                  <a:schemeClr val="bg1"/>
                </a:solidFill>
              </a:rPr>
              <a:t> (UCAR) for IDV, GEMPAK</a:t>
            </a: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457200" y="556260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Contact: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Kelly Mahoney 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kelly.mahoney@noaa.gov</a:t>
            </a:r>
          </a:p>
          <a:p>
            <a:pPr marL="342900" indent="-342900" algn="ctr">
              <a:spcBef>
                <a:spcPct val="20000"/>
              </a:spcBef>
            </a:pP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-176" r="952"/>
          <a:stretch>
            <a:fillRect/>
          </a:stretch>
        </p:blipFill>
        <p:spPr bwMode="auto">
          <a:xfrm>
            <a:off x="990600" y="4186565"/>
            <a:ext cx="3657600" cy="211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397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bg1"/>
                </a:solidFill>
              </a:rPr>
              <a:t>Research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763000" cy="3429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i="1" dirty="0" smtClean="0">
                <a:solidFill>
                  <a:schemeClr val="bg1"/>
                </a:solidFill>
              </a:rPr>
              <a:t>Use high-resolution dynamical downscaling to address:</a:t>
            </a:r>
            <a:endParaRPr lang="en-US" sz="2400" i="1" u="sng" dirty="0" smtClean="0">
              <a:solidFill>
                <a:schemeClr val="bg1"/>
              </a:solidFill>
            </a:endParaRPr>
          </a:p>
          <a:p>
            <a:pPr marL="914400" lvl="1" indent="-45720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Do elevation thresholds for storms, flooding, hail change in future scenarios? </a:t>
            </a:r>
          </a:p>
          <a:p>
            <a:pPr marL="914400" lvl="1" indent="-457200" eaLnBrk="1" fontAlgn="auto" hangingPunct="1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Which </a:t>
            </a:r>
            <a:r>
              <a:rPr lang="en-US" sz="1800" i="1" dirty="0" smtClean="0">
                <a:solidFill>
                  <a:schemeClr val="bg1"/>
                </a:solidFill>
              </a:rPr>
              <a:t>storm-scale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physical processes </a:t>
            </a:r>
            <a:r>
              <a:rPr lang="en-US" sz="1800" dirty="0" smtClean="0">
                <a:solidFill>
                  <a:schemeClr val="bg1"/>
                </a:solidFill>
              </a:rPr>
              <a:t>are most affected by changes in large-scale climate? (e.g., updraft strength, precipitation efficiency, entrainment?)</a:t>
            </a:r>
          </a:p>
          <a:p>
            <a:pPr marL="857250" lvl="1" indent="-342900" eaLnBrk="1" fontAlgn="auto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800" i="1" dirty="0" smtClean="0">
                <a:solidFill>
                  <a:srgbClr val="FFFF00"/>
                </a:solidFill>
              </a:rPr>
              <a:t>What are the strengths, limitations of various dynamical downscaling approaches?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What is the “best” way to downscale climate extremes?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Space, time scales required? Statistical significance of limited case sample size?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/>
            </a:pPr>
            <a:r>
              <a:rPr lang="en-US" sz="1600" i="1" dirty="0" smtClean="0">
                <a:solidFill>
                  <a:srgbClr val="FFFF00"/>
                </a:solidFill>
              </a:rPr>
              <a:t>Research- and decision-making communities: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i="1" dirty="0" smtClean="0">
                <a:solidFill>
                  <a:srgbClr val="FFFF00"/>
                </a:solidFill>
              </a:rPr>
              <a:t>	Improved understanding of strengths, limitations of downscaling approaches </a:t>
            </a:r>
            <a:r>
              <a:rPr lang="en-US" sz="1600" i="1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1600" i="1" dirty="0" smtClean="0">
                <a:solidFill>
                  <a:srgbClr val="FFFF00"/>
                </a:solidFill>
              </a:rPr>
              <a:t>inform selection of most appropriate approach to specific problem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6013901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+mn-lt"/>
              </a:rPr>
              <a:t>Water Street (now Canyon Blvd.) in Boulder, CO during 1894 flood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Denver Public Library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t="5556" b="2779"/>
          <a:stretch>
            <a:fillRect/>
          </a:stretch>
        </p:blipFill>
        <p:spPr bwMode="auto">
          <a:xfrm>
            <a:off x="5105400" y="3990975"/>
            <a:ext cx="2117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029200" y="6581775"/>
            <a:ext cx="2667000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Canadian Climate Change Scenarios Network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800600" y="3957965"/>
            <a:ext cx="2438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50" b="1" dirty="0">
                <a:latin typeface="Calibri" pitchFamily="34" charset="0"/>
              </a:rPr>
              <a:t>Regional dynamical downscaling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114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Methodology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3 different approaches: Overview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1 approach; 3 different NARCCAP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The “Good”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The “Bad”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>
                <a:solidFill>
                  <a:schemeClr val="bg1"/>
                </a:solidFill>
              </a:rPr>
              <a:t>The Confusing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Challenges &amp; What’s next?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Methodology: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3505200"/>
          </a:xfrm>
        </p:spPr>
        <p:txBody>
          <a:bodyPr rtlCol="0">
            <a:no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Select extreme cases from regional climate model data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Create initial conditions for WRF simulations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Execute high-resolution simulations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Compare past, future high-resolution simulations</a:t>
            </a:r>
          </a:p>
          <a:p>
            <a:pPr marL="51435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514350" indent="-4572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2819400"/>
            <a:ext cx="3276600" cy="2397125"/>
            <a:chOff x="762000" y="4343400"/>
            <a:chExt cx="3200400" cy="2400300"/>
          </a:xfrm>
        </p:grpSpPr>
        <p:pic>
          <p:nvPicPr>
            <p:cNvPr id="820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4343400"/>
              <a:ext cx="3187495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4350734"/>
              <a:ext cx="3200400" cy="30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904779" y="5410024"/>
              <a:ext cx="305464" cy="3052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967288" y="2824163"/>
            <a:ext cx="2652712" cy="2357437"/>
            <a:chOff x="4724400" y="4343400"/>
            <a:chExt cx="2590800" cy="2360507"/>
          </a:xfrm>
        </p:grpSpPr>
        <p:pic>
          <p:nvPicPr>
            <p:cNvPr id="8201" name="Picture 2" descr="C:\Documents and Settings\kmahoney\My Documents\Big_Thompson\4km_1km_testrun\projection.jpg"/>
            <p:cNvPicPr>
              <a:picLocks noChangeAspect="1" noChangeArrowheads="1"/>
            </p:cNvPicPr>
            <p:nvPr/>
          </p:nvPicPr>
          <p:blipFill>
            <a:blip r:embed="rId4" cstate="print"/>
            <a:srcRect l="15942" t="19296" r="18842" b="14772"/>
            <a:stretch>
              <a:fillRect/>
            </a:stretch>
          </p:blipFill>
          <p:spPr bwMode="auto">
            <a:xfrm>
              <a:off x="4724400" y="4343400"/>
              <a:ext cx="2590800" cy="23605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202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4400" y="4343400"/>
              <a:ext cx="2590800" cy="349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438400" y="3810000"/>
            <a:ext cx="3276600" cy="457200"/>
            <a:chOff x="2209800" y="5334000"/>
            <a:chExt cx="3276600" cy="457200"/>
          </a:xfrm>
        </p:grpSpPr>
        <p:sp>
          <p:nvSpPr>
            <p:cNvPr id="13" name="Right Arrow 12"/>
            <p:cNvSpPr/>
            <p:nvPr/>
          </p:nvSpPr>
          <p:spPr>
            <a:xfrm>
              <a:off x="2209800" y="5334000"/>
              <a:ext cx="3276600" cy="457200"/>
            </a:xfrm>
            <a:prstGeom prst="rightArrow">
              <a:avLst/>
            </a:prstGeom>
            <a:solidFill>
              <a:srgbClr val="FFFFFF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200" name="TextBox 11"/>
            <p:cNvSpPr txBox="1">
              <a:spLocks noChangeArrowheads="1"/>
            </p:cNvSpPr>
            <p:nvPr/>
          </p:nvSpPr>
          <p:spPr bwMode="auto">
            <a:xfrm>
              <a:off x="2209800" y="5407223"/>
              <a:ext cx="3276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002060"/>
                  </a:solidFill>
                  <a:latin typeface="Calibri" pitchFamily="34" charset="0"/>
                </a:rPr>
                <a:t>50-km gridspacing…………1-km gridspacing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791200" cy="2286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NARCCAP: North American Regional Climate Change Assessment Program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Initial, boundary conditions from 20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, 21st century AOGCM experiments </a:t>
            </a:r>
          </a:p>
          <a:p>
            <a:pPr lvl="1" eaLnBrk="1" hangingPunct="1"/>
            <a:r>
              <a:rPr lang="en-US" sz="2000" dirty="0" smtClean="0">
                <a:solidFill>
                  <a:schemeClr val="bg1"/>
                </a:solidFill>
              </a:rPr>
              <a:t>GFDL-</a:t>
            </a:r>
            <a:r>
              <a:rPr lang="en-US" sz="2000" dirty="0" err="1" smtClean="0">
                <a:solidFill>
                  <a:schemeClr val="bg1"/>
                </a:solidFill>
              </a:rPr>
              <a:t>timeslice</a:t>
            </a:r>
            <a:r>
              <a:rPr lang="en-US" sz="2000" dirty="0" smtClean="0">
                <a:solidFill>
                  <a:schemeClr val="bg1"/>
                </a:solidFill>
              </a:rPr>
              <a:t>, CCSM-WRF, CGCM3-RCM3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00800" y="1143000"/>
            <a:ext cx="2514600" cy="1752600"/>
            <a:chOff x="762000" y="4343400"/>
            <a:chExt cx="3200400" cy="2400300"/>
          </a:xfrm>
        </p:grpSpPr>
        <p:pic>
          <p:nvPicPr>
            <p:cNvPr id="92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4343400"/>
              <a:ext cx="3187495" cy="240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4350734"/>
              <a:ext cx="3200400" cy="308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152400" y="3276600"/>
            <a:ext cx="6705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2730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Extreme event selection: </a:t>
            </a:r>
          </a:p>
          <a:p>
            <a:pPr marL="914400" lvl="1" indent="-2730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Target region: Colorado Front Range</a:t>
            </a:r>
          </a:p>
          <a:p>
            <a:pPr marL="914400" lvl="1" indent="-2730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For past (1971-2000), future (2041-2070) simulations: </a:t>
            </a:r>
          </a:p>
          <a:p>
            <a:pPr marL="1371600" lvl="2" indent="-2730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Sort all warm-season (June-July-August) daily precipitation values in target region</a:t>
            </a:r>
          </a:p>
          <a:p>
            <a:pPr marL="1371600" lvl="2" indent="-2730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10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largest precipitation values ≈ Top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0.3%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of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events</a:t>
            </a:r>
          </a:p>
          <a:p>
            <a:pPr marL="1371600" lvl="2" indent="-27305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Limited QC, but did remove spin-up storms, obviously unrealistic cases (e.g., 10</a:t>
            </a:r>
            <a:r>
              <a:rPr lang="en-US" sz="2000" baseline="30000" dirty="0" smtClean="0">
                <a:solidFill>
                  <a:schemeClr val="bg1"/>
                </a:solidFill>
                <a:latin typeface="Calibri" pitchFamily="34" charset="0"/>
              </a:rPr>
              <a:t>20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mm/day)</a:t>
            </a:r>
          </a:p>
          <a:p>
            <a:pPr marL="1371600" lvl="2" indent="-27305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Picture 5" descr="gfdl.top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438525"/>
            <a:ext cx="22860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24800" y="3786188"/>
            <a:ext cx="1447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latin typeface="Calibri" pitchFamily="34" charset="0"/>
              </a:rPr>
              <a:t>Colorado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10400" y="3819525"/>
            <a:ext cx="1600200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43800" y="3667125"/>
            <a:ext cx="381000" cy="68580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162800" y="4276725"/>
            <a:ext cx="1219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rgbClr val="FFFF00"/>
                </a:solidFill>
                <a:latin typeface="Calibri" pitchFamily="34" charset="0"/>
              </a:rPr>
              <a:t>Target region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 animBg="1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WRF runs: Model set-up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5257800" cy="57912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WRFV3.1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4km outer domain: 450x450 </a:t>
            </a:r>
            <a:r>
              <a:rPr lang="en-US" sz="1800" dirty="0" err="1" smtClean="0">
                <a:solidFill>
                  <a:schemeClr val="bg1"/>
                </a:solidFill>
              </a:rPr>
              <a:t>gridpoints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1.33 km inner domain: 574x601 </a:t>
            </a:r>
            <a:r>
              <a:rPr lang="en-US" sz="1800" dirty="0" err="1" smtClean="0">
                <a:solidFill>
                  <a:schemeClr val="bg1"/>
                </a:solidFill>
              </a:rPr>
              <a:t>gridpoints</a:t>
            </a:r>
            <a:endParaRPr lang="en-US" sz="1800" dirty="0" smtClean="0">
              <a:solidFill>
                <a:schemeClr val="bg1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Hourly output for 24-h</a:t>
            </a:r>
          </a:p>
          <a:p>
            <a:pPr eaLnBrk="1" hangingPunct="1"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Parameterizations: 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WSM6 microphysics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YSU Planetary Boundary Layer scheme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RRTM, </a:t>
            </a:r>
            <a:r>
              <a:rPr lang="en-US" sz="1800" dirty="0" err="1" smtClean="0">
                <a:solidFill>
                  <a:schemeClr val="bg1"/>
                </a:solidFill>
              </a:rPr>
              <a:t>Dudhia</a:t>
            </a:r>
            <a:r>
              <a:rPr lang="en-US" sz="1800" dirty="0" smtClean="0">
                <a:solidFill>
                  <a:schemeClr val="bg1"/>
                </a:solidFill>
              </a:rPr>
              <a:t> LW/SW radiation physics</a:t>
            </a:r>
          </a:p>
          <a:p>
            <a:pPr lvl="1" eaLnBrk="1" hangingPunct="1">
              <a:spcAft>
                <a:spcPts val="600"/>
              </a:spcAft>
            </a:pPr>
            <a:r>
              <a:rPr lang="en-US" sz="1800" dirty="0" smtClean="0">
                <a:solidFill>
                  <a:schemeClr val="bg1"/>
                </a:solidFill>
              </a:rPr>
              <a:t>Noah land surface model (4-layers)</a:t>
            </a:r>
          </a:p>
          <a:p>
            <a:pPr eaLnBrk="1" hangingPunct="1">
              <a:spcAft>
                <a:spcPts val="600"/>
              </a:spcAft>
            </a:pPr>
            <a:r>
              <a:rPr lang="en-US" sz="2200" dirty="0" smtClean="0">
                <a:solidFill>
                  <a:schemeClr val="bg1"/>
                </a:solidFill>
              </a:rPr>
              <a:t>Initial conditions for runs shown here: </a:t>
            </a:r>
          </a:p>
          <a:p>
            <a:pPr marL="800100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GFDL – “</a:t>
            </a:r>
            <a:r>
              <a:rPr lang="en-US" sz="1800" dirty="0" err="1" smtClean="0">
                <a:solidFill>
                  <a:schemeClr val="bg1"/>
                </a:solidFill>
              </a:rPr>
              <a:t>Timeslice</a:t>
            </a:r>
            <a:r>
              <a:rPr lang="en-US" sz="1800" dirty="0" smtClean="0">
                <a:solidFill>
                  <a:schemeClr val="bg1"/>
                </a:solidFill>
              </a:rPr>
              <a:t>”</a:t>
            </a:r>
          </a:p>
          <a:p>
            <a:pPr marL="800100" lvl="1" indent="-342900"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CCSM-WRFG</a:t>
            </a:r>
          </a:p>
          <a:p>
            <a:pPr marL="800100" lvl="1" indent="-342900"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CGCM3-RCM3 (done-</a:t>
            </a:r>
            <a:r>
              <a:rPr lang="en-US" sz="1800" dirty="0" err="1" smtClean="0">
                <a:solidFill>
                  <a:schemeClr val="bg1"/>
                </a:solidFill>
              </a:rPr>
              <a:t>ish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lvl="1" eaLnBrk="1" hangingPunct="1">
              <a:spcAft>
                <a:spcPts val="600"/>
              </a:spcAft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10244" name="Picture 2" descr="C:\Documents and Settings\kmahoney\My Documents\Big_Thompson\4km_1km_testrun\projection.jpg"/>
          <p:cNvPicPr>
            <a:picLocks noChangeAspect="1" noChangeArrowheads="1"/>
          </p:cNvPicPr>
          <p:nvPr/>
        </p:nvPicPr>
        <p:blipFill>
          <a:blip r:embed="rId3" cstate="print"/>
          <a:srcRect l="15942" t="19296" r="18842" b="14772"/>
          <a:stretch>
            <a:fillRect/>
          </a:stretch>
        </p:blipFill>
        <p:spPr bwMode="auto">
          <a:xfrm>
            <a:off x="5486400" y="1143000"/>
            <a:ext cx="3429000" cy="3124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96000" y="1524000"/>
            <a:ext cx="2362200" cy="236220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19800" y="1458913"/>
            <a:ext cx="1600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Domain 1 (4-km)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2209800"/>
            <a:ext cx="990600" cy="990600"/>
          </a:xfrm>
          <a:prstGeom prst="rect">
            <a:avLst/>
          </a:prstGeom>
          <a:solidFill>
            <a:srgbClr val="4F81BD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77000" y="2133600"/>
            <a:ext cx="1143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Domain 2 (</a:t>
            </a:r>
            <a:r>
              <a:rPr lang="en-US" sz="1600" dirty="0" smtClean="0">
                <a:latin typeface="Calibri" pitchFamily="34" charset="0"/>
              </a:rPr>
              <a:t>1.3-km</a:t>
            </a:r>
            <a:r>
              <a:rPr lang="en-US" sz="1600" dirty="0">
                <a:latin typeface="Calibri" pitchFamily="34" charset="0"/>
              </a:rPr>
              <a:t>)</a:t>
            </a:r>
          </a:p>
        </p:txBody>
      </p:sp>
      <p:pic>
        <p:nvPicPr>
          <p:cNvPr id="11" name="Content Placeholder 3" descr="WRF.vs.GFDL.topo.png"/>
          <p:cNvPicPr>
            <a:picLocks noChangeAspect="1"/>
          </p:cNvPicPr>
          <p:nvPr/>
        </p:nvPicPr>
        <p:blipFill>
          <a:blip r:embed="rId4" cstate="print"/>
          <a:srcRect t="9276"/>
          <a:stretch>
            <a:fillRect/>
          </a:stretch>
        </p:blipFill>
        <p:spPr bwMode="auto">
          <a:xfrm>
            <a:off x="5867400" y="4419600"/>
            <a:ext cx="26670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72200" y="6172200"/>
            <a:ext cx="2438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latin typeface="Calibri" pitchFamily="34" charset="0"/>
              </a:rPr>
              <a:t>Topography over target region (m)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19800" y="4386263"/>
            <a:ext cx="914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Calibri" pitchFamily="34" charset="0"/>
              </a:rPr>
              <a:t>WRF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15200" y="4386263"/>
            <a:ext cx="914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Calibri" pitchFamily="34" charset="0"/>
              </a:rPr>
              <a:t>GFDL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WRF runs: Initial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7543800" cy="19050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 NARCCAP models downscaled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800100" lvl="1" indent="-342900" eaLnBrk="1" hangingPunct="1"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GFDL – “</a:t>
            </a:r>
            <a:r>
              <a:rPr lang="en-US" sz="1800" dirty="0" err="1" smtClean="0">
                <a:solidFill>
                  <a:schemeClr val="bg1"/>
                </a:solidFill>
              </a:rPr>
              <a:t>Timeslice</a:t>
            </a:r>
            <a:r>
              <a:rPr lang="en-US" sz="1800" dirty="0" smtClean="0">
                <a:solidFill>
                  <a:schemeClr val="bg1"/>
                </a:solidFill>
              </a:rPr>
              <a:t>”</a:t>
            </a:r>
          </a:p>
          <a:p>
            <a:pPr marL="800100" lvl="1" indent="-342900"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CCSM-WRFG</a:t>
            </a:r>
          </a:p>
          <a:p>
            <a:pPr marL="800100" lvl="1" indent="-342900">
              <a:spcBef>
                <a:spcPts val="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chemeClr val="bg1"/>
                </a:solidFill>
              </a:rPr>
              <a:t>CGCM3-RCM3</a:t>
            </a:r>
          </a:p>
          <a:p>
            <a:pPr lvl="1" eaLnBrk="1" hangingPunct="1">
              <a:spcAft>
                <a:spcPts val="600"/>
              </a:spcAft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15" name="Picture 2" descr="C:\Documents and Settings\kmahoney\My Documents\EXTREMES_CASE_STUDIES\CGCM3_RCM3\pr.co.avg.99-100.bar.png"/>
          <p:cNvPicPr>
            <a:picLocks noChangeAspect="1" noChangeArrowheads="1"/>
          </p:cNvPicPr>
          <p:nvPr/>
        </p:nvPicPr>
        <p:blipFill>
          <a:blip r:embed="rId3" cstate="print"/>
          <a:srcRect b="57061"/>
          <a:stretch>
            <a:fillRect/>
          </a:stretch>
        </p:blipFill>
        <p:spPr bwMode="auto">
          <a:xfrm>
            <a:off x="76200" y="2362200"/>
            <a:ext cx="8969477" cy="3124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2" descr="C:\Documents and Settings\kmahoney\My Documents\EXTREMES_CASE_STUDIES\CGCM3_RCM3\pr.co.avg.99-100.bar.png"/>
          <p:cNvPicPr>
            <a:picLocks noChangeAspect="1" noChangeArrowheads="1"/>
          </p:cNvPicPr>
          <p:nvPr/>
        </p:nvPicPr>
        <p:blipFill>
          <a:blip r:embed="rId3" cstate="print"/>
          <a:srcRect l="5319" t="80328" r="76064"/>
          <a:stretch>
            <a:fillRect/>
          </a:stretch>
        </p:blipFill>
        <p:spPr bwMode="auto">
          <a:xfrm>
            <a:off x="6858000" y="609600"/>
            <a:ext cx="1828800" cy="1567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 rot="18028336">
            <a:off x="1878910" y="3939647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GFDL-</a:t>
            </a:r>
            <a:r>
              <a:rPr lang="en-US" sz="1000" dirty="0" err="1" smtClean="0">
                <a:solidFill>
                  <a:schemeClr val="accent6">
                    <a:lumMod val="75000"/>
                  </a:schemeClr>
                </a:solidFill>
              </a:rPr>
              <a:t>timeslices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8028336">
            <a:off x="1421710" y="3863447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RCM3-CGCM3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8028336">
            <a:off x="1038401" y="4475207"/>
            <a:ext cx="854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FFFF"/>
                </a:solidFill>
              </a:rPr>
              <a:t>CCSM-WRFG</a:t>
            </a:r>
            <a:endParaRPr lang="en-US" sz="1000" dirty="0">
              <a:solidFill>
                <a:srgbClr val="00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8028336">
            <a:off x="4926910" y="3963139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GFDL-</a:t>
            </a:r>
            <a:r>
              <a:rPr lang="en-US" sz="1000" dirty="0" err="1" smtClean="0">
                <a:solidFill>
                  <a:schemeClr val="accent6">
                    <a:lumMod val="75000"/>
                  </a:schemeClr>
                </a:solidFill>
              </a:rPr>
              <a:t>timeslices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8028336">
            <a:off x="4469710" y="3886939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RCM3-CGCM3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8028336">
            <a:off x="4086401" y="4498699"/>
            <a:ext cx="854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FFFF"/>
                </a:solidFill>
              </a:rPr>
              <a:t>CCSM-WRFG</a:t>
            </a:r>
            <a:endParaRPr lang="en-US" sz="1000" dirty="0">
              <a:solidFill>
                <a:srgbClr val="00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8028336">
            <a:off x="7898710" y="4320647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75000"/>
                  </a:schemeClr>
                </a:solidFill>
              </a:rPr>
              <a:t>GFDL-</a:t>
            </a:r>
            <a:r>
              <a:rPr lang="en-US" sz="1000" dirty="0" err="1" smtClean="0">
                <a:solidFill>
                  <a:schemeClr val="accent6">
                    <a:lumMod val="75000"/>
                  </a:schemeClr>
                </a:solidFill>
              </a:rPr>
              <a:t>timeslices</a:t>
            </a:r>
            <a:endParaRPr lang="en-US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18028336">
            <a:off x="7354571" y="4344139"/>
            <a:ext cx="1205919" cy="250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6600"/>
                </a:solidFill>
              </a:rPr>
              <a:t>RCM3-CGCM3</a:t>
            </a:r>
            <a:endParaRPr lang="en-US" sz="1000" dirty="0">
              <a:solidFill>
                <a:srgbClr val="00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8028336">
            <a:off x="6982001" y="4498772"/>
            <a:ext cx="854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FFFF"/>
                </a:solidFill>
              </a:rPr>
              <a:t>CCSM-WRFG</a:t>
            </a:r>
            <a:endParaRPr lang="en-US" sz="1000" dirty="0">
              <a:solidFill>
                <a:srgbClr val="00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200" y="23430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Over Colorado: </a:t>
            </a:r>
            <a:endParaRPr 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924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The “Good”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“Bad”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Confusing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7|0.4|1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7|0.4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4.3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0.4|60.9|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2.7|1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122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12856</TotalTime>
  <Words>1725</Words>
  <Application>Microsoft Office PowerPoint</Application>
  <PresentationFormat>On-screen Show (4:3)</PresentationFormat>
  <Paragraphs>416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Dynamical downscaling of NARCCAP using WRF: </vt:lpstr>
      <vt:lpstr>Motivation: Why downscale extreme precipitation?</vt:lpstr>
      <vt:lpstr>Research objectives</vt:lpstr>
      <vt:lpstr>Outline</vt:lpstr>
      <vt:lpstr>Methodology: Overview</vt:lpstr>
      <vt:lpstr>Methodology</vt:lpstr>
      <vt:lpstr>WRF runs: Model set-up</vt:lpstr>
      <vt:lpstr>WRF runs: Initial conditions</vt:lpstr>
      <vt:lpstr>Results</vt:lpstr>
      <vt:lpstr>As seen at 50-km regional climate scale (GFDL-Timeslices experiment):  Top 10 Past vs. Top 10 Future Events </vt:lpstr>
      <vt:lpstr>Top 10 Past vs. Top 10 future: WRF</vt:lpstr>
      <vt:lpstr>Changes in hail?</vt:lpstr>
      <vt:lpstr>Changes in hail?</vt:lpstr>
      <vt:lpstr>Results</vt:lpstr>
      <vt:lpstr>CGCM3-RCM3 Top 10 Past, Future Events</vt:lpstr>
      <vt:lpstr>Slide 16</vt:lpstr>
      <vt:lpstr>Slide 17</vt:lpstr>
      <vt:lpstr>The “Bad” Reality:  3-model average and max precip comparisons</vt:lpstr>
      <vt:lpstr>How do NARCCAP RCM projections of extremes compare with the high-res downscaled version of the same cases?  </vt:lpstr>
      <vt:lpstr>Results</vt:lpstr>
      <vt:lpstr>The Confusing</vt:lpstr>
      <vt:lpstr>Example of “dud” case mystery</vt:lpstr>
      <vt:lpstr>The Confusing/What’s next</vt:lpstr>
      <vt:lpstr>Three different downscaling methodologies (quick overview)</vt:lpstr>
      <vt:lpstr>Logistical Downscaling Challenges</vt:lpstr>
      <vt:lpstr>Summary</vt:lpstr>
      <vt:lpstr>Acknowledgments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three high-resolution dynamical downscaling methods to examine extreme precipitation in future climate regimes  </dc:title>
  <dc:creator>kmahoney</dc:creator>
  <cp:lastModifiedBy>kmahoney</cp:lastModifiedBy>
  <cp:revision>444</cp:revision>
  <dcterms:created xsi:type="dcterms:W3CDTF">2010-12-21T22:30:35Z</dcterms:created>
  <dcterms:modified xsi:type="dcterms:W3CDTF">2012-05-09T21:12:33Z</dcterms:modified>
</cp:coreProperties>
</file>