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handoutMasterIdLst>
    <p:handoutMasterId r:id="rId30"/>
  </p:handoutMasterIdLst>
  <p:sldIdLst>
    <p:sldId id="256" r:id="rId2"/>
    <p:sldId id="379" r:id="rId3"/>
    <p:sldId id="315" r:id="rId4"/>
    <p:sldId id="304" r:id="rId5"/>
    <p:sldId id="360" r:id="rId6"/>
    <p:sldId id="297" r:id="rId7"/>
    <p:sldId id="303" r:id="rId8"/>
    <p:sldId id="369" r:id="rId9"/>
    <p:sldId id="327" r:id="rId10"/>
    <p:sldId id="326" r:id="rId11"/>
    <p:sldId id="330" r:id="rId12"/>
    <p:sldId id="311" r:id="rId13"/>
    <p:sldId id="340" r:id="rId14"/>
    <p:sldId id="370" r:id="rId15"/>
    <p:sldId id="342" r:id="rId16"/>
    <p:sldId id="344" r:id="rId17"/>
    <p:sldId id="324" r:id="rId18"/>
    <p:sldId id="371" r:id="rId19"/>
    <p:sldId id="348" r:id="rId20"/>
    <p:sldId id="350" r:id="rId21"/>
    <p:sldId id="352" r:id="rId22"/>
    <p:sldId id="355" r:id="rId23"/>
    <p:sldId id="374" r:id="rId24"/>
    <p:sldId id="357" r:id="rId25"/>
    <p:sldId id="356" r:id="rId26"/>
    <p:sldId id="378" r:id="rId27"/>
    <p:sldId id="376" r:id="rId28"/>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34" autoAdjust="0"/>
    <p:restoredTop sz="80805" autoAdjust="0"/>
  </p:normalViewPr>
  <p:slideViewPr>
    <p:cSldViewPr>
      <p:cViewPr varScale="1">
        <p:scale>
          <a:sx n="53" d="100"/>
          <a:sy n="53" d="100"/>
        </p:scale>
        <p:origin x="-696" y="-72"/>
      </p:cViewPr>
      <p:guideLst>
        <p:guide orient="horz"/>
        <p:guide pos="1968"/>
      </p:guideLst>
    </p:cSldViewPr>
  </p:slideViewPr>
  <p:outlineViewPr>
    <p:cViewPr>
      <p:scale>
        <a:sx n="33" d="100"/>
        <a:sy n="33" d="100"/>
      </p:scale>
      <p:origin x="0" y="648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1962"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NARCCAP\Analysis\Thesi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H:\NARCCAP\Analysis\Thesi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'Current Temperature (1970-2000)'!$B$4</c:f>
              <c:strCache>
                <c:ptCount val="1"/>
                <c:pt idx="0">
                  <c:v>Berlin, NH (M-E PDG)</c:v>
                </c:pt>
              </c:strCache>
            </c:strRef>
          </c:tx>
          <c:spPr>
            <a:ln w="19050">
              <a:solidFill>
                <a:sysClr val="windowText" lastClr="000000"/>
              </a:solidFill>
            </a:ln>
          </c:spPr>
          <c:marker>
            <c:symbol val="none"/>
          </c:marker>
          <c:cat>
            <c:strRef>
              <c:f>'Current Temperature (1970-2000)'!$D$3:$O$3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'Current Temperature (1970-2000)'!$D$4:$O$4</c:f>
              <c:numCache>
                <c:formatCode>0.00</c:formatCode>
                <c:ptCount val="12"/>
                <c:pt idx="0">
                  <c:v>14.308929532006456</c:v>
                </c:pt>
                <c:pt idx="1">
                  <c:v>18.35712174940905</c:v>
                </c:pt>
                <c:pt idx="2">
                  <c:v>26.911529271206689</c:v>
                </c:pt>
                <c:pt idx="3">
                  <c:v>39.036558641975525</c:v>
                </c:pt>
                <c:pt idx="4">
                  <c:v>51.116263440860195</c:v>
                </c:pt>
                <c:pt idx="5">
                  <c:v>61.054320987654194</c:v>
                </c:pt>
                <c:pt idx="6">
                  <c:v>64.113037634408329</c:v>
                </c:pt>
                <c:pt idx="7">
                  <c:v>63.34135752688173</c:v>
                </c:pt>
                <c:pt idx="8">
                  <c:v>55.997375000000012</c:v>
                </c:pt>
                <c:pt idx="9">
                  <c:v>42.764045698924683</c:v>
                </c:pt>
                <c:pt idx="10">
                  <c:v>33.246388888889101</c:v>
                </c:pt>
                <c:pt idx="11">
                  <c:v>21.350591397849495</c:v>
                </c:pt>
              </c:numCache>
            </c:numRef>
          </c:val>
        </c:ser>
        <c:ser>
          <c:idx val="1"/>
          <c:order val="1"/>
          <c:tx>
            <c:strRef>
              <c:f>'Current Temperature (1970-2000)'!$B$5</c:f>
              <c:strCache>
                <c:ptCount val="1"/>
                <c:pt idx="0">
                  <c:v>CRCM+CGCM3</c:v>
                </c:pt>
              </c:strCache>
            </c:strRef>
          </c:tx>
          <c:spPr>
            <a:ln w="15875">
              <a:solidFill>
                <a:srgbClr val="FF0000"/>
              </a:solidFill>
              <a:prstDash val="sysDash"/>
            </a:ln>
          </c:spPr>
          <c:marker>
            <c:symbol val="none"/>
          </c:marker>
          <c:val>
            <c:numRef>
              <c:f>'Current Temperature (1970-2000)'!$D$5:$O$5</c:f>
              <c:numCache>
                <c:formatCode>0.00</c:formatCode>
                <c:ptCount val="12"/>
                <c:pt idx="0">
                  <c:v>16.392596795709121</c:v>
                </c:pt>
                <c:pt idx="1">
                  <c:v>18.426318370619779</c:v>
                </c:pt>
                <c:pt idx="2">
                  <c:v>27.661299483535089</c:v>
                </c:pt>
                <c:pt idx="3">
                  <c:v>37.505556780126653</c:v>
                </c:pt>
                <c:pt idx="4">
                  <c:v>49.275076258508463</c:v>
                </c:pt>
                <c:pt idx="5">
                  <c:v>59.850802803571675</c:v>
                </c:pt>
                <c:pt idx="6">
                  <c:v>64.109459146776018</c:v>
                </c:pt>
                <c:pt idx="7">
                  <c:v>59.644667386513895</c:v>
                </c:pt>
                <c:pt idx="8">
                  <c:v>52.778011588619385</c:v>
                </c:pt>
                <c:pt idx="9">
                  <c:v>42.341839505868037</c:v>
                </c:pt>
                <c:pt idx="10">
                  <c:v>32.732790413523908</c:v>
                </c:pt>
                <c:pt idx="11">
                  <c:v>21.89586970661853</c:v>
                </c:pt>
              </c:numCache>
            </c:numRef>
          </c:val>
        </c:ser>
        <c:ser>
          <c:idx val="2"/>
          <c:order val="2"/>
          <c:tx>
            <c:strRef>
              <c:f>'Current Temperature (1970-2000)'!$B$6</c:f>
              <c:strCache>
                <c:ptCount val="1"/>
                <c:pt idx="0">
                  <c:v>RCM3+CGCM3</c:v>
                </c:pt>
              </c:strCache>
            </c:strRef>
          </c:tx>
          <c:spPr>
            <a:ln w="15875">
              <a:solidFill>
                <a:srgbClr val="00B050"/>
              </a:solidFill>
              <a:prstDash val="dashDot"/>
            </a:ln>
          </c:spPr>
          <c:marker>
            <c:symbol val="none"/>
          </c:marker>
          <c:val>
            <c:numRef>
              <c:f>'Current Temperature (1970-2000)'!$D$6:$O$6</c:f>
              <c:numCache>
                <c:formatCode>0.00</c:formatCode>
                <c:ptCount val="12"/>
                <c:pt idx="0">
                  <c:v>12.919715812910002</c:v>
                </c:pt>
                <c:pt idx="1">
                  <c:v>15.902439449474874</c:v>
                </c:pt>
                <c:pt idx="2">
                  <c:v>25.992647189189704</c:v>
                </c:pt>
                <c:pt idx="3">
                  <c:v>35.838250865172</c:v>
                </c:pt>
                <c:pt idx="4">
                  <c:v>48.128662461164595</c:v>
                </c:pt>
                <c:pt idx="5">
                  <c:v>60.754516069070803</c:v>
                </c:pt>
                <c:pt idx="6">
                  <c:v>65.151829270068504</c:v>
                </c:pt>
                <c:pt idx="7">
                  <c:v>60.708369504284306</c:v>
                </c:pt>
                <c:pt idx="8">
                  <c:v>53.508611597672001</c:v>
                </c:pt>
                <c:pt idx="9">
                  <c:v>42.953403231039175</c:v>
                </c:pt>
                <c:pt idx="10">
                  <c:v>32.708653088389966</c:v>
                </c:pt>
                <c:pt idx="11">
                  <c:v>21.692069739871719</c:v>
                </c:pt>
              </c:numCache>
            </c:numRef>
          </c:val>
        </c:ser>
        <c:ser>
          <c:idx val="3"/>
          <c:order val="3"/>
          <c:tx>
            <c:strRef>
              <c:f>'Current Temperature (1970-2000)'!$B$7</c:f>
              <c:strCache>
                <c:ptCount val="1"/>
                <c:pt idx="0">
                  <c:v>RCM3+GFDL</c:v>
                </c:pt>
              </c:strCache>
            </c:strRef>
          </c:tx>
          <c:spPr>
            <a:ln w="15875">
              <a:solidFill>
                <a:srgbClr val="0070C0"/>
              </a:solidFill>
              <a:prstDash val="lgDash"/>
            </a:ln>
          </c:spPr>
          <c:marker>
            <c:symbol val="none"/>
          </c:marker>
          <c:val>
            <c:numRef>
              <c:f>'Current Temperature (1970-2000)'!$D$7:$O$7</c:f>
              <c:numCache>
                <c:formatCode>0.00</c:formatCode>
                <c:ptCount val="12"/>
                <c:pt idx="0">
                  <c:v>15.196127787788418</c:v>
                </c:pt>
                <c:pt idx="1">
                  <c:v>20.107599437534418</c:v>
                </c:pt>
                <c:pt idx="2">
                  <c:v>29.104405865319531</c:v>
                </c:pt>
                <c:pt idx="3">
                  <c:v>39.537817547905398</c:v>
                </c:pt>
                <c:pt idx="4">
                  <c:v>50.867500495381996</c:v>
                </c:pt>
                <c:pt idx="5">
                  <c:v>61.763887779401998</c:v>
                </c:pt>
                <c:pt idx="6">
                  <c:v>66.205000060146673</c:v>
                </c:pt>
                <c:pt idx="7">
                  <c:v>61.621440004977401</c:v>
                </c:pt>
                <c:pt idx="8">
                  <c:v>53.020682141870203</c:v>
                </c:pt>
                <c:pt idx="9">
                  <c:v>42.987889742691713</c:v>
                </c:pt>
                <c:pt idx="10">
                  <c:v>30.484072442268662</c:v>
                </c:pt>
                <c:pt idx="11">
                  <c:v>18.320945080095868</c:v>
                </c:pt>
              </c:numCache>
            </c:numRef>
          </c:val>
        </c:ser>
        <c:marker val="1"/>
        <c:axId val="35616256"/>
        <c:axId val="35617792"/>
      </c:lineChart>
      <c:catAx>
        <c:axId val="35616256"/>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35617792"/>
        <c:crosses val="autoZero"/>
        <c:auto val="1"/>
        <c:lblAlgn val="ctr"/>
        <c:lblOffset val="100"/>
        <c:tickLblSkip val="1"/>
        <c:tickMarkSkip val="1"/>
      </c:catAx>
      <c:valAx>
        <c:axId val="35617792"/>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607E-2"/>
              <c:y val="5.9221711869349818E-2"/>
            </c:manualLayout>
          </c:layout>
        </c:title>
        <c:numFmt formatCode="0" sourceLinked="0"/>
        <c:tickLblPos val="nextTo"/>
        <c:spPr>
          <a:ln>
            <a:solidFill>
              <a:sysClr val="windowText" lastClr="000000"/>
            </a:solidFill>
          </a:ln>
        </c:spPr>
        <c:txPr>
          <a:bodyPr/>
          <a:lstStyle/>
          <a:p>
            <a:pPr>
              <a:defRPr sz="1000"/>
            </a:pPr>
            <a:endParaRPr lang="en-US"/>
          </a:p>
        </c:txPr>
        <c:crossAx val="35616256"/>
        <c:crosses val="autoZero"/>
        <c:crossBetween val="between"/>
        <c:majorUnit val="10"/>
        <c:minorUnit val="5"/>
      </c:valAx>
    </c:plotArea>
    <c:legend>
      <c:legendPos val="l"/>
      <c:layout>
        <c:manualLayout>
          <c:xMode val="edge"/>
          <c:yMode val="edge"/>
          <c:x val="0.16358024691358017"/>
          <c:y val="5.0271216097987757E-2"/>
          <c:w val="0.31626543209876545"/>
          <c:h val="0.23675915510561191"/>
        </c:manualLayout>
      </c:layout>
      <c:overlay val="1"/>
      <c:txPr>
        <a:bodyPr/>
        <a:lstStyle/>
        <a:p>
          <a:pPr>
            <a:defRPr sz="800"/>
          </a:pPr>
          <a:endParaRPr lang="en-US"/>
        </a:p>
      </c:txPr>
    </c:legend>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Future'!$B$54</c:f>
              <c:strCache>
                <c:ptCount val="1"/>
                <c:pt idx="0">
                  <c:v>CRCM+CGCM3</c:v>
                </c:pt>
              </c:strCache>
            </c:strRef>
          </c:tx>
          <c:spPr>
            <a:pattFill prst="ltDnDiag">
              <a:fgClr>
                <a:srgbClr val="FF0000"/>
              </a:fgClr>
              <a:bgClr>
                <a:srgbClr val="FFFFFF"/>
              </a:bgClr>
            </a:pattFill>
            <a:ln>
              <a:solidFill>
                <a:srgbClr val="FF0000"/>
              </a:solidFill>
            </a:ln>
          </c:spPr>
          <c:cat>
            <c:strRef>
              <c:f>'Distress Future'!$C$47:$D$47</c:f>
              <c:strCache>
                <c:ptCount val="2"/>
                <c:pt idx="0">
                  <c:v>Secondary</c:v>
                </c:pt>
                <c:pt idx="1">
                  <c:v>Interstate</c:v>
                </c:pt>
              </c:strCache>
            </c:strRef>
          </c:cat>
          <c:val>
            <c:numRef>
              <c:f>'Distress Future'!$C$54:$D$54</c:f>
              <c:numCache>
                <c:formatCode>0.00</c:formatCode>
                <c:ptCount val="2"/>
                <c:pt idx="0">
                  <c:v>8.3700440528634754</c:v>
                </c:pt>
                <c:pt idx="1">
                  <c:v>7.5000000000000071</c:v>
                </c:pt>
              </c:numCache>
            </c:numRef>
          </c:val>
        </c:ser>
        <c:ser>
          <c:idx val="2"/>
          <c:order val="1"/>
          <c:tx>
            <c:strRef>
              <c:f>'Distress Future'!$B$55</c:f>
              <c:strCache>
                <c:ptCount val="1"/>
                <c:pt idx="0">
                  <c:v>RCM3+CGCM3</c:v>
                </c:pt>
              </c:strCache>
            </c:strRef>
          </c:tx>
          <c:spPr>
            <a:pattFill prst="ltUpDiag">
              <a:fgClr>
                <a:srgbClr val="00B050"/>
              </a:fgClr>
              <a:bgClr>
                <a:srgbClr val="FFFFFF"/>
              </a:bgClr>
            </a:pattFill>
            <a:ln>
              <a:solidFill>
                <a:srgbClr val="00B050"/>
              </a:solidFill>
            </a:ln>
          </c:spPr>
          <c:cat>
            <c:strRef>
              <c:f>'Distress Future'!$C$47:$D$47</c:f>
              <c:strCache>
                <c:ptCount val="2"/>
                <c:pt idx="0">
                  <c:v>Secondary</c:v>
                </c:pt>
                <c:pt idx="1">
                  <c:v>Interstate</c:v>
                </c:pt>
              </c:strCache>
            </c:strRef>
          </c:cat>
          <c:val>
            <c:numRef>
              <c:f>'Distress Future'!$C$55:$D$55</c:f>
              <c:numCache>
                <c:formatCode>0.00</c:formatCode>
                <c:ptCount val="2"/>
                <c:pt idx="0">
                  <c:v>8.2232011747430089</c:v>
                </c:pt>
                <c:pt idx="1">
                  <c:v>7.0000000000000062</c:v>
                </c:pt>
              </c:numCache>
            </c:numRef>
          </c:val>
        </c:ser>
        <c:ser>
          <c:idx val="3"/>
          <c:order val="2"/>
          <c:tx>
            <c:strRef>
              <c:f>'Distress Future'!$B$56</c:f>
              <c:strCache>
                <c:ptCount val="1"/>
                <c:pt idx="0">
                  <c:v>RCM3+GFDL</c:v>
                </c:pt>
              </c:strCache>
            </c:strRef>
          </c:tx>
          <c:spPr>
            <a:pattFill prst="openDmnd">
              <a:fgClr>
                <a:srgbClr val="0070C0"/>
              </a:fgClr>
              <a:bgClr>
                <a:srgbClr val="FFFFFF"/>
              </a:bgClr>
            </a:pattFill>
            <a:ln>
              <a:solidFill>
                <a:srgbClr val="0070C0"/>
              </a:solidFill>
            </a:ln>
          </c:spPr>
          <c:cat>
            <c:strRef>
              <c:f>'Distress Future'!$C$47:$D$47</c:f>
              <c:strCache>
                <c:ptCount val="2"/>
                <c:pt idx="0">
                  <c:v>Secondary</c:v>
                </c:pt>
                <c:pt idx="1">
                  <c:v>Interstate</c:v>
                </c:pt>
              </c:strCache>
            </c:strRef>
          </c:cat>
          <c:val>
            <c:numRef>
              <c:f>'Distress Future'!$C$56:$D$56</c:f>
              <c:numCache>
                <c:formatCode>0.00</c:formatCode>
                <c:ptCount val="2"/>
                <c:pt idx="0">
                  <c:v>10.572687224669673</c:v>
                </c:pt>
                <c:pt idx="1">
                  <c:v>10.166666666666714</c:v>
                </c:pt>
              </c:numCache>
            </c:numRef>
          </c:val>
        </c:ser>
        <c:axId val="38450304"/>
        <c:axId val="38452224"/>
      </c:barChart>
      <c:lineChart>
        <c:grouping val="standard"/>
        <c:ser>
          <c:idx val="0"/>
          <c:order val="3"/>
          <c:tx>
            <c:strRef>
              <c:f>'Distress Future'!$B$57</c:f>
              <c:strCache>
                <c:ptCount val="1"/>
                <c:pt idx="0">
                  <c:v>Model Average</c:v>
                </c:pt>
              </c:strCache>
            </c:strRef>
          </c:tx>
          <c:spPr>
            <a:ln>
              <a:noFill/>
            </a:ln>
          </c:spPr>
          <c:marker>
            <c:symbol val="diamond"/>
            <c:size val="8"/>
            <c:spPr>
              <a:solidFill>
                <a:schemeClr val="tx1"/>
              </a:solidFill>
              <a:ln>
                <a:noFill/>
              </a:ln>
            </c:spPr>
          </c:marker>
          <c:val>
            <c:numRef>
              <c:f>'Distress Future'!$C$57:$D$57</c:f>
              <c:numCache>
                <c:formatCode>0.00</c:formatCode>
                <c:ptCount val="2"/>
                <c:pt idx="0">
                  <c:v>9.0553108174253953</c:v>
                </c:pt>
                <c:pt idx="1">
                  <c:v>8.2222222222222303</c:v>
                </c:pt>
              </c:numCache>
            </c:numRef>
          </c:val>
        </c:ser>
        <c:marker val="1"/>
        <c:axId val="38450304"/>
        <c:axId val="38452224"/>
      </c:lineChart>
      <c:catAx>
        <c:axId val="38450304"/>
        <c:scaling>
          <c:orientation val="minMax"/>
        </c:scaling>
        <c:axPos val="b"/>
        <c:numFmt formatCode="General" sourceLinked="1"/>
        <c:tickLblPos val="nextTo"/>
        <c:spPr>
          <a:ln>
            <a:solidFill>
              <a:sysClr val="windowText" lastClr="000000"/>
            </a:solidFill>
          </a:ln>
        </c:spPr>
        <c:crossAx val="38452224"/>
        <c:crosses val="autoZero"/>
        <c:auto val="1"/>
        <c:lblAlgn val="ctr"/>
        <c:lblOffset val="100"/>
      </c:catAx>
      <c:valAx>
        <c:axId val="38452224"/>
        <c:scaling>
          <c:orientation val="minMax"/>
          <c:max val="18"/>
        </c:scaling>
        <c:axPos val="l"/>
        <c:title>
          <c:tx>
            <c:rich>
              <a:bodyPr rot="-5400000" vert="horz"/>
              <a:lstStyle/>
              <a:p>
                <a:pPr>
                  <a:defRPr sz="1100"/>
                </a:pPr>
                <a:r>
                  <a:rPr lang="en-US" sz="1100"/>
                  <a:t>% Difference Rutting</a:t>
                </a:r>
              </a:p>
            </c:rich>
          </c:tx>
        </c:title>
        <c:numFmt formatCode="0" sourceLinked="0"/>
        <c:tickLblPos val="nextTo"/>
        <c:spPr>
          <a:ln>
            <a:solidFill>
              <a:schemeClr val="tx1"/>
            </a:solidFill>
          </a:ln>
        </c:spPr>
        <c:crossAx val="38450304"/>
        <c:crosses val="autoZero"/>
        <c:crossBetween val="between"/>
      </c:valAx>
    </c:plotArea>
    <c:plotVisOnly val="1"/>
    <c:dispBlanksAs val="gap"/>
  </c:chart>
  <c:spPr>
    <a:ln>
      <a:noFill/>
    </a:ln>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Future'!$B$64</c:f>
              <c:strCache>
                <c:ptCount val="1"/>
                <c:pt idx="0">
                  <c:v>CRCM+CGCM3</c:v>
                </c:pt>
              </c:strCache>
            </c:strRef>
          </c:tx>
          <c:spPr>
            <a:pattFill prst="ltDnDiag">
              <a:fgClr>
                <a:srgbClr val="FF0000"/>
              </a:fgClr>
              <a:bgClr>
                <a:srgbClr val="FFFFFF"/>
              </a:bgClr>
            </a:pattFill>
            <a:ln>
              <a:solidFill>
                <a:srgbClr val="FF0000"/>
              </a:solidFill>
            </a:ln>
          </c:spPr>
          <c:cat>
            <c:strRef>
              <c:f>'Distress Future'!$C$47:$D$47</c:f>
              <c:strCache>
                <c:ptCount val="2"/>
                <c:pt idx="0">
                  <c:v>Secondary</c:v>
                </c:pt>
                <c:pt idx="1">
                  <c:v>Interstate</c:v>
                </c:pt>
              </c:strCache>
            </c:strRef>
          </c:cat>
          <c:val>
            <c:numRef>
              <c:f>'Distress Future'!$C$64:$D$64</c:f>
              <c:numCache>
                <c:formatCode>0.00</c:formatCode>
                <c:ptCount val="2"/>
                <c:pt idx="0">
                  <c:v>4.6814044213263966</c:v>
                </c:pt>
                <c:pt idx="1">
                  <c:v>5.8495821727019548</c:v>
                </c:pt>
              </c:numCache>
            </c:numRef>
          </c:val>
        </c:ser>
        <c:ser>
          <c:idx val="2"/>
          <c:order val="1"/>
          <c:tx>
            <c:strRef>
              <c:f>'Distress Future'!$B$65</c:f>
              <c:strCache>
                <c:ptCount val="1"/>
                <c:pt idx="0">
                  <c:v>RCM3+CGCM3</c:v>
                </c:pt>
              </c:strCache>
            </c:strRef>
          </c:tx>
          <c:spPr>
            <a:pattFill prst="ltUpDiag">
              <a:fgClr>
                <a:srgbClr val="00B050"/>
              </a:fgClr>
              <a:bgClr>
                <a:srgbClr val="FFFFFF"/>
              </a:bgClr>
            </a:pattFill>
            <a:ln>
              <a:solidFill>
                <a:srgbClr val="00B050"/>
              </a:solidFill>
            </a:ln>
          </c:spPr>
          <c:cat>
            <c:strRef>
              <c:f>'Distress Future'!$C$47:$D$47</c:f>
              <c:strCache>
                <c:ptCount val="2"/>
                <c:pt idx="0">
                  <c:v>Secondary</c:v>
                </c:pt>
                <c:pt idx="1">
                  <c:v>Interstate</c:v>
                </c:pt>
              </c:strCache>
            </c:strRef>
          </c:cat>
          <c:val>
            <c:numRef>
              <c:f>'Distress Future'!$C$65:$D$65</c:f>
              <c:numCache>
                <c:formatCode>0.00</c:formatCode>
                <c:ptCount val="2"/>
                <c:pt idx="0">
                  <c:v>5.3315994798439581</c:v>
                </c:pt>
                <c:pt idx="1">
                  <c:v>6.6852367688022341</c:v>
                </c:pt>
              </c:numCache>
            </c:numRef>
          </c:val>
        </c:ser>
        <c:ser>
          <c:idx val="3"/>
          <c:order val="2"/>
          <c:tx>
            <c:strRef>
              <c:f>'Distress Future'!$B$66</c:f>
              <c:strCache>
                <c:ptCount val="1"/>
                <c:pt idx="0">
                  <c:v>RCM3+GFDL</c:v>
                </c:pt>
              </c:strCache>
            </c:strRef>
          </c:tx>
          <c:spPr>
            <a:pattFill prst="openDmnd">
              <a:fgClr>
                <a:srgbClr val="0070C0"/>
              </a:fgClr>
              <a:bgClr>
                <a:srgbClr val="FFFFFF"/>
              </a:bgClr>
            </a:pattFill>
            <a:ln>
              <a:solidFill>
                <a:srgbClr val="0070C0"/>
              </a:solidFill>
            </a:ln>
          </c:spPr>
          <c:cat>
            <c:strRef>
              <c:f>'Distress Future'!$C$47:$D$47</c:f>
              <c:strCache>
                <c:ptCount val="2"/>
                <c:pt idx="0">
                  <c:v>Secondary</c:v>
                </c:pt>
                <c:pt idx="1">
                  <c:v>Interstate</c:v>
                </c:pt>
              </c:strCache>
            </c:strRef>
          </c:cat>
          <c:val>
            <c:numRef>
              <c:f>'Distress Future'!$C$66:$D$66</c:f>
              <c:numCache>
                <c:formatCode>0.00</c:formatCode>
                <c:ptCount val="2"/>
                <c:pt idx="0">
                  <c:v>8.4525357607282725</c:v>
                </c:pt>
                <c:pt idx="1">
                  <c:v>10.306406685236816</c:v>
                </c:pt>
              </c:numCache>
            </c:numRef>
          </c:val>
        </c:ser>
        <c:axId val="39297792"/>
        <c:axId val="39299712"/>
      </c:barChart>
      <c:lineChart>
        <c:grouping val="standard"/>
        <c:ser>
          <c:idx val="0"/>
          <c:order val="3"/>
          <c:tx>
            <c:strRef>
              <c:f>'Distress Future'!$B$67</c:f>
              <c:strCache>
                <c:ptCount val="1"/>
                <c:pt idx="0">
                  <c:v>Model Average</c:v>
                </c:pt>
              </c:strCache>
            </c:strRef>
          </c:tx>
          <c:spPr>
            <a:ln>
              <a:noFill/>
            </a:ln>
          </c:spPr>
          <c:marker>
            <c:symbol val="diamond"/>
            <c:size val="8"/>
            <c:spPr>
              <a:solidFill>
                <a:schemeClr val="tx1"/>
              </a:solidFill>
              <a:ln>
                <a:noFill/>
              </a:ln>
            </c:spPr>
          </c:marker>
          <c:val>
            <c:numRef>
              <c:f>'Distress Future'!$C$67:$D$67</c:f>
              <c:numCache>
                <c:formatCode>0.00</c:formatCode>
                <c:ptCount val="2"/>
                <c:pt idx="0">
                  <c:v>6.155179887299524</c:v>
                </c:pt>
                <c:pt idx="1">
                  <c:v>7.6137418755803212</c:v>
                </c:pt>
              </c:numCache>
            </c:numRef>
          </c:val>
        </c:ser>
        <c:marker val="1"/>
        <c:axId val="39297792"/>
        <c:axId val="39299712"/>
      </c:lineChart>
      <c:catAx>
        <c:axId val="39297792"/>
        <c:scaling>
          <c:orientation val="minMax"/>
        </c:scaling>
        <c:axPos val="b"/>
        <c:numFmt formatCode="General" sourceLinked="1"/>
        <c:tickLblPos val="nextTo"/>
        <c:spPr>
          <a:ln>
            <a:solidFill>
              <a:sysClr val="windowText" lastClr="000000"/>
            </a:solidFill>
          </a:ln>
        </c:spPr>
        <c:crossAx val="39299712"/>
        <c:crosses val="autoZero"/>
        <c:auto val="1"/>
        <c:lblAlgn val="ctr"/>
        <c:lblOffset val="100"/>
      </c:catAx>
      <c:valAx>
        <c:axId val="39299712"/>
        <c:scaling>
          <c:orientation val="minMax"/>
          <c:max val="18"/>
        </c:scaling>
        <c:axPos val="l"/>
        <c:title>
          <c:tx>
            <c:rich>
              <a:bodyPr rot="-5400000" vert="horz"/>
              <a:lstStyle/>
              <a:p>
                <a:pPr>
                  <a:defRPr sz="1100"/>
                </a:pPr>
                <a:r>
                  <a:rPr lang="en-US" sz="1100"/>
                  <a:t>% Difference Rutting</a:t>
                </a:r>
              </a:p>
            </c:rich>
          </c:tx>
        </c:title>
        <c:numFmt formatCode="0" sourceLinked="0"/>
        <c:tickLblPos val="nextTo"/>
        <c:spPr>
          <a:ln>
            <a:solidFill>
              <a:schemeClr val="tx1"/>
            </a:solidFill>
          </a:ln>
        </c:spPr>
        <c:crossAx val="39297792"/>
        <c:crosses val="autoZero"/>
        <c:crossBetween val="between"/>
      </c:valAx>
    </c:plotArea>
    <c:plotVisOnly val="1"/>
    <c:dispBlanksAs val="gap"/>
  </c:chart>
  <c:spPr>
    <a:ln>
      <a:noFill/>
    </a:ln>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Future'!$B$59</c:f>
              <c:strCache>
                <c:ptCount val="1"/>
                <c:pt idx="0">
                  <c:v>CRCM+CGCM3</c:v>
                </c:pt>
              </c:strCache>
            </c:strRef>
          </c:tx>
          <c:spPr>
            <a:pattFill prst="ltDnDiag">
              <a:fgClr>
                <a:srgbClr val="FF0000"/>
              </a:fgClr>
              <a:bgClr>
                <a:srgbClr val="FFFFFF"/>
              </a:bgClr>
            </a:pattFill>
            <a:ln>
              <a:solidFill>
                <a:srgbClr val="FF0000"/>
              </a:solidFill>
            </a:ln>
          </c:spPr>
          <c:cat>
            <c:strRef>
              <c:f>'Distress Future'!$C$47:$D$47</c:f>
              <c:strCache>
                <c:ptCount val="2"/>
                <c:pt idx="0">
                  <c:v>Secondary</c:v>
                </c:pt>
                <c:pt idx="1">
                  <c:v>Interstate</c:v>
                </c:pt>
              </c:strCache>
            </c:strRef>
          </c:cat>
          <c:val>
            <c:numRef>
              <c:f>'Distress Future'!$C$59:$D$59</c:f>
              <c:numCache>
                <c:formatCode>0.00</c:formatCode>
                <c:ptCount val="2"/>
                <c:pt idx="0">
                  <c:v>5.2518756698820885</c:v>
                </c:pt>
                <c:pt idx="1">
                  <c:v>7.6666666666666607</c:v>
                </c:pt>
              </c:numCache>
            </c:numRef>
          </c:val>
        </c:ser>
        <c:ser>
          <c:idx val="2"/>
          <c:order val="1"/>
          <c:tx>
            <c:strRef>
              <c:f>'Distress Future'!$B$60</c:f>
              <c:strCache>
                <c:ptCount val="1"/>
                <c:pt idx="0">
                  <c:v>RCM3+CGCM3</c:v>
                </c:pt>
              </c:strCache>
            </c:strRef>
          </c:tx>
          <c:spPr>
            <a:pattFill prst="ltUpDiag">
              <a:fgClr>
                <a:srgbClr val="00B050"/>
              </a:fgClr>
              <a:bgClr>
                <a:srgbClr val="FFFFFF"/>
              </a:bgClr>
            </a:pattFill>
            <a:ln>
              <a:solidFill>
                <a:srgbClr val="00B050"/>
              </a:solidFill>
            </a:ln>
          </c:spPr>
          <c:cat>
            <c:strRef>
              <c:f>'Distress Future'!$C$47:$D$47</c:f>
              <c:strCache>
                <c:ptCount val="2"/>
                <c:pt idx="0">
                  <c:v>Secondary</c:v>
                </c:pt>
                <c:pt idx="1">
                  <c:v>Interstate</c:v>
                </c:pt>
              </c:strCache>
            </c:strRef>
          </c:cat>
          <c:val>
            <c:numRef>
              <c:f>'Distress Future'!$C$60:$D$60</c:f>
              <c:numCache>
                <c:formatCode>0.00</c:formatCode>
                <c:ptCount val="2"/>
                <c:pt idx="0">
                  <c:v>6.5380493033226434</c:v>
                </c:pt>
                <c:pt idx="1">
                  <c:v>8.888888888888884</c:v>
                </c:pt>
              </c:numCache>
            </c:numRef>
          </c:val>
        </c:ser>
        <c:ser>
          <c:idx val="3"/>
          <c:order val="2"/>
          <c:tx>
            <c:strRef>
              <c:f>'Distress Future'!$B$61</c:f>
              <c:strCache>
                <c:ptCount val="1"/>
                <c:pt idx="0">
                  <c:v>RCM3+GFDL</c:v>
                </c:pt>
              </c:strCache>
            </c:strRef>
          </c:tx>
          <c:spPr>
            <a:pattFill prst="openDmnd">
              <a:fgClr>
                <a:srgbClr val="0070C0"/>
              </a:fgClr>
              <a:bgClr>
                <a:srgbClr val="FFFFFF"/>
              </a:bgClr>
            </a:pattFill>
            <a:ln>
              <a:solidFill>
                <a:srgbClr val="0070C0"/>
              </a:solidFill>
            </a:ln>
          </c:spPr>
          <c:cat>
            <c:strRef>
              <c:f>'Distress Future'!$C$47:$D$47</c:f>
              <c:strCache>
                <c:ptCount val="2"/>
                <c:pt idx="0">
                  <c:v>Secondary</c:v>
                </c:pt>
                <c:pt idx="1">
                  <c:v>Interstate</c:v>
                </c:pt>
              </c:strCache>
            </c:strRef>
          </c:cat>
          <c:val>
            <c:numRef>
              <c:f>'Distress Future'!$C$61:$D$61</c:f>
              <c:numCache>
                <c:formatCode>0.00</c:formatCode>
                <c:ptCount val="2"/>
                <c:pt idx="0">
                  <c:v>9.4319399785637561</c:v>
                </c:pt>
                <c:pt idx="1">
                  <c:v>12.444444444444446</c:v>
                </c:pt>
              </c:numCache>
            </c:numRef>
          </c:val>
        </c:ser>
        <c:axId val="39338368"/>
        <c:axId val="39340288"/>
      </c:barChart>
      <c:lineChart>
        <c:grouping val="standard"/>
        <c:ser>
          <c:idx val="0"/>
          <c:order val="3"/>
          <c:tx>
            <c:strRef>
              <c:f>'Distress Future'!$B$62</c:f>
              <c:strCache>
                <c:ptCount val="1"/>
                <c:pt idx="0">
                  <c:v>Model Average</c:v>
                </c:pt>
              </c:strCache>
            </c:strRef>
          </c:tx>
          <c:spPr>
            <a:ln>
              <a:noFill/>
            </a:ln>
          </c:spPr>
          <c:marker>
            <c:symbol val="diamond"/>
            <c:size val="8"/>
            <c:spPr>
              <a:solidFill>
                <a:schemeClr val="tx1"/>
              </a:solidFill>
              <a:ln>
                <a:noFill/>
              </a:ln>
            </c:spPr>
          </c:marker>
          <c:val>
            <c:numRef>
              <c:f>'Distress Future'!$C$62:$D$62</c:f>
              <c:numCache>
                <c:formatCode>0.00</c:formatCode>
                <c:ptCount val="2"/>
                <c:pt idx="0">
                  <c:v>7.0739549839228379</c:v>
                </c:pt>
                <c:pt idx="1">
                  <c:v>9.6666666666666767</c:v>
                </c:pt>
              </c:numCache>
            </c:numRef>
          </c:val>
        </c:ser>
        <c:marker val="1"/>
        <c:axId val="39338368"/>
        <c:axId val="39340288"/>
      </c:lineChart>
      <c:catAx>
        <c:axId val="39338368"/>
        <c:scaling>
          <c:orientation val="minMax"/>
        </c:scaling>
        <c:axPos val="b"/>
        <c:numFmt formatCode="General" sourceLinked="1"/>
        <c:tickLblPos val="nextTo"/>
        <c:spPr>
          <a:ln>
            <a:solidFill>
              <a:sysClr val="windowText" lastClr="000000"/>
            </a:solidFill>
          </a:ln>
        </c:spPr>
        <c:crossAx val="39340288"/>
        <c:crosses val="autoZero"/>
        <c:auto val="1"/>
        <c:lblAlgn val="ctr"/>
        <c:lblOffset val="100"/>
      </c:catAx>
      <c:valAx>
        <c:axId val="39340288"/>
        <c:scaling>
          <c:orientation val="minMax"/>
          <c:max val="18"/>
        </c:scaling>
        <c:axPos val="l"/>
        <c:title>
          <c:tx>
            <c:rich>
              <a:bodyPr rot="-5400000" vert="horz"/>
              <a:lstStyle/>
              <a:p>
                <a:pPr>
                  <a:defRPr/>
                </a:pPr>
                <a:r>
                  <a:rPr lang="en-US" sz="1100"/>
                  <a:t>% Difference Rutting</a:t>
                </a:r>
              </a:p>
            </c:rich>
          </c:tx>
        </c:title>
        <c:numFmt formatCode="0" sourceLinked="0"/>
        <c:tickLblPos val="nextTo"/>
        <c:spPr>
          <a:ln>
            <a:solidFill>
              <a:schemeClr val="tx1"/>
            </a:solidFill>
          </a:ln>
        </c:spPr>
        <c:crossAx val="39338368"/>
        <c:crosses val="autoZero"/>
        <c:crossBetween val="between"/>
      </c:valAx>
    </c:plotArea>
    <c:plotVisOnly val="1"/>
    <c:dispBlanksAs val="gap"/>
  </c:chart>
  <c:spPr>
    <a:ln>
      <a:noFill/>
    </a:ln>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Future'!$B$157</c:f>
              <c:strCache>
                <c:ptCount val="1"/>
                <c:pt idx="0">
                  <c:v>CRCM+CGCM3</c:v>
                </c:pt>
              </c:strCache>
            </c:strRef>
          </c:tx>
          <c:spPr>
            <a:pattFill prst="ltDnDiag">
              <a:fgClr>
                <a:srgbClr val="FF0000"/>
              </a:fgClr>
              <a:bgClr>
                <a:srgbClr val="FFFFFF"/>
              </a:bgClr>
            </a:pattFill>
            <a:ln>
              <a:solidFill>
                <a:srgbClr val="FF0000"/>
              </a:solidFill>
            </a:ln>
          </c:spPr>
          <c:cat>
            <c:strRef>
              <c:f>'Distress Future'!$C$155:$D$155</c:f>
              <c:strCache>
                <c:ptCount val="2"/>
                <c:pt idx="0">
                  <c:v>Secondary</c:v>
                </c:pt>
                <c:pt idx="1">
                  <c:v>Interstate</c:v>
                </c:pt>
              </c:strCache>
            </c:strRef>
          </c:cat>
          <c:val>
            <c:numRef>
              <c:f>'Distress Future'!$C$157:$D$157</c:f>
              <c:numCache>
                <c:formatCode>0.00</c:formatCode>
                <c:ptCount val="2"/>
                <c:pt idx="0">
                  <c:v>18.696186961869625</c:v>
                </c:pt>
                <c:pt idx="1">
                  <c:v>29.370629370629235</c:v>
                </c:pt>
              </c:numCache>
            </c:numRef>
          </c:val>
        </c:ser>
        <c:ser>
          <c:idx val="2"/>
          <c:order val="1"/>
          <c:tx>
            <c:strRef>
              <c:f>'Distress Future'!$B$158</c:f>
              <c:strCache>
                <c:ptCount val="1"/>
                <c:pt idx="0">
                  <c:v>RCM3+CGCM3</c:v>
                </c:pt>
              </c:strCache>
            </c:strRef>
          </c:tx>
          <c:spPr>
            <a:pattFill prst="ltUpDiag">
              <a:fgClr>
                <a:srgbClr val="00B050"/>
              </a:fgClr>
              <a:bgClr>
                <a:srgbClr val="FFFFFF"/>
              </a:bgClr>
            </a:pattFill>
            <a:ln>
              <a:solidFill>
                <a:srgbClr val="00B050"/>
              </a:solidFill>
            </a:ln>
          </c:spPr>
          <c:cat>
            <c:strRef>
              <c:f>'Distress Future'!$C$155:$D$155</c:f>
              <c:strCache>
                <c:ptCount val="2"/>
                <c:pt idx="0">
                  <c:v>Secondary</c:v>
                </c:pt>
                <c:pt idx="1">
                  <c:v>Interstate</c:v>
                </c:pt>
              </c:strCache>
            </c:strRef>
          </c:cat>
          <c:val>
            <c:numRef>
              <c:f>'Distress Future'!$C$158:$D$158</c:f>
              <c:numCache>
                <c:formatCode>0.00</c:formatCode>
                <c:ptCount val="2"/>
                <c:pt idx="0">
                  <c:v>17.995169082125479</c:v>
                </c:pt>
                <c:pt idx="1">
                  <c:v>26.902173913043487</c:v>
                </c:pt>
              </c:numCache>
            </c:numRef>
          </c:val>
        </c:ser>
        <c:ser>
          <c:idx val="3"/>
          <c:order val="2"/>
          <c:tx>
            <c:strRef>
              <c:f>'Distress Future'!$B$159</c:f>
              <c:strCache>
                <c:ptCount val="1"/>
                <c:pt idx="0">
                  <c:v>RCM3+GFDL</c:v>
                </c:pt>
              </c:strCache>
            </c:strRef>
          </c:tx>
          <c:spPr>
            <a:pattFill prst="openDmnd">
              <a:fgClr>
                <a:srgbClr val="0070C0"/>
              </a:fgClr>
              <a:bgClr>
                <a:srgbClr val="FFFFFF"/>
              </a:bgClr>
            </a:pattFill>
            <a:ln>
              <a:solidFill>
                <a:srgbClr val="0070C0"/>
              </a:solidFill>
            </a:ln>
          </c:spPr>
          <c:cat>
            <c:strRef>
              <c:f>'Distress Future'!$C$155:$D$155</c:f>
              <c:strCache>
                <c:ptCount val="2"/>
                <c:pt idx="0">
                  <c:v>Secondary</c:v>
                </c:pt>
                <c:pt idx="1">
                  <c:v>Interstate</c:v>
                </c:pt>
              </c:strCache>
            </c:strRef>
          </c:cat>
          <c:val>
            <c:numRef>
              <c:f>'Distress Future'!$C$159:$D$159</c:f>
              <c:numCache>
                <c:formatCode>0.00</c:formatCode>
                <c:ptCount val="2"/>
                <c:pt idx="0">
                  <c:v>16.492450638792089</c:v>
                </c:pt>
                <c:pt idx="1">
                  <c:v>26.233766233766108</c:v>
                </c:pt>
              </c:numCache>
            </c:numRef>
          </c:val>
        </c:ser>
        <c:axId val="39381248"/>
        <c:axId val="39473536"/>
      </c:barChart>
      <c:lineChart>
        <c:grouping val="standard"/>
        <c:ser>
          <c:idx val="0"/>
          <c:order val="3"/>
          <c:tx>
            <c:strRef>
              <c:f>'Distress Future'!$B$160</c:f>
              <c:strCache>
                <c:ptCount val="1"/>
                <c:pt idx="0">
                  <c:v>Model Average</c:v>
                </c:pt>
              </c:strCache>
            </c:strRef>
          </c:tx>
          <c:spPr>
            <a:ln>
              <a:noFill/>
            </a:ln>
          </c:spPr>
          <c:marker>
            <c:symbol val="diamond"/>
            <c:size val="8"/>
            <c:spPr>
              <a:solidFill>
                <a:schemeClr val="tx1"/>
              </a:solidFill>
              <a:ln>
                <a:noFill/>
              </a:ln>
            </c:spPr>
          </c:marker>
          <c:cat>
            <c:strRef>
              <c:f>'Distress Future'!$C$155:$D$155</c:f>
              <c:strCache>
                <c:ptCount val="2"/>
                <c:pt idx="0">
                  <c:v>Secondary</c:v>
                </c:pt>
                <c:pt idx="1">
                  <c:v>Interstate</c:v>
                </c:pt>
              </c:strCache>
            </c:strRef>
          </c:cat>
          <c:val>
            <c:numRef>
              <c:f>'Distress Future'!$C$160:$D$160</c:f>
              <c:numCache>
                <c:formatCode>0.00</c:formatCode>
                <c:ptCount val="2"/>
                <c:pt idx="0">
                  <c:v>17.727935560929087</c:v>
                </c:pt>
                <c:pt idx="1">
                  <c:v>27.502189839146247</c:v>
                </c:pt>
              </c:numCache>
            </c:numRef>
          </c:val>
        </c:ser>
        <c:marker val="1"/>
        <c:axId val="39381248"/>
        <c:axId val="39473536"/>
      </c:lineChart>
      <c:catAx>
        <c:axId val="39381248"/>
        <c:scaling>
          <c:orientation val="minMax"/>
        </c:scaling>
        <c:axPos val="b"/>
        <c:tickLblPos val="nextTo"/>
        <c:spPr>
          <a:ln>
            <a:solidFill>
              <a:sysClr val="windowText" lastClr="000000"/>
            </a:solidFill>
          </a:ln>
        </c:spPr>
        <c:crossAx val="39473536"/>
        <c:crosses val="autoZero"/>
        <c:auto val="1"/>
        <c:lblAlgn val="ctr"/>
        <c:lblOffset val="100"/>
      </c:catAx>
      <c:valAx>
        <c:axId val="39473536"/>
        <c:scaling>
          <c:orientation val="minMax"/>
        </c:scaling>
        <c:axPos val="l"/>
        <c:title>
          <c:tx>
            <c:rich>
              <a:bodyPr rot="-5400000" vert="horz"/>
              <a:lstStyle/>
              <a:p>
                <a:pPr>
                  <a:defRPr sz="1100"/>
                </a:pPr>
                <a:r>
                  <a:rPr lang="en-US" sz="1100"/>
                  <a:t>% Difference Rutting</a:t>
                </a:r>
              </a:p>
            </c:rich>
          </c:tx>
        </c:title>
        <c:numFmt formatCode="0" sourceLinked="0"/>
        <c:tickLblPos val="nextTo"/>
        <c:spPr>
          <a:ln>
            <a:solidFill>
              <a:schemeClr val="tx1"/>
            </a:solidFill>
          </a:ln>
        </c:spPr>
        <c:crossAx val="39381248"/>
        <c:crosses val="autoZero"/>
        <c:crossBetween val="between"/>
      </c:valAx>
    </c:plotArea>
    <c:plotVisOnly val="1"/>
    <c:dispBlanksAs val="gap"/>
  </c:chart>
  <c:spPr>
    <a:ln>
      <a:noFill/>
    </a:ln>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Future'!$B$162</c:f>
              <c:strCache>
                <c:ptCount val="1"/>
                <c:pt idx="0">
                  <c:v>CRCM+CGCM3</c:v>
                </c:pt>
              </c:strCache>
            </c:strRef>
          </c:tx>
          <c:spPr>
            <a:pattFill prst="ltDnDiag">
              <a:fgClr>
                <a:srgbClr val="FF0000"/>
              </a:fgClr>
              <a:bgClr>
                <a:srgbClr val="FFFFFF"/>
              </a:bgClr>
            </a:pattFill>
            <a:ln>
              <a:solidFill>
                <a:srgbClr val="FF0000"/>
              </a:solidFill>
            </a:ln>
          </c:spPr>
          <c:cat>
            <c:strRef>
              <c:f>'Distress Future'!$C$155:$D$155</c:f>
              <c:strCache>
                <c:ptCount val="2"/>
                <c:pt idx="0">
                  <c:v>Secondary</c:v>
                </c:pt>
                <c:pt idx="1">
                  <c:v>Interstate</c:v>
                </c:pt>
              </c:strCache>
            </c:strRef>
          </c:cat>
          <c:val>
            <c:numRef>
              <c:f>'Distress Future'!$C$162:$D$162</c:f>
              <c:numCache>
                <c:formatCode>0.00</c:formatCode>
                <c:ptCount val="2"/>
                <c:pt idx="0">
                  <c:v>27.90294627383004</c:v>
                </c:pt>
                <c:pt idx="1">
                  <c:v>31.09756097560976</c:v>
                </c:pt>
              </c:numCache>
            </c:numRef>
          </c:val>
        </c:ser>
        <c:ser>
          <c:idx val="2"/>
          <c:order val="1"/>
          <c:tx>
            <c:strRef>
              <c:f>'Distress Future'!$B$163</c:f>
              <c:strCache>
                <c:ptCount val="1"/>
                <c:pt idx="0">
                  <c:v>RCM3+CGCM3</c:v>
                </c:pt>
              </c:strCache>
            </c:strRef>
          </c:tx>
          <c:spPr>
            <a:pattFill prst="ltUpDiag">
              <a:fgClr>
                <a:srgbClr val="00B050"/>
              </a:fgClr>
              <a:bgClr>
                <a:srgbClr val="FFFFFF"/>
              </a:bgClr>
            </a:pattFill>
            <a:ln>
              <a:solidFill>
                <a:srgbClr val="00B050"/>
              </a:solidFill>
            </a:ln>
          </c:spPr>
          <c:cat>
            <c:strRef>
              <c:f>'Distress Future'!$C$155:$D$155</c:f>
              <c:strCache>
                <c:ptCount val="2"/>
                <c:pt idx="0">
                  <c:v>Secondary</c:v>
                </c:pt>
                <c:pt idx="1">
                  <c:v>Interstate</c:v>
                </c:pt>
              </c:strCache>
            </c:strRef>
          </c:cat>
          <c:val>
            <c:numRef>
              <c:f>'Distress Future'!$C$163:$D$163</c:f>
              <c:numCache>
                <c:formatCode>0.00</c:formatCode>
                <c:ptCount val="2"/>
                <c:pt idx="0">
                  <c:v>23.450586264656621</c:v>
                </c:pt>
                <c:pt idx="1">
                  <c:v>24.177949709864631</c:v>
                </c:pt>
              </c:numCache>
            </c:numRef>
          </c:val>
        </c:ser>
        <c:ser>
          <c:idx val="3"/>
          <c:order val="2"/>
          <c:tx>
            <c:strRef>
              <c:f>'Distress Future'!$B$164</c:f>
              <c:strCache>
                <c:ptCount val="1"/>
                <c:pt idx="0">
                  <c:v>RCM3+GFDL</c:v>
                </c:pt>
              </c:strCache>
            </c:strRef>
          </c:tx>
          <c:spPr>
            <a:pattFill prst="openDmnd">
              <a:fgClr>
                <a:srgbClr val="0070C0"/>
              </a:fgClr>
              <a:bgClr>
                <a:srgbClr val="FFFFFF"/>
              </a:bgClr>
            </a:pattFill>
            <a:ln>
              <a:solidFill>
                <a:srgbClr val="0070C0"/>
              </a:solidFill>
            </a:ln>
          </c:spPr>
          <c:cat>
            <c:strRef>
              <c:f>'Distress Future'!$C$155:$D$155</c:f>
              <c:strCache>
                <c:ptCount val="2"/>
                <c:pt idx="0">
                  <c:v>Secondary</c:v>
                </c:pt>
                <c:pt idx="1">
                  <c:v>Interstate</c:v>
                </c:pt>
              </c:strCache>
            </c:strRef>
          </c:cat>
          <c:val>
            <c:numRef>
              <c:f>'Distress Future'!$C$164:$D$164</c:f>
              <c:numCache>
                <c:formatCode>0.00</c:formatCode>
                <c:ptCount val="2"/>
                <c:pt idx="0">
                  <c:v>20.866773675762325</c:v>
                </c:pt>
                <c:pt idx="1">
                  <c:v>21.955719557195451</c:v>
                </c:pt>
              </c:numCache>
            </c:numRef>
          </c:val>
        </c:ser>
        <c:axId val="39536512"/>
        <c:axId val="39567360"/>
      </c:barChart>
      <c:lineChart>
        <c:grouping val="standard"/>
        <c:ser>
          <c:idx val="0"/>
          <c:order val="3"/>
          <c:tx>
            <c:strRef>
              <c:f>'Distress Future'!$B$165</c:f>
              <c:strCache>
                <c:ptCount val="1"/>
                <c:pt idx="0">
                  <c:v>Model Average</c:v>
                </c:pt>
              </c:strCache>
            </c:strRef>
          </c:tx>
          <c:spPr>
            <a:ln>
              <a:noFill/>
            </a:ln>
          </c:spPr>
          <c:marker>
            <c:symbol val="diamond"/>
            <c:size val="8"/>
            <c:spPr>
              <a:solidFill>
                <a:schemeClr val="tx1"/>
              </a:solidFill>
              <a:ln>
                <a:noFill/>
              </a:ln>
            </c:spPr>
          </c:marker>
          <c:cat>
            <c:strRef>
              <c:f>'Distress Future'!$C$155:$D$155</c:f>
              <c:strCache>
                <c:ptCount val="2"/>
                <c:pt idx="0">
                  <c:v>Secondary</c:v>
                </c:pt>
                <c:pt idx="1">
                  <c:v>Interstate</c:v>
                </c:pt>
              </c:strCache>
            </c:strRef>
          </c:cat>
          <c:val>
            <c:numRef>
              <c:f>'Distress Future'!$C$165:$D$165</c:f>
              <c:numCache>
                <c:formatCode>0.00</c:formatCode>
                <c:ptCount val="2"/>
                <c:pt idx="0">
                  <c:v>24.073435404749727</c:v>
                </c:pt>
                <c:pt idx="1">
                  <c:v>25.743743414223179</c:v>
                </c:pt>
              </c:numCache>
            </c:numRef>
          </c:val>
        </c:ser>
        <c:marker val="1"/>
        <c:axId val="39536512"/>
        <c:axId val="39567360"/>
      </c:lineChart>
      <c:catAx>
        <c:axId val="39536512"/>
        <c:scaling>
          <c:orientation val="minMax"/>
        </c:scaling>
        <c:axPos val="b"/>
        <c:tickLblPos val="nextTo"/>
        <c:spPr>
          <a:ln>
            <a:solidFill>
              <a:sysClr val="windowText" lastClr="000000"/>
            </a:solidFill>
          </a:ln>
        </c:spPr>
        <c:crossAx val="39567360"/>
        <c:crosses val="autoZero"/>
        <c:auto val="1"/>
        <c:lblAlgn val="ctr"/>
        <c:lblOffset val="100"/>
      </c:catAx>
      <c:valAx>
        <c:axId val="39567360"/>
        <c:scaling>
          <c:orientation val="minMax"/>
        </c:scaling>
        <c:axPos val="l"/>
        <c:title>
          <c:tx>
            <c:rich>
              <a:bodyPr rot="-5400000" vert="horz"/>
              <a:lstStyle/>
              <a:p>
                <a:pPr>
                  <a:defRPr/>
                </a:pPr>
                <a:r>
                  <a:rPr lang="en-US" sz="1100" b="1" i="0" baseline="0"/>
                  <a:t>% Difference Rutting</a:t>
                </a:r>
                <a:endParaRPr lang="en-US" sz="1100"/>
              </a:p>
            </c:rich>
          </c:tx>
        </c:title>
        <c:numFmt formatCode="0" sourceLinked="0"/>
        <c:tickLblPos val="nextTo"/>
        <c:spPr>
          <a:ln>
            <a:solidFill>
              <a:schemeClr val="tx1"/>
            </a:solidFill>
          </a:ln>
        </c:spPr>
        <c:crossAx val="39536512"/>
        <c:crosses val="autoZero"/>
        <c:crossBetween val="between"/>
      </c:valAx>
    </c:plotArea>
    <c:plotVisOnly val="1"/>
    <c:dispBlanksAs val="gap"/>
  </c:chart>
  <c:spPr>
    <a:ln>
      <a:noFill/>
    </a:ln>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Future'!$B$172</c:f>
              <c:strCache>
                <c:ptCount val="1"/>
                <c:pt idx="0">
                  <c:v>CRCM+CGCM3</c:v>
                </c:pt>
              </c:strCache>
            </c:strRef>
          </c:tx>
          <c:spPr>
            <a:pattFill prst="ltDnDiag">
              <a:fgClr>
                <a:srgbClr val="FF0000"/>
              </a:fgClr>
              <a:bgClr>
                <a:srgbClr val="FFFFFF"/>
              </a:bgClr>
            </a:pattFill>
            <a:ln>
              <a:solidFill>
                <a:srgbClr val="FF0000"/>
              </a:solidFill>
            </a:ln>
          </c:spPr>
          <c:cat>
            <c:strRef>
              <c:f>'Distress Future'!$C$155:$D$155</c:f>
              <c:strCache>
                <c:ptCount val="2"/>
                <c:pt idx="0">
                  <c:v>Secondary</c:v>
                </c:pt>
                <c:pt idx="1">
                  <c:v>Interstate</c:v>
                </c:pt>
              </c:strCache>
            </c:strRef>
          </c:cat>
          <c:val>
            <c:numRef>
              <c:f>'Distress Future'!$C$172:$D$172</c:f>
              <c:numCache>
                <c:formatCode>0.00</c:formatCode>
                <c:ptCount val="2"/>
                <c:pt idx="0">
                  <c:v>19.082840236686305</c:v>
                </c:pt>
                <c:pt idx="1">
                  <c:v>26.455906821963271</c:v>
                </c:pt>
              </c:numCache>
            </c:numRef>
          </c:val>
        </c:ser>
        <c:ser>
          <c:idx val="2"/>
          <c:order val="1"/>
          <c:tx>
            <c:strRef>
              <c:f>'Distress Future'!$B$173</c:f>
              <c:strCache>
                <c:ptCount val="1"/>
                <c:pt idx="0">
                  <c:v>RCM3+CGCM3</c:v>
                </c:pt>
              </c:strCache>
            </c:strRef>
          </c:tx>
          <c:spPr>
            <a:pattFill prst="ltUpDiag">
              <a:fgClr>
                <a:srgbClr val="00B050"/>
              </a:fgClr>
              <a:bgClr>
                <a:srgbClr val="FFFFFF"/>
              </a:bgClr>
            </a:pattFill>
            <a:ln>
              <a:solidFill>
                <a:srgbClr val="00B050"/>
              </a:solidFill>
            </a:ln>
          </c:spPr>
          <c:cat>
            <c:strRef>
              <c:f>'Distress Future'!$C$155:$D$155</c:f>
              <c:strCache>
                <c:ptCount val="2"/>
                <c:pt idx="0">
                  <c:v>Secondary</c:v>
                </c:pt>
                <c:pt idx="1">
                  <c:v>Interstate</c:v>
                </c:pt>
              </c:strCache>
            </c:strRef>
          </c:cat>
          <c:val>
            <c:numRef>
              <c:f>'Distress Future'!$C$173:$D$173</c:f>
              <c:numCache>
                <c:formatCode>0.00</c:formatCode>
                <c:ptCount val="2"/>
                <c:pt idx="0">
                  <c:v>16.045845272206289</c:v>
                </c:pt>
                <c:pt idx="1">
                  <c:v>22.364217252396166</c:v>
                </c:pt>
              </c:numCache>
            </c:numRef>
          </c:val>
        </c:ser>
        <c:ser>
          <c:idx val="3"/>
          <c:order val="2"/>
          <c:tx>
            <c:strRef>
              <c:f>'Distress Future'!$B$174</c:f>
              <c:strCache>
                <c:ptCount val="1"/>
                <c:pt idx="0">
                  <c:v>RCM3+GFDL</c:v>
                </c:pt>
              </c:strCache>
            </c:strRef>
          </c:tx>
          <c:spPr>
            <a:pattFill prst="openDmnd">
              <a:fgClr>
                <a:srgbClr val="0070C0"/>
              </a:fgClr>
              <a:bgClr>
                <a:srgbClr val="FFFFFF"/>
              </a:bgClr>
            </a:pattFill>
            <a:ln>
              <a:solidFill>
                <a:srgbClr val="0070C0"/>
              </a:solidFill>
            </a:ln>
          </c:spPr>
          <c:cat>
            <c:strRef>
              <c:f>'Distress Future'!$C$155:$D$155</c:f>
              <c:strCache>
                <c:ptCount val="2"/>
                <c:pt idx="0">
                  <c:v>Secondary</c:v>
                </c:pt>
                <c:pt idx="1">
                  <c:v>Interstate</c:v>
                </c:pt>
              </c:strCache>
            </c:strRef>
          </c:cat>
          <c:val>
            <c:numRef>
              <c:f>'Distress Future'!$C$174:$D$174</c:f>
              <c:numCache>
                <c:formatCode>0.00</c:formatCode>
                <c:ptCount val="2"/>
                <c:pt idx="0">
                  <c:v>15.672676837725442</c:v>
                </c:pt>
                <c:pt idx="1">
                  <c:v>20.182094081942289</c:v>
                </c:pt>
              </c:numCache>
            </c:numRef>
          </c:val>
        </c:ser>
        <c:axId val="39622144"/>
        <c:axId val="39624064"/>
      </c:barChart>
      <c:lineChart>
        <c:grouping val="standard"/>
        <c:ser>
          <c:idx val="0"/>
          <c:order val="3"/>
          <c:tx>
            <c:strRef>
              <c:f>'Distress Future'!$B$175</c:f>
              <c:strCache>
                <c:ptCount val="1"/>
                <c:pt idx="0">
                  <c:v>Model Average</c:v>
                </c:pt>
              </c:strCache>
            </c:strRef>
          </c:tx>
          <c:spPr>
            <a:ln>
              <a:noFill/>
            </a:ln>
          </c:spPr>
          <c:marker>
            <c:symbol val="diamond"/>
            <c:size val="8"/>
            <c:spPr>
              <a:solidFill>
                <a:schemeClr val="tx1"/>
              </a:solidFill>
              <a:ln>
                <a:noFill/>
              </a:ln>
            </c:spPr>
          </c:marker>
          <c:cat>
            <c:strRef>
              <c:f>'Distress Future'!$C$155:$D$155</c:f>
              <c:strCache>
                <c:ptCount val="2"/>
                <c:pt idx="0">
                  <c:v>Secondary</c:v>
                </c:pt>
                <c:pt idx="1">
                  <c:v>Interstate</c:v>
                </c:pt>
              </c:strCache>
            </c:strRef>
          </c:cat>
          <c:val>
            <c:numRef>
              <c:f>'Distress Future'!$C$175:$D$175</c:f>
              <c:numCache>
                <c:formatCode>0.00</c:formatCode>
                <c:ptCount val="2"/>
                <c:pt idx="0">
                  <c:v>16.933787448872696</c:v>
                </c:pt>
                <c:pt idx="1">
                  <c:v>23.000739385433835</c:v>
                </c:pt>
              </c:numCache>
            </c:numRef>
          </c:val>
        </c:ser>
        <c:marker val="1"/>
        <c:axId val="39622144"/>
        <c:axId val="39624064"/>
      </c:lineChart>
      <c:catAx>
        <c:axId val="39622144"/>
        <c:scaling>
          <c:orientation val="minMax"/>
        </c:scaling>
        <c:axPos val="b"/>
        <c:tickLblPos val="nextTo"/>
        <c:spPr>
          <a:ln>
            <a:solidFill>
              <a:sysClr val="windowText" lastClr="000000"/>
            </a:solidFill>
          </a:ln>
        </c:spPr>
        <c:crossAx val="39624064"/>
        <c:crosses val="autoZero"/>
        <c:auto val="1"/>
        <c:lblAlgn val="ctr"/>
        <c:lblOffset val="100"/>
      </c:catAx>
      <c:valAx>
        <c:axId val="39624064"/>
        <c:scaling>
          <c:orientation val="minMax"/>
          <c:max val="35"/>
          <c:min val="0"/>
        </c:scaling>
        <c:axPos val="l"/>
        <c:title>
          <c:tx>
            <c:rich>
              <a:bodyPr rot="-5400000" vert="horz"/>
              <a:lstStyle/>
              <a:p>
                <a:pPr>
                  <a:defRPr sz="1100"/>
                </a:pPr>
                <a:r>
                  <a:rPr lang="en-US" sz="1100"/>
                  <a:t>% Difference Rutting</a:t>
                </a:r>
              </a:p>
            </c:rich>
          </c:tx>
        </c:title>
        <c:numFmt formatCode="0" sourceLinked="0"/>
        <c:tickLblPos val="nextTo"/>
        <c:spPr>
          <a:ln>
            <a:solidFill>
              <a:schemeClr val="tx1"/>
            </a:solidFill>
          </a:ln>
        </c:spPr>
        <c:crossAx val="39622144"/>
        <c:crosses val="autoZero"/>
        <c:crossBetween val="between"/>
      </c:valAx>
    </c:plotArea>
    <c:plotVisOnly val="1"/>
    <c:dispBlanksAs val="gap"/>
  </c:chart>
  <c:spPr>
    <a:ln>
      <a:noFill/>
    </a:ln>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Future'!$B$167</c:f>
              <c:strCache>
                <c:ptCount val="1"/>
                <c:pt idx="0">
                  <c:v>CRCM+CGCM3</c:v>
                </c:pt>
              </c:strCache>
            </c:strRef>
          </c:tx>
          <c:spPr>
            <a:pattFill prst="ltDnDiag">
              <a:fgClr>
                <a:srgbClr val="FF0000"/>
              </a:fgClr>
              <a:bgClr>
                <a:srgbClr val="FFFFFF"/>
              </a:bgClr>
            </a:pattFill>
            <a:ln>
              <a:solidFill>
                <a:srgbClr val="FF0000"/>
              </a:solidFill>
            </a:ln>
          </c:spPr>
          <c:cat>
            <c:strRef>
              <c:f>'Distress Future'!$C$155:$D$155</c:f>
              <c:strCache>
                <c:ptCount val="2"/>
                <c:pt idx="0">
                  <c:v>Secondary</c:v>
                </c:pt>
                <c:pt idx="1">
                  <c:v>Interstate</c:v>
                </c:pt>
              </c:strCache>
            </c:strRef>
          </c:cat>
          <c:val>
            <c:numRef>
              <c:f>'Distress Future'!$C$167:$D$167</c:f>
              <c:numCache>
                <c:formatCode>0.00</c:formatCode>
                <c:ptCount val="2"/>
                <c:pt idx="0">
                  <c:v>19.756097560975586</c:v>
                </c:pt>
                <c:pt idx="1">
                  <c:v>11.123853211009171</c:v>
                </c:pt>
              </c:numCache>
            </c:numRef>
          </c:val>
        </c:ser>
        <c:ser>
          <c:idx val="2"/>
          <c:order val="1"/>
          <c:tx>
            <c:strRef>
              <c:f>'Distress Future'!$B$168</c:f>
              <c:strCache>
                <c:ptCount val="1"/>
                <c:pt idx="0">
                  <c:v>RCM3+CGCM3</c:v>
                </c:pt>
              </c:strCache>
            </c:strRef>
          </c:tx>
          <c:spPr>
            <a:pattFill prst="ltUpDiag">
              <a:fgClr>
                <a:srgbClr val="00B050"/>
              </a:fgClr>
              <a:bgClr>
                <a:srgbClr val="FFFFFF"/>
              </a:bgClr>
            </a:pattFill>
            <a:ln>
              <a:solidFill>
                <a:srgbClr val="00B050"/>
              </a:solidFill>
            </a:ln>
          </c:spPr>
          <c:cat>
            <c:strRef>
              <c:f>'Distress Future'!$C$155:$D$155</c:f>
              <c:strCache>
                <c:ptCount val="2"/>
                <c:pt idx="0">
                  <c:v>Secondary</c:v>
                </c:pt>
                <c:pt idx="1">
                  <c:v>Interstate</c:v>
                </c:pt>
              </c:strCache>
            </c:strRef>
          </c:cat>
          <c:val>
            <c:numRef>
              <c:f>'Distress Future'!$C$168:$D$168</c:f>
              <c:numCache>
                <c:formatCode>0.00</c:formatCode>
                <c:ptCount val="2"/>
                <c:pt idx="0">
                  <c:v>17.216981132075531</c:v>
                </c:pt>
                <c:pt idx="1">
                  <c:v>10.484780157835402</c:v>
                </c:pt>
              </c:numCache>
            </c:numRef>
          </c:val>
        </c:ser>
        <c:ser>
          <c:idx val="3"/>
          <c:order val="2"/>
          <c:tx>
            <c:strRef>
              <c:f>'Distress Future'!$B$169</c:f>
              <c:strCache>
                <c:ptCount val="1"/>
                <c:pt idx="0">
                  <c:v>RCM3+GFDL</c:v>
                </c:pt>
              </c:strCache>
            </c:strRef>
          </c:tx>
          <c:spPr>
            <a:pattFill prst="openDmnd">
              <a:fgClr>
                <a:srgbClr val="0070C0"/>
              </a:fgClr>
              <a:bgClr>
                <a:srgbClr val="FFFFFF"/>
              </a:bgClr>
            </a:pattFill>
            <a:ln>
              <a:solidFill>
                <a:srgbClr val="0070C0"/>
              </a:solidFill>
            </a:ln>
          </c:spPr>
          <c:cat>
            <c:strRef>
              <c:f>'Distress Future'!$C$155:$D$155</c:f>
              <c:strCache>
                <c:ptCount val="2"/>
                <c:pt idx="0">
                  <c:v>Secondary</c:v>
                </c:pt>
                <c:pt idx="1">
                  <c:v>Interstate</c:v>
                </c:pt>
              </c:strCache>
            </c:strRef>
          </c:cat>
          <c:val>
            <c:numRef>
              <c:f>'Distress Future'!$C$169:$D$169</c:f>
              <c:numCache>
                <c:formatCode>0.00</c:formatCode>
                <c:ptCount val="2"/>
                <c:pt idx="0">
                  <c:v>16.953035509736527</c:v>
                </c:pt>
                <c:pt idx="1">
                  <c:v>15.657142857142874</c:v>
                </c:pt>
              </c:numCache>
            </c:numRef>
          </c:val>
        </c:ser>
        <c:axId val="39707776"/>
        <c:axId val="39709696"/>
      </c:barChart>
      <c:lineChart>
        <c:grouping val="standard"/>
        <c:ser>
          <c:idx val="0"/>
          <c:order val="3"/>
          <c:tx>
            <c:strRef>
              <c:f>'Distress Future'!$B$170</c:f>
              <c:strCache>
                <c:ptCount val="1"/>
                <c:pt idx="0">
                  <c:v>Model Average</c:v>
                </c:pt>
              </c:strCache>
            </c:strRef>
          </c:tx>
          <c:spPr>
            <a:ln>
              <a:noFill/>
            </a:ln>
          </c:spPr>
          <c:marker>
            <c:symbol val="diamond"/>
            <c:size val="8"/>
            <c:spPr>
              <a:solidFill>
                <a:schemeClr val="tx1"/>
              </a:solidFill>
              <a:ln>
                <a:noFill/>
              </a:ln>
            </c:spPr>
          </c:marker>
          <c:cat>
            <c:strRef>
              <c:f>'Distress Future'!$C$155:$D$155</c:f>
              <c:strCache>
                <c:ptCount val="2"/>
                <c:pt idx="0">
                  <c:v>Secondary</c:v>
                </c:pt>
                <c:pt idx="1">
                  <c:v>Interstate</c:v>
                </c:pt>
              </c:strCache>
            </c:strRef>
          </c:cat>
          <c:val>
            <c:numRef>
              <c:f>'Distress Future'!$C$170:$D$170</c:f>
              <c:numCache>
                <c:formatCode>0.00</c:formatCode>
                <c:ptCount val="2"/>
                <c:pt idx="0">
                  <c:v>17.97537140092912</c:v>
                </c:pt>
                <c:pt idx="1">
                  <c:v>12.421925408662448</c:v>
                </c:pt>
              </c:numCache>
            </c:numRef>
          </c:val>
        </c:ser>
        <c:marker val="1"/>
        <c:axId val="39707776"/>
        <c:axId val="39709696"/>
      </c:lineChart>
      <c:catAx>
        <c:axId val="39707776"/>
        <c:scaling>
          <c:orientation val="minMax"/>
        </c:scaling>
        <c:axPos val="b"/>
        <c:tickLblPos val="nextTo"/>
        <c:spPr>
          <a:ln>
            <a:solidFill>
              <a:sysClr val="windowText" lastClr="000000"/>
            </a:solidFill>
          </a:ln>
        </c:spPr>
        <c:crossAx val="39709696"/>
        <c:crosses val="autoZero"/>
        <c:auto val="1"/>
        <c:lblAlgn val="ctr"/>
        <c:lblOffset val="100"/>
      </c:catAx>
      <c:valAx>
        <c:axId val="39709696"/>
        <c:scaling>
          <c:orientation val="minMax"/>
          <c:max val="35"/>
        </c:scaling>
        <c:axPos val="l"/>
        <c:title>
          <c:tx>
            <c:rich>
              <a:bodyPr rot="-5400000" vert="horz"/>
              <a:lstStyle/>
              <a:p>
                <a:pPr>
                  <a:defRPr/>
                </a:pPr>
                <a:r>
                  <a:rPr lang="en-US" sz="1100"/>
                  <a:t>% Difference</a:t>
                </a:r>
                <a:r>
                  <a:rPr lang="en-US" sz="1100" baseline="0"/>
                  <a:t> Rutting</a:t>
                </a:r>
                <a:endParaRPr lang="en-US" sz="1100"/>
              </a:p>
            </c:rich>
          </c:tx>
        </c:title>
        <c:numFmt formatCode="0" sourceLinked="0"/>
        <c:tickLblPos val="nextTo"/>
        <c:spPr>
          <a:ln>
            <a:solidFill>
              <a:schemeClr val="tx1"/>
            </a:solidFill>
          </a:ln>
        </c:spPr>
        <c:crossAx val="39707776"/>
        <c:crosses val="autoZero"/>
        <c:crossBetween val="between"/>
      </c:valAx>
    </c:plotArea>
    <c:plotVisOnly val="1"/>
    <c:dispBlanksAs val="gap"/>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'Current Temperature (1970-2000)'!$B$8</c:f>
              <c:strCache>
                <c:ptCount val="1"/>
                <c:pt idx="0">
                  <c:v>Boston, MA (M-E PDG)</c:v>
                </c:pt>
              </c:strCache>
            </c:strRef>
          </c:tx>
          <c:spPr>
            <a:ln w="19050">
              <a:solidFill>
                <a:sysClr val="windowText" lastClr="000000"/>
              </a:solidFill>
            </a:ln>
          </c:spPr>
          <c:marker>
            <c:symbol val="none"/>
          </c:marker>
          <c:cat>
            <c:strRef>
              <c:f>'Current Temperature (1970-2000)'!$D$3:$O$3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'Current Temperature (1970-2000)'!$D$8:$O$8</c:f>
              <c:numCache>
                <c:formatCode>0.00</c:formatCode>
                <c:ptCount val="12"/>
                <c:pt idx="0">
                  <c:v>29.540470430107529</c:v>
                </c:pt>
                <c:pt idx="1">
                  <c:v>33.006619385342745</c:v>
                </c:pt>
                <c:pt idx="2">
                  <c:v>38.472610513739554</c:v>
                </c:pt>
                <c:pt idx="3">
                  <c:v>47.780293209876575</c:v>
                </c:pt>
                <c:pt idx="4">
                  <c:v>56.734363799283145</c:v>
                </c:pt>
                <c:pt idx="5">
                  <c:v>67.209984567901301</c:v>
                </c:pt>
                <c:pt idx="6">
                  <c:v>72.538131720430059</c:v>
                </c:pt>
                <c:pt idx="7">
                  <c:v>72.117862903225799</c:v>
                </c:pt>
                <c:pt idx="8">
                  <c:v>65.373972222221624</c:v>
                </c:pt>
                <c:pt idx="9">
                  <c:v>53.685524193548346</c:v>
                </c:pt>
                <c:pt idx="10">
                  <c:v>44.482611111111126</c:v>
                </c:pt>
                <c:pt idx="11">
                  <c:v>35.738346774193538</c:v>
                </c:pt>
              </c:numCache>
            </c:numRef>
          </c:val>
        </c:ser>
        <c:ser>
          <c:idx val="1"/>
          <c:order val="1"/>
          <c:tx>
            <c:strRef>
              <c:f>'Current Temperature (1970-2000)'!$B$9</c:f>
              <c:strCache>
                <c:ptCount val="1"/>
                <c:pt idx="0">
                  <c:v>CRCM+CGCM3</c:v>
                </c:pt>
              </c:strCache>
            </c:strRef>
          </c:tx>
          <c:spPr>
            <a:ln w="15875">
              <a:solidFill>
                <a:srgbClr val="FF0000"/>
              </a:solidFill>
              <a:prstDash val="sysDash"/>
            </a:ln>
          </c:spPr>
          <c:marker>
            <c:symbol val="none"/>
          </c:marker>
          <c:val>
            <c:numRef>
              <c:f>'Current Temperature (1970-2000)'!$D$9:$O$9</c:f>
              <c:numCache>
                <c:formatCode>0.00</c:formatCode>
                <c:ptCount val="12"/>
                <c:pt idx="0">
                  <c:v>32.010559656813193</c:v>
                </c:pt>
                <c:pt idx="1">
                  <c:v>32.856462814085056</c:v>
                </c:pt>
                <c:pt idx="2">
                  <c:v>39.923171018604762</c:v>
                </c:pt>
                <c:pt idx="3">
                  <c:v>48.363214381416121</c:v>
                </c:pt>
                <c:pt idx="4">
                  <c:v>58.844261304641897</c:v>
                </c:pt>
                <c:pt idx="5">
                  <c:v>66.194002677098553</c:v>
                </c:pt>
                <c:pt idx="6">
                  <c:v>70.025616231162815</c:v>
                </c:pt>
                <c:pt idx="7">
                  <c:v>66.60757298880425</c:v>
                </c:pt>
                <c:pt idx="8">
                  <c:v>60.049750460152737</c:v>
                </c:pt>
                <c:pt idx="9">
                  <c:v>51.367059181505766</c:v>
                </c:pt>
                <c:pt idx="10">
                  <c:v>43.467605208270584</c:v>
                </c:pt>
                <c:pt idx="11">
                  <c:v>35.803965216830811</c:v>
                </c:pt>
              </c:numCache>
            </c:numRef>
          </c:val>
        </c:ser>
        <c:ser>
          <c:idx val="2"/>
          <c:order val="2"/>
          <c:tx>
            <c:strRef>
              <c:f>'Current Temperature (1970-2000)'!$B$10</c:f>
              <c:strCache>
                <c:ptCount val="1"/>
                <c:pt idx="0">
                  <c:v>RCM3+CGCM3</c:v>
                </c:pt>
              </c:strCache>
            </c:strRef>
          </c:tx>
          <c:spPr>
            <a:ln w="15875">
              <a:solidFill>
                <a:srgbClr val="00B050"/>
              </a:solidFill>
              <a:prstDash val="dashDot"/>
            </a:ln>
          </c:spPr>
          <c:marker>
            <c:symbol val="none"/>
          </c:marker>
          <c:val>
            <c:numRef>
              <c:f>'Current Temperature (1970-2000)'!$D$10:$O$10</c:f>
              <c:numCache>
                <c:formatCode>0.00</c:formatCode>
                <c:ptCount val="12"/>
                <c:pt idx="0">
                  <c:v>29.627465293730847</c:v>
                </c:pt>
                <c:pt idx="1">
                  <c:v>31.212327040505389</c:v>
                </c:pt>
                <c:pt idx="2">
                  <c:v>39.109499755850756</c:v>
                </c:pt>
                <c:pt idx="3">
                  <c:v>47.704000132935263</c:v>
                </c:pt>
                <c:pt idx="4">
                  <c:v>57.472809766644467</c:v>
                </c:pt>
                <c:pt idx="5">
                  <c:v>67.334216142128909</c:v>
                </c:pt>
                <c:pt idx="6">
                  <c:v>70.996112208003026</c:v>
                </c:pt>
                <c:pt idx="7">
                  <c:v>67.176885212313195</c:v>
                </c:pt>
                <c:pt idx="8">
                  <c:v>60.967307732660544</c:v>
                </c:pt>
                <c:pt idx="9">
                  <c:v>52.077190013814949</c:v>
                </c:pt>
                <c:pt idx="10">
                  <c:v>43.825148034833894</c:v>
                </c:pt>
                <c:pt idx="11">
                  <c:v>35.302207469743585</c:v>
                </c:pt>
              </c:numCache>
            </c:numRef>
          </c:val>
        </c:ser>
        <c:ser>
          <c:idx val="3"/>
          <c:order val="3"/>
          <c:tx>
            <c:strRef>
              <c:f>'Current Temperature (1970-2000)'!$B$11</c:f>
              <c:strCache>
                <c:ptCount val="1"/>
                <c:pt idx="0">
                  <c:v>RCM3+GFDL</c:v>
                </c:pt>
              </c:strCache>
            </c:strRef>
          </c:tx>
          <c:spPr>
            <a:ln w="15875">
              <a:solidFill>
                <a:srgbClr val="0070C0"/>
              </a:solidFill>
              <a:prstDash val="lgDash"/>
            </a:ln>
          </c:spPr>
          <c:marker>
            <c:symbol val="none"/>
          </c:marker>
          <c:val>
            <c:numRef>
              <c:f>'Current Temperature (1970-2000)'!$D$11:$O$11</c:f>
              <c:numCache>
                <c:formatCode>0.00</c:formatCode>
                <c:ptCount val="12"/>
                <c:pt idx="0">
                  <c:v>30.156496374788123</c:v>
                </c:pt>
                <c:pt idx="1">
                  <c:v>34.287607871112797</c:v>
                </c:pt>
                <c:pt idx="2">
                  <c:v>41.211710468464126</c:v>
                </c:pt>
                <c:pt idx="3">
                  <c:v>50.052236581636521</c:v>
                </c:pt>
                <c:pt idx="4">
                  <c:v>58.982333612639863</c:v>
                </c:pt>
                <c:pt idx="5">
                  <c:v>67.830777742594805</c:v>
                </c:pt>
                <c:pt idx="6">
                  <c:v>71.727729480041688</c:v>
                </c:pt>
                <c:pt idx="7">
                  <c:v>67.76916909828887</c:v>
                </c:pt>
                <c:pt idx="8">
                  <c:v>60.294287639991765</c:v>
                </c:pt>
                <c:pt idx="9">
                  <c:v>52.154666971208989</c:v>
                </c:pt>
                <c:pt idx="10">
                  <c:v>42.407996361883015</c:v>
                </c:pt>
                <c:pt idx="11">
                  <c:v>32.619688889043374</c:v>
                </c:pt>
              </c:numCache>
            </c:numRef>
          </c:val>
        </c:ser>
        <c:marker val="1"/>
        <c:axId val="46101632"/>
        <c:axId val="46103168"/>
      </c:lineChart>
      <c:catAx>
        <c:axId val="46101632"/>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46103168"/>
        <c:crosses val="autoZero"/>
        <c:auto val="1"/>
        <c:lblAlgn val="ctr"/>
        <c:lblOffset val="100"/>
        <c:tickLblSkip val="1"/>
        <c:tickMarkSkip val="1"/>
      </c:catAx>
      <c:valAx>
        <c:axId val="46103168"/>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582E-2"/>
              <c:y val="6.8480971128609014E-2"/>
            </c:manualLayout>
          </c:layout>
        </c:title>
        <c:numFmt formatCode="0" sourceLinked="0"/>
        <c:tickLblPos val="nextTo"/>
        <c:spPr>
          <a:ln>
            <a:solidFill>
              <a:sysClr val="windowText" lastClr="000000"/>
            </a:solidFill>
          </a:ln>
        </c:spPr>
        <c:txPr>
          <a:bodyPr/>
          <a:lstStyle/>
          <a:p>
            <a:pPr>
              <a:defRPr sz="1000"/>
            </a:pPr>
            <a:endParaRPr lang="en-US"/>
          </a:p>
        </c:txPr>
        <c:crossAx val="46101632"/>
        <c:crosses val="autoZero"/>
        <c:crossBetween val="between"/>
        <c:majorUnit val="10"/>
        <c:minorUnit val="5"/>
      </c:valAx>
    </c:plotArea>
    <c:legend>
      <c:legendPos val="l"/>
      <c:layout>
        <c:manualLayout>
          <c:xMode val="edge"/>
          <c:yMode val="edge"/>
          <c:x val="0.16666666666666666"/>
          <c:y val="5.027121609798775E-2"/>
          <c:w val="0.32987654320988047"/>
          <c:h val="0.23675915510561191"/>
        </c:manualLayout>
      </c:layout>
      <c:overlay val="1"/>
      <c:txPr>
        <a:bodyPr/>
        <a:lstStyle/>
        <a:p>
          <a:pPr>
            <a:defRPr sz="800"/>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'Current Temperature (1970-2000)'!$B$12</c:f>
              <c:strCache>
                <c:ptCount val="1"/>
                <c:pt idx="0">
                  <c:v>Concord, NH (M-E PDG)</c:v>
                </c:pt>
              </c:strCache>
            </c:strRef>
          </c:tx>
          <c:spPr>
            <a:ln w="19050">
              <a:solidFill>
                <a:sysClr val="windowText" lastClr="000000"/>
              </a:solidFill>
            </a:ln>
          </c:spPr>
          <c:marker>
            <c:symbol val="none"/>
          </c:marker>
          <c:cat>
            <c:strRef>
              <c:f>'Current Temperature (1970-2000)'!$D$3:$O$3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'Current Temperature (1970-2000)'!$D$12:$O$12</c:f>
              <c:numCache>
                <c:formatCode>0.00</c:formatCode>
                <c:ptCount val="12"/>
                <c:pt idx="0">
                  <c:v>23.038138440860202</c:v>
                </c:pt>
                <c:pt idx="1">
                  <c:v>28.654904129793614</c:v>
                </c:pt>
                <c:pt idx="2">
                  <c:v>35.357560483870706</c:v>
                </c:pt>
                <c:pt idx="3">
                  <c:v>45.133541666666474</c:v>
                </c:pt>
                <c:pt idx="4">
                  <c:v>56.366868279570028</c:v>
                </c:pt>
                <c:pt idx="5">
                  <c:v>66.313645833333283</c:v>
                </c:pt>
                <c:pt idx="6">
                  <c:v>69.509999999999991</c:v>
                </c:pt>
                <c:pt idx="7">
                  <c:v>68.1381720430104</c:v>
                </c:pt>
                <c:pt idx="8">
                  <c:v>60.691861111111095</c:v>
                </c:pt>
                <c:pt idx="9">
                  <c:v>47.745322580645151</c:v>
                </c:pt>
                <c:pt idx="10">
                  <c:v>38.516592724046141</c:v>
                </c:pt>
                <c:pt idx="11">
                  <c:v>30.387869623655931</c:v>
                </c:pt>
              </c:numCache>
            </c:numRef>
          </c:val>
        </c:ser>
        <c:ser>
          <c:idx val="1"/>
          <c:order val="1"/>
          <c:tx>
            <c:strRef>
              <c:f>'Current Temperature (1970-2000)'!$B$13</c:f>
              <c:strCache>
                <c:ptCount val="1"/>
                <c:pt idx="0">
                  <c:v>CRCM+CGCM3</c:v>
                </c:pt>
              </c:strCache>
            </c:strRef>
          </c:tx>
          <c:spPr>
            <a:ln w="15875">
              <a:solidFill>
                <a:srgbClr val="FF0000"/>
              </a:solidFill>
              <a:prstDash val="sysDash"/>
            </a:ln>
          </c:spPr>
          <c:marker>
            <c:symbol val="none"/>
          </c:marker>
          <c:val>
            <c:numRef>
              <c:f>'Current Temperature (1970-2000)'!$D$13:$O$13</c:f>
              <c:numCache>
                <c:formatCode>0.00</c:formatCode>
                <c:ptCount val="12"/>
                <c:pt idx="0">
                  <c:v>23.924322962316889</c:v>
                </c:pt>
                <c:pt idx="1">
                  <c:v>25.929992793899228</c:v>
                </c:pt>
                <c:pt idx="2">
                  <c:v>34.125190194663681</c:v>
                </c:pt>
                <c:pt idx="3">
                  <c:v>43.937518473084751</c:v>
                </c:pt>
                <c:pt idx="4">
                  <c:v>56.227431160795476</c:v>
                </c:pt>
                <c:pt idx="5">
                  <c:v>64.755615904498882</c:v>
                </c:pt>
                <c:pt idx="6">
                  <c:v>68.82012314028141</c:v>
                </c:pt>
                <c:pt idx="7">
                  <c:v>64.655311334473083</c:v>
                </c:pt>
                <c:pt idx="8">
                  <c:v>57.441137769500244</c:v>
                </c:pt>
                <c:pt idx="9">
                  <c:v>47.673697231953739</c:v>
                </c:pt>
                <c:pt idx="10">
                  <c:v>38.236209289137179</c:v>
                </c:pt>
                <c:pt idx="11">
                  <c:v>28.76497732894439</c:v>
                </c:pt>
              </c:numCache>
            </c:numRef>
          </c:val>
        </c:ser>
        <c:ser>
          <c:idx val="2"/>
          <c:order val="2"/>
          <c:tx>
            <c:strRef>
              <c:f>'Current Temperature (1970-2000)'!$B$14</c:f>
              <c:strCache>
                <c:ptCount val="1"/>
                <c:pt idx="0">
                  <c:v>RCM3+CGCM3</c:v>
                </c:pt>
              </c:strCache>
            </c:strRef>
          </c:tx>
          <c:spPr>
            <a:ln w="15875">
              <a:solidFill>
                <a:srgbClr val="00B050"/>
              </a:solidFill>
              <a:prstDash val="dashDot"/>
            </a:ln>
          </c:spPr>
          <c:marker>
            <c:symbol val="none"/>
          </c:marker>
          <c:val>
            <c:numRef>
              <c:f>'Current Temperature (1970-2000)'!$D$14:$O$14</c:f>
              <c:numCache>
                <c:formatCode>0.00</c:formatCode>
                <c:ptCount val="12"/>
                <c:pt idx="0">
                  <c:v>21.356523075806088</c:v>
                </c:pt>
                <c:pt idx="1">
                  <c:v>23.481275253515427</c:v>
                </c:pt>
                <c:pt idx="2">
                  <c:v>32.583669039579</c:v>
                </c:pt>
                <c:pt idx="3">
                  <c:v>42.467815622044071</c:v>
                </c:pt>
                <c:pt idx="4">
                  <c:v>54.417334050242616</c:v>
                </c:pt>
                <c:pt idx="5">
                  <c:v>65.881291571738373</c:v>
                </c:pt>
                <c:pt idx="6">
                  <c:v>70.031806109141471</c:v>
                </c:pt>
                <c:pt idx="7">
                  <c:v>65.586276540455458</c:v>
                </c:pt>
                <c:pt idx="8">
                  <c:v>58.511660562083939</c:v>
                </c:pt>
                <c:pt idx="9">
                  <c:v>48.243545488770259</c:v>
                </c:pt>
                <c:pt idx="10">
                  <c:v>38.408814718594861</c:v>
                </c:pt>
                <c:pt idx="11">
                  <c:v>28.299581086670013</c:v>
                </c:pt>
              </c:numCache>
            </c:numRef>
          </c:val>
        </c:ser>
        <c:ser>
          <c:idx val="3"/>
          <c:order val="3"/>
          <c:tx>
            <c:strRef>
              <c:f>'Current Temperature (1970-2000)'!$B$15</c:f>
              <c:strCache>
                <c:ptCount val="1"/>
                <c:pt idx="0">
                  <c:v>RCM3+GFDL</c:v>
                </c:pt>
              </c:strCache>
            </c:strRef>
          </c:tx>
          <c:spPr>
            <a:ln w="15875">
              <a:solidFill>
                <a:srgbClr val="0070C0"/>
              </a:solidFill>
              <a:prstDash val="lgDash"/>
            </a:ln>
          </c:spPr>
          <c:marker>
            <c:symbol val="none"/>
          </c:marker>
          <c:val>
            <c:numRef>
              <c:f>'Current Temperature (1970-2000)'!$D$15:$O$15</c:f>
              <c:numCache>
                <c:formatCode>0.00</c:formatCode>
                <c:ptCount val="12"/>
                <c:pt idx="0">
                  <c:v>22.561970843796946</c:v>
                </c:pt>
                <c:pt idx="1">
                  <c:v>27.015151504962986</c:v>
                </c:pt>
                <c:pt idx="2">
                  <c:v>35.089476859786203</c:v>
                </c:pt>
                <c:pt idx="3">
                  <c:v>45.73819260627846</c:v>
                </c:pt>
                <c:pt idx="4">
                  <c:v>56.620393409584615</c:v>
                </c:pt>
                <c:pt idx="5">
                  <c:v>66.519281506300828</c:v>
                </c:pt>
                <c:pt idx="6">
                  <c:v>70.729402257923596</c:v>
                </c:pt>
                <c:pt idx="7">
                  <c:v>66.328968953886488</c:v>
                </c:pt>
                <c:pt idx="8">
                  <c:v>57.917886106085398</c:v>
                </c:pt>
                <c:pt idx="9">
                  <c:v>48.438361009392708</c:v>
                </c:pt>
                <c:pt idx="10">
                  <c:v>36.440804927635192</c:v>
                </c:pt>
                <c:pt idx="11">
                  <c:v>25.196015723777531</c:v>
                </c:pt>
              </c:numCache>
            </c:numRef>
          </c:val>
        </c:ser>
        <c:marker val="1"/>
        <c:axId val="50070272"/>
        <c:axId val="50071808"/>
      </c:lineChart>
      <c:catAx>
        <c:axId val="50070272"/>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50071808"/>
        <c:crosses val="autoZero"/>
        <c:auto val="1"/>
        <c:lblAlgn val="ctr"/>
        <c:lblOffset val="100"/>
        <c:tickLblSkip val="1"/>
        <c:tickMarkSkip val="1"/>
      </c:catAx>
      <c:valAx>
        <c:axId val="50071808"/>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582E-2"/>
              <c:y val="7.7740230387868314E-2"/>
            </c:manualLayout>
          </c:layout>
        </c:title>
        <c:numFmt formatCode="0" sourceLinked="0"/>
        <c:tickLblPos val="nextTo"/>
        <c:spPr>
          <a:ln>
            <a:solidFill>
              <a:sysClr val="windowText" lastClr="000000"/>
            </a:solidFill>
          </a:ln>
        </c:spPr>
        <c:txPr>
          <a:bodyPr/>
          <a:lstStyle/>
          <a:p>
            <a:pPr>
              <a:defRPr sz="1000"/>
            </a:pPr>
            <a:endParaRPr lang="en-US"/>
          </a:p>
        </c:txPr>
        <c:crossAx val="50070272"/>
        <c:crosses val="autoZero"/>
        <c:crossBetween val="between"/>
        <c:majorUnit val="10"/>
        <c:minorUnit val="5"/>
      </c:valAx>
    </c:plotArea>
    <c:legend>
      <c:legendPos val="l"/>
      <c:layout>
        <c:manualLayout>
          <c:xMode val="edge"/>
          <c:yMode val="edge"/>
          <c:x val="0.16358024691358017"/>
          <c:y val="5.0271216097987757E-2"/>
          <c:w val="0.35132716049382845"/>
          <c:h val="0.23675915510561191"/>
        </c:manualLayout>
      </c:layout>
      <c:overlay val="1"/>
      <c:txPr>
        <a:bodyPr/>
        <a:lstStyle/>
        <a:p>
          <a:pPr>
            <a:defRPr sz="800"/>
          </a:pPr>
          <a:endParaRPr lang="en-US"/>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'Current Temperature (1970-2000)'!$B$16</c:f>
              <c:strCache>
                <c:ptCount val="1"/>
                <c:pt idx="0">
                  <c:v>Portland, ME (M-E PDG)</c:v>
                </c:pt>
              </c:strCache>
            </c:strRef>
          </c:tx>
          <c:spPr>
            <a:ln w="19050">
              <a:solidFill>
                <a:sysClr val="windowText" lastClr="000000"/>
              </a:solidFill>
            </a:ln>
          </c:spPr>
          <c:marker>
            <c:symbol val="none"/>
          </c:marker>
          <c:cat>
            <c:strRef>
              <c:f>'Current Temperature (1970-2000)'!$D$3:$O$3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'Current Temperature (1970-2000)'!$D$16:$O$16</c:f>
              <c:numCache>
                <c:formatCode>0.00</c:formatCode>
                <c:ptCount val="12"/>
                <c:pt idx="0">
                  <c:v>23.219516129032268</c:v>
                </c:pt>
                <c:pt idx="1">
                  <c:v>27.322798463356964</c:v>
                </c:pt>
                <c:pt idx="2">
                  <c:v>33.964755077658346</c:v>
                </c:pt>
                <c:pt idx="3">
                  <c:v>44.009629629629544</c:v>
                </c:pt>
                <c:pt idx="4">
                  <c:v>53.295609318996462</c:v>
                </c:pt>
                <c:pt idx="5">
                  <c:v>63.489104938271588</c:v>
                </c:pt>
                <c:pt idx="6">
                  <c:v>68.509502688172361</c:v>
                </c:pt>
                <c:pt idx="7">
                  <c:v>68.429032258064098</c:v>
                </c:pt>
                <c:pt idx="8">
                  <c:v>61.589791666666464</c:v>
                </c:pt>
                <c:pt idx="9">
                  <c:v>48.910537634408556</c:v>
                </c:pt>
                <c:pt idx="10">
                  <c:v>39.673708333333337</c:v>
                </c:pt>
                <c:pt idx="11">
                  <c:v>30.420537634408589</c:v>
                </c:pt>
              </c:numCache>
            </c:numRef>
          </c:val>
        </c:ser>
        <c:ser>
          <c:idx val="1"/>
          <c:order val="1"/>
          <c:tx>
            <c:strRef>
              <c:f>'Current Temperature (1970-2000)'!$B$17</c:f>
              <c:strCache>
                <c:ptCount val="1"/>
                <c:pt idx="0">
                  <c:v>CRCM+CGCM3</c:v>
                </c:pt>
              </c:strCache>
            </c:strRef>
          </c:tx>
          <c:spPr>
            <a:ln w="15875">
              <a:solidFill>
                <a:srgbClr val="FF0000"/>
              </a:solidFill>
              <a:prstDash val="sysDash"/>
            </a:ln>
          </c:spPr>
          <c:marker>
            <c:symbol val="none"/>
          </c:marker>
          <c:val>
            <c:numRef>
              <c:f>'Current Temperature (1970-2000)'!$D$17:$O$17</c:f>
              <c:numCache>
                <c:formatCode>0.00</c:formatCode>
                <c:ptCount val="12"/>
                <c:pt idx="0">
                  <c:v>25.30615234050147</c:v>
                </c:pt>
                <c:pt idx="1">
                  <c:v>27.316539397053159</c:v>
                </c:pt>
                <c:pt idx="2">
                  <c:v>35.151323713359204</c:v>
                </c:pt>
                <c:pt idx="3">
                  <c:v>44.300789210215171</c:v>
                </c:pt>
                <c:pt idx="4">
                  <c:v>55.187708712318347</c:v>
                </c:pt>
                <c:pt idx="5">
                  <c:v>63.024652955033936</c:v>
                </c:pt>
                <c:pt idx="6">
                  <c:v>66.600028041035671</c:v>
                </c:pt>
                <c:pt idx="7">
                  <c:v>63.080554604432876</c:v>
                </c:pt>
                <c:pt idx="8">
                  <c:v>56.749151576633494</c:v>
                </c:pt>
                <c:pt idx="9">
                  <c:v>48.063519962044865</c:v>
                </c:pt>
                <c:pt idx="10">
                  <c:v>39.292874178846141</c:v>
                </c:pt>
                <c:pt idx="11">
                  <c:v>30.499080378216263</c:v>
                </c:pt>
              </c:numCache>
            </c:numRef>
          </c:val>
        </c:ser>
        <c:ser>
          <c:idx val="2"/>
          <c:order val="2"/>
          <c:tx>
            <c:strRef>
              <c:f>'Current Temperature (1970-2000)'!$B$18</c:f>
              <c:strCache>
                <c:ptCount val="1"/>
                <c:pt idx="0">
                  <c:v>RCM3+CGCM3</c:v>
                </c:pt>
              </c:strCache>
            </c:strRef>
          </c:tx>
          <c:spPr>
            <a:ln w="15875">
              <a:solidFill>
                <a:srgbClr val="00B050"/>
              </a:solidFill>
              <a:prstDash val="dashDot"/>
            </a:ln>
          </c:spPr>
          <c:marker>
            <c:symbol val="none"/>
          </c:marker>
          <c:val>
            <c:numRef>
              <c:f>'Current Temperature (1970-2000)'!$D$18:$O$18</c:f>
              <c:numCache>
                <c:formatCode>0.00</c:formatCode>
                <c:ptCount val="12"/>
                <c:pt idx="0">
                  <c:v>22.444891894664323</c:v>
                </c:pt>
                <c:pt idx="1">
                  <c:v>24.854044656637033</c:v>
                </c:pt>
                <c:pt idx="2">
                  <c:v>33.444334689976174</c:v>
                </c:pt>
                <c:pt idx="3">
                  <c:v>42.5582561176059</c:v>
                </c:pt>
                <c:pt idx="4">
                  <c:v>53.488684375714925</c:v>
                </c:pt>
                <c:pt idx="5">
                  <c:v>63.965355421280222</c:v>
                </c:pt>
                <c:pt idx="6">
                  <c:v>67.692247299975662</c:v>
                </c:pt>
                <c:pt idx="7">
                  <c:v>63.853168695604317</c:v>
                </c:pt>
                <c:pt idx="8">
                  <c:v>57.537004047724594</c:v>
                </c:pt>
                <c:pt idx="9">
                  <c:v>48.417910775170306</c:v>
                </c:pt>
                <c:pt idx="10">
                  <c:v>39.422648250007242</c:v>
                </c:pt>
                <c:pt idx="11">
                  <c:v>29.509188226882625</c:v>
                </c:pt>
              </c:numCache>
            </c:numRef>
          </c:val>
        </c:ser>
        <c:ser>
          <c:idx val="3"/>
          <c:order val="3"/>
          <c:tx>
            <c:strRef>
              <c:f>'Current Temperature (1970-2000)'!$B$19</c:f>
              <c:strCache>
                <c:ptCount val="1"/>
                <c:pt idx="0">
                  <c:v>RCM3+GFDL</c:v>
                </c:pt>
              </c:strCache>
            </c:strRef>
          </c:tx>
          <c:spPr>
            <a:ln w="15875">
              <a:solidFill>
                <a:srgbClr val="0070C0"/>
              </a:solidFill>
              <a:prstDash val="lgDash"/>
            </a:ln>
          </c:spPr>
          <c:marker>
            <c:symbol val="none"/>
          </c:marker>
          <c:val>
            <c:numRef>
              <c:f>'Current Temperature (1970-2000)'!$D$19:$O$19</c:f>
              <c:numCache>
                <c:formatCode>0.00</c:formatCode>
                <c:ptCount val="12"/>
                <c:pt idx="0">
                  <c:v>24.336478412685015</c:v>
                </c:pt>
                <c:pt idx="1">
                  <c:v>28.563011527883525</c:v>
                </c:pt>
                <c:pt idx="2">
                  <c:v>36.614361624762388</c:v>
                </c:pt>
                <c:pt idx="3">
                  <c:v>46.177298066186594</c:v>
                </c:pt>
                <c:pt idx="4">
                  <c:v>55.788549700751503</c:v>
                </c:pt>
                <c:pt idx="5">
                  <c:v>64.775919134449126</c:v>
                </c:pt>
                <c:pt idx="6">
                  <c:v>68.733729519584585</c:v>
                </c:pt>
                <c:pt idx="7">
                  <c:v>64.763170236079418</c:v>
                </c:pt>
                <c:pt idx="8">
                  <c:v>57.190712605750313</c:v>
                </c:pt>
                <c:pt idx="9">
                  <c:v>48.57151981878728</c:v>
                </c:pt>
                <c:pt idx="10">
                  <c:v>37.429161763048945</c:v>
                </c:pt>
                <c:pt idx="11">
                  <c:v>26.690675328060635</c:v>
                </c:pt>
              </c:numCache>
            </c:numRef>
          </c:val>
        </c:ser>
        <c:marker val="1"/>
        <c:axId val="50147712"/>
        <c:axId val="50149248"/>
      </c:lineChart>
      <c:catAx>
        <c:axId val="50147712"/>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50149248"/>
        <c:crosses val="autoZero"/>
        <c:auto val="1"/>
        <c:lblAlgn val="ctr"/>
        <c:lblOffset val="100"/>
        <c:tickLblSkip val="1"/>
        <c:tickMarkSkip val="1"/>
      </c:catAx>
      <c:valAx>
        <c:axId val="50149248"/>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582E-2"/>
              <c:y val="7.7740230387868314E-2"/>
            </c:manualLayout>
          </c:layout>
        </c:title>
        <c:numFmt formatCode="0" sourceLinked="0"/>
        <c:tickLblPos val="nextTo"/>
        <c:spPr>
          <a:ln>
            <a:solidFill>
              <a:sysClr val="windowText" lastClr="000000"/>
            </a:solidFill>
          </a:ln>
        </c:spPr>
        <c:txPr>
          <a:bodyPr/>
          <a:lstStyle/>
          <a:p>
            <a:pPr>
              <a:defRPr sz="1000"/>
            </a:pPr>
            <a:endParaRPr lang="en-US"/>
          </a:p>
        </c:txPr>
        <c:crossAx val="50147712"/>
        <c:crosses val="autoZero"/>
        <c:crossBetween val="between"/>
        <c:majorUnit val="10"/>
        <c:minorUnit val="5"/>
      </c:valAx>
    </c:plotArea>
    <c:legend>
      <c:legendPos val="l"/>
      <c:layout>
        <c:manualLayout>
          <c:xMode val="edge"/>
          <c:yMode val="edge"/>
          <c:x val="0.16358024691358017"/>
          <c:y val="5.0271216097987757E-2"/>
          <c:w val="0.35185185185185347"/>
          <c:h val="0.23675915510561191"/>
        </c:manualLayout>
      </c:layout>
      <c:overlay val="1"/>
      <c:txPr>
        <a:bodyPr/>
        <a:lstStyle/>
        <a:p>
          <a:pPr>
            <a:defRPr sz="800"/>
          </a:pPr>
          <a:endParaRPr lang="en-US"/>
        </a:p>
      </c:txPr>
    </c:legend>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'Future Temperature (2040-2000)'!$B$4</c:f>
              <c:strCache>
                <c:ptCount val="1"/>
                <c:pt idx="0">
                  <c:v>Berlin, NH (M-E PDG)</c:v>
                </c:pt>
              </c:strCache>
            </c:strRef>
          </c:tx>
          <c:spPr>
            <a:ln w="19050">
              <a:solidFill>
                <a:sysClr val="windowText" lastClr="000000"/>
              </a:solidFill>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(2040-2000)'!$D$4:$O$4</c:f>
              <c:numCache>
                <c:formatCode>0.00</c:formatCode>
                <c:ptCount val="12"/>
                <c:pt idx="0">
                  <c:v>14.308929532006456</c:v>
                </c:pt>
                <c:pt idx="1">
                  <c:v>18.35712174940905</c:v>
                </c:pt>
                <c:pt idx="2">
                  <c:v>26.911529271206689</c:v>
                </c:pt>
                <c:pt idx="3">
                  <c:v>39.036558641975525</c:v>
                </c:pt>
                <c:pt idx="4">
                  <c:v>51.116263440860195</c:v>
                </c:pt>
                <c:pt idx="5">
                  <c:v>61.054320987654194</c:v>
                </c:pt>
                <c:pt idx="6">
                  <c:v>64.113037634408329</c:v>
                </c:pt>
                <c:pt idx="7">
                  <c:v>63.34135752688173</c:v>
                </c:pt>
                <c:pt idx="8">
                  <c:v>55.997375000000012</c:v>
                </c:pt>
                <c:pt idx="9">
                  <c:v>42.764045698924683</c:v>
                </c:pt>
                <c:pt idx="10">
                  <c:v>33.246388888889101</c:v>
                </c:pt>
                <c:pt idx="11">
                  <c:v>21.350591397849495</c:v>
                </c:pt>
              </c:numCache>
            </c:numRef>
          </c:val>
        </c:ser>
        <c:ser>
          <c:idx val="1"/>
          <c:order val="1"/>
          <c:tx>
            <c:strRef>
              <c:f>'Future Temperature (2040-2000)'!$B$5</c:f>
              <c:strCache>
                <c:ptCount val="1"/>
                <c:pt idx="0">
                  <c:v>CRCM+CGCM3</c:v>
                </c:pt>
              </c:strCache>
            </c:strRef>
          </c:tx>
          <c:spPr>
            <a:ln w="15875">
              <a:solidFill>
                <a:srgbClr val="FF0000"/>
              </a:solidFill>
              <a:prstDash val="sys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(2040-2000)'!$D$5:$O$5</c:f>
              <c:numCache>
                <c:formatCode>0.00</c:formatCode>
                <c:ptCount val="12"/>
                <c:pt idx="0">
                  <c:v>21.631272223378701</c:v>
                </c:pt>
                <c:pt idx="1">
                  <c:v>22.602876972156047</c:v>
                </c:pt>
                <c:pt idx="2">
                  <c:v>32.013755194990893</c:v>
                </c:pt>
                <c:pt idx="3">
                  <c:v>42.0735316000059</c:v>
                </c:pt>
                <c:pt idx="4">
                  <c:v>53.970458423053294</c:v>
                </c:pt>
                <c:pt idx="5">
                  <c:v>64.678959939447608</c:v>
                </c:pt>
                <c:pt idx="6">
                  <c:v>69.318148746369019</c:v>
                </c:pt>
                <c:pt idx="7">
                  <c:v>64.842738897525422</c:v>
                </c:pt>
                <c:pt idx="8">
                  <c:v>56.645224158146448</c:v>
                </c:pt>
                <c:pt idx="9">
                  <c:v>45.584640029175475</c:v>
                </c:pt>
                <c:pt idx="10">
                  <c:v>37.009688079071005</c:v>
                </c:pt>
                <c:pt idx="11">
                  <c:v>27.762459921866729</c:v>
                </c:pt>
              </c:numCache>
            </c:numRef>
          </c:val>
        </c:ser>
        <c:ser>
          <c:idx val="2"/>
          <c:order val="2"/>
          <c:tx>
            <c:strRef>
              <c:f>'Future Temperature (2040-2000)'!$B$6</c:f>
              <c:strCache>
                <c:ptCount val="1"/>
                <c:pt idx="0">
                  <c:v>RCM3+CGCM3</c:v>
                </c:pt>
              </c:strCache>
            </c:strRef>
          </c:tx>
          <c:spPr>
            <a:ln w="15875">
              <a:solidFill>
                <a:srgbClr val="00B050"/>
              </a:solidFill>
              <a:prstDash val="dashDot"/>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(2040-2000)'!$D$6:$O$6</c:f>
              <c:numCache>
                <c:formatCode>0.00</c:formatCode>
                <c:ptCount val="12"/>
                <c:pt idx="0">
                  <c:v>20.220060703731569</c:v>
                </c:pt>
                <c:pt idx="1">
                  <c:v>21.21820324972499</c:v>
                </c:pt>
                <c:pt idx="2">
                  <c:v>29.00119896010543</c:v>
                </c:pt>
                <c:pt idx="3">
                  <c:v>39.175072042568949</c:v>
                </c:pt>
                <c:pt idx="4">
                  <c:v>52.997568988127007</c:v>
                </c:pt>
                <c:pt idx="5">
                  <c:v>65.455500382248928</c:v>
                </c:pt>
                <c:pt idx="6">
                  <c:v>70.46116590732818</c:v>
                </c:pt>
                <c:pt idx="7">
                  <c:v>64.669320251121349</c:v>
                </c:pt>
                <c:pt idx="8">
                  <c:v>57.585775600238151</c:v>
                </c:pt>
                <c:pt idx="9">
                  <c:v>46.765831027234768</c:v>
                </c:pt>
                <c:pt idx="10">
                  <c:v>36.761244538983206</c:v>
                </c:pt>
                <c:pt idx="11">
                  <c:v>26.166935903735677</c:v>
                </c:pt>
              </c:numCache>
            </c:numRef>
          </c:val>
        </c:ser>
        <c:ser>
          <c:idx val="3"/>
          <c:order val="3"/>
          <c:tx>
            <c:strRef>
              <c:f>'Future Temperature (2040-2000)'!$B$7</c:f>
              <c:strCache>
                <c:ptCount val="1"/>
                <c:pt idx="0">
                  <c:v>RCM3+GFDL</c:v>
                </c:pt>
              </c:strCache>
            </c:strRef>
          </c:tx>
          <c:spPr>
            <a:ln w="15875">
              <a:solidFill>
                <a:srgbClr val="0070C0"/>
              </a:solidFill>
              <a:prstDash val="lg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(2040-2000)'!$D$7:$O$7</c:f>
              <c:numCache>
                <c:formatCode>0.00</c:formatCode>
                <c:ptCount val="12"/>
                <c:pt idx="0">
                  <c:v>19.791342294518689</c:v>
                </c:pt>
                <c:pt idx="1">
                  <c:v>23.715806413471768</c:v>
                </c:pt>
                <c:pt idx="2">
                  <c:v>31.994941806075719</c:v>
                </c:pt>
                <c:pt idx="3">
                  <c:v>42.779087584541394</c:v>
                </c:pt>
                <c:pt idx="4">
                  <c:v>55.509516071752124</c:v>
                </c:pt>
                <c:pt idx="5">
                  <c:v>66.892124400607656</c:v>
                </c:pt>
                <c:pt idx="6">
                  <c:v>69.499266771911991</c:v>
                </c:pt>
                <c:pt idx="7">
                  <c:v>66.461542312503909</c:v>
                </c:pt>
                <c:pt idx="8">
                  <c:v>57.485553393186251</c:v>
                </c:pt>
                <c:pt idx="9">
                  <c:v>45.188609501165644</c:v>
                </c:pt>
                <c:pt idx="10">
                  <c:v>34.394724189387155</c:v>
                </c:pt>
                <c:pt idx="11">
                  <c:v>24.930889058815211</c:v>
                </c:pt>
              </c:numCache>
            </c:numRef>
          </c:val>
        </c:ser>
        <c:marker val="1"/>
        <c:axId val="35930496"/>
        <c:axId val="35932032"/>
      </c:lineChart>
      <c:catAx>
        <c:axId val="35930496"/>
        <c:scaling>
          <c:orientation val="minMax"/>
        </c:scaling>
        <c:axPos val="b"/>
        <c:numFmt formatCode="General" sourceLinked="1"/>
        <c:majorTickMark val="none"/>
        <c:minorTickMark val="in"/>
        <c:tickLblPos val="nextTo"/>
        <c:spPr>
          <a:ln>
            <a:solidFill>
              <a:schemeClr val="tx1"/>
            </a:solidFill>
          </a:ln>
        </c:spPr>
        <c:crossAx val="35932032"/>
        <c:crosses val="autoZero"/>
        <c:auto val="1"/>
        <c:lblAlgn val="ctr"/>
        <c:lblOffset val="100"/>
        <c:tickLblSkip val="1"/>
        <c:tickMarkSkip val="1"/>
      </c:catAx>
      <c:valAx>
        <c:axId val="35932032"/>
        <c:scaling>
          <c:orientation val="minMax"/>
          <c:max val="75"/>
          <c:min val="0"/>
        </c:scaling>
        <c:axPos val="l"/>
        <c:title>
          <c:tx>
            <c:rich>
              <a:bodyPr rot="-5400000" vert="horz"/>
              <a:lstStyle/>
              <a:p>
                <a:pPr>
                  <a:defRPr/>
                </a:pPr>
                <a:r>
                  <a:rPr lang="en-US"/>
                  <a:t>Mean  Air Temperature (°F)</a:t>
                </a:r>
              </a:p>
            </c:rich>
          </c:tx>
          <c:layout>
            <c:manualLayout>
              <c:xMode val="edge"/>
              <c:yMode val="edge"/>
              <c:x val="3.0555555555555582E-2"/>
              <c:y val="5.9221711869349734E-2"/>
            </c:manualLayout>
          </c:layout>
        </c:title>
        <c:numFmt formatCode="0" sourceLinked="0"/>
        <c:tickLblPos val="nextTo"/>
        <c:spPr>
          <a:ln>
            <a:solidFill>
              <a:sysClr val="windowText" lastClr="000000"/>
            </a:solidFill>
          </a:ln>
        </c:spPr>
        <c:crossAx val="35930496"/>
        <c:crosses val="autoZero"/>
        <c:crossBetween val="between"/>
        <c:majorUnit val="10"/>
        <c:minorUnit val="5"/>
      </c:valAx>
    </c:plotArea>
    <c:legend>
      <c:legendPos val="l"/>
      <c:layout>
        <c:manualLayout>
          <c:xMode val="edge"/>
          <c:yMode val="edge"/>
          <c:x val="0.14814814814814875"/>
          <c:y val="5.0259342582176847E-2"/>
          <c:w val="0.3278241955866657"/>
          <c:h val="0.24868766404199474"/>
        </c:manualLayout>
      </c:layout>
      <c:overlay val="1"/>
    </c:legend>
    <c:plotVisOnly val="1"/>
  </c:chart>
  <c:spPr>
    <a:ln>
      <a:noFill/>
    </a:ln>
  </c:spPr>
  <c:txPr>
    <a:bodyPr/>
    <a:lstStyle/>
    <a:p>
      <a:pPr>
        <a:defRPr sz="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'Future Temperature (2040-2000)'!$B$8</c:f>
              <c:strCache>
                <c:ptCount val="1"/>
                <c:pt idx="0">
                  <c:v>Boston, MA (M-E PDG)</c:v>
                </c:pt>
              </c:strCache>
            </c:strRef>
          </c:tx>
          <c:spPr>
            <a:ln w="19050">
              <a:solidFill>
                <a:sysClr val="windowText" lastClr="000000"/>
              </a:solidFill>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(2040-2000)'!$D$8:$O$8</c:f>
              <c:numCache>
                <c:formatCode>0.00</c:formatCode>
                <c:ptCount val="12"/>
                <c:pt idx="0">
                  <c:v>29.540470430107529</c:v>
                </c:pt>
                <c:pt idx="1">
                  <c:v>33.006619385342745</c:v>
                </c:pt>
                <c:pt idx="2">
                  <c:v>38.472610513739554</c:v>
                </c:pt>
                <c:pt idx="3">
                  <c:v>47.780293209876575</c:v>
                </c:pt>
                <c:pt idx="4">
                  <c:v>56.734363799283145</c:v>
                </c:pt>
                <c:pt idx="5">
                  <c:v>67.209984567901301</c:v>
                </c:pt>
                <c:pt idx="6">
                  <c:v>72.538131720430059</c:v>
                </c:pt>
                <c:pt idx="7">
                  <c:v>72.117862903225799</c:v>
                </c:pt>
                <c:pt idx="8">
                  <c:v>65.373972222221624</c:v>
                </c:pt>
                <c:pt idx="9">
                  <c:v>53.685524193548346</c:v>
                </c:pt>
                <c:pt idx="10">
                  <c:v>44.482611111111126</c:v>
                </c:pt>
                <c:pt idx="11">
                  <c:v>35.738346774193538</c:v>
                </c:pt>
              </c:numCache>
            </c:numRef>
          </c:val>
        </c:ser>
        <c:ser>
          <c:idx val="1"/>
          <c:order val="1"/>
          <c:tx>
            <c:strRef>
              <c:f>'Future Temperature (2040-2000)'!$B$9</c:f>
              <c:strCache>
                <c:ptCount val="1"/>
                <c:pt idx="0">
                  <c:v>CRCM+CGCM3</c:v>
                </c:pt>
              </c:strCache>
            </c:strRef>
          </c:tx>
          <c:spPr>
            <a:ln w="15875">
              <a:solidFill>
                <a:srgbClr val="FF0000"/>
              </a:solidFill>
              <a:prstDash val="sys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(2040-2000)'!$D$9:$O$9</c:f>
              <c:numCache>
                <c:formatCode>0.00</c:formatCode>
                <c:ptCount val="12"/>
                <c:pt idx="0">
                  <c:v>36.622851404910421</c:v>
                </c:pt>
                <c:pt idx="1">
                  <c:v>37.203285932193673</c:v>
                </c:pt>
                <c:pt idx="2">
                  <c:v>44.361178057782254</c:v>
                </c:pt>
                <c:pt idx="3">
                  <c:v>53.535098299138511</c:v>
                </c:pt>
                <c:pt idx="4">
                  <c:v>62.651728053671434</c:v>
                </c:pt>
                <c:pt idx="5">
                  <c:v>71.282015908176703</c:v>
                </c:pt>
                <c:pt idx="6">
                  <c:v>75.916601247592723</c:v>
                </c:pt>
                <c:pt idx="7">
                  <c:v>72.35922218643924</c:v>
                </c:pt>
                <c:pt idx="8">
                  <c:v>65.044178291049263</c:v>
                </c:pt>
                <c:pt idx="9">
                  <c:v>55.111014736306771</c:v>
                </c:pt>
                <c:pt idx="10">
                  <c:v>47.470025837350406</c:v>
                </c:pt>
                <c:pt idx="11">
                  <c:v>40.027862350349594</c:v>
                </c:pt>
              </c:numCache>
            </c:numRef>
          </c:val>
        </c:ser>
        <c:ser>
          <c:idx val="2"/>
          <c:order val="2"/>
          <c:tx>
            <c:strRef>
              <c:f>'Future Temperature (2040-2000)'!$B$10</c:f>
              <c:strCache>
                <c:ptCount val="1"/>
                <c:pt idx="0">
                  <c:v>RCM3+CGCM3</c:v>
                </c:pt>
              </c:strCache>
            </c:strRef>
          </c:tx>
          <c:spPr>
            <a:ln w="15875">
              <a:solidFill>
                <a:srgbClr val="00B050"/>
              </a:solidFill>
              <a:prstDash val="dashDot"/>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(2040-2000)'!$D$10:$O$10</c:f>
              <c:numCache>
                <c:formatCode>0.00</c:formatCode>
                <c:ptCount val="12"/>
                <c:pt idx="0">
                  <c:v>35.771955201545012</c:v>
                </c:pt>
                <c:pt idx="1">
                  <c:v>36.499597030768108</c:v>
                </c:pt>
                <c:pt idx="2">
                  <c:v>43.042581472974426</c:v>
                </c:pt>
                <c:pt idx="3">
                  <c:v>51.0549554319945</c:v>
                </c:pt>
                <c:pt idx="4">
                  <c:v>62.006675741013879</c:v>
                </c:pt>
                <c:pt idx="5">
                  <c:v>72.0279061515065</c:v>
                </c:pt>
                <c:pt idx="6">
                  <c:v>75.971027244105713</c:v>
                </c:pt>
                <c:pt idx="7">
                  <c:v>71.452788374321514</c:v>
                </c:pt>
                <c:pt idx="8">
                  <c:v>65.36457432264524</c:v>
                </c:pt>
                <c:pt idx="9">
                  <c:v>56.039047656251974</c:v>
                </c:pt>
                <c:pt idx="10">
                  <c:v>47.944869956004894</c:v>
                </c:pt>
                <c:pt idx="11">
                  <c:v>39.41734143271335</c:v>
                </c:pt>
              </c:numCache>
            </c:numRef>
          </c:val>
        </c:ser>
        <c:ser>
          <c:idx val="3"/>
          <c:order val="3"/>
          <c:tx>
            <c:strRef>
              <c:f>'Future Temperature (2040-2000)'!$B$11</c:f>
              <c:strCache>
                <c:ptCount val="1"/>
                <c:pt idx="0">
                  <c:v>RCM3+GFDL</c:v>
                </c:pt>
              </c:strCache>
            </c:strRef>
          </c:tx>
          <c:spPr>
            <a:ln w="15875">
              <a:solidFill>
                <a:srgbClr val="0070C0"/>
              </a:solidFill>
              <a:prstDash val="lg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(2040-2000)'!$D$11:$O$11</c:f>
              <c:numCache>
                <c:formatCode>0.00</c:formatCode>
                <c:ptCount val="12"/>
                <c:pt idx="0">
                  <c:v>35.194505298145174</c:v>
                </c:pt>
                <c:pt idx="1">
                  <c:v>37.974397041321993</c:v>
                </c:pt>
                <c:pt idx="2">
                  <c:v>43.938525175225962</c:v>
                </c:pt>
                <c:pt idx="3">
                  <c:v>53.109701264849022</c:v>
                </c:pt>
                <c:pt idx="4">
                  <c:v>63.136089958478863</c:v>
                </c:pt>
                <c:pt idx="5">
                  <c:v>72.420512494558409</c:v>
                </c:pt>
                <c:pt idx="6">
                  <c:v>74.998346058878653</c:v>
                </c:pt>
                <c:pt idx="7">
                  <c:v>72.337300514629518</c:v>
                </c:pt>
                <c:pt idx="8">
                  <c:v>64.756593228264293</c:v>
                </c:pt>
                <c:pt idx="9">
                  <c:v>54.154144207031344</c:v>
                </c:pt>
                <c:pt idx="10">
                  <c:v>45.891423258987977</c:v>
                </c:pt>
                <c:pt idx="11">
                  <c:v>38.87738409192314</c:v>
                </c:pt>
              </c:numCache>
            </c:numRef>
          </c:val>
        </c:ser>
        <c:marker val="1"/>
        <c:axId val="41725952"/>
        <c:axId val="41727488"/>
      </c:lineChart>
      <c:catAx>
        <c:axId val="41725952"/>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41727488"/>
        <c:crosses val="autoZero"/>
        <c:auto val="1"/>
        <c:lblAlgn val="ctr"/>
        <c:lblOffset val="100"/>
        <c:tickLblSkip val="1"/>
        <c:tickMarkSkip val="1"/>
      </c:catAx>
      <c:valAx>
        <c:axId val="41727488"/>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582E-2"/>
              <c:y val="6.8480971128609014E-2"/>
            </c:manualLayout>
          </c:layout>
        </c:title>
        <c:numFmt formatCode="0" sourceLinked="0"/>
        <c:tickLblPos val="nextTo"/>
        <c:spPr>
          <a:ln>
            <a:solidFill>
              <a:sysClr val="windowText" lastClr="000000"/>
            </a:solidFill>
          </a:ln>
        </c:spPr>
        <c:txPr>
          <a:bodyPr/>
          <a:lstStyle/>
          <a:p>
            <a:pPr>
              <a:defRPr sz="1000"/>
            </a:pPr>
            <a:endParaRPr lang="en-US"/>
          </a:p>
        </c:txPr>
        <c:crossAx val="41725952"/>
        <c:crosses val="autoZero"/>
        <c:crossBetween val="between"/>
        <c:majorUnit val="10"/>
        <c:minorUnit val="5"/>
      </c:valAx>
    </c:plotArea>
    <c:legend>
      <c:legendPos val="l"/>
      <c:layout>
        <c:manualLayout>
          <c:xMode val="edge"/>
          <c:yMode val="edge"/>
          <c:x val="0.16666666666666666"/>
          <c:y val="5.0259342582176847E-2"/>
          <c:w val="0.34259259259259262"/>
          <c:h val="0.24868766404199474"/>
        </c:manualLayout>
      </c:layout>
      <c:overlay val="1"/>
      <c:txPr>
        <a:bodyPr/>
        <a:lstStyle/>
        <a:p>
          <a:pPr>
            <a:defRPr sz="800"/>
          </a:pPr>
          <a:endParaRPr lang="en-US"/>
        </a:p>
      </c:txPr>
    </c:legend>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'Future Temperature (2040-2000)'!$B$12</c:f>
              <c:strCache>
                <c:ptCount val="1"/>
                <c:pt idx="0">
                  <c:v>Concord, NH (M-E PDG)</c:v>
                </c:pt>
              </c:strCache>
            </c:strRef>
          </c:tx>
          <c:spPr>
            <a:ln w="19050">
              <a:solidFill>
                <a:sysClr val="windowText" lastClr="000000"/>
              </a:solidFill>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(2040-2000)'!$D$12:$O$12</c:f>
              <c:numCache>
                <c:formatCode>0.00</c:formatCode>
                <c:ptCount val="12"/>
                <c:pt idx="0">
                  <c:v>23.038138440860202</c:v>
                </c:pt>
                <c:pt idx="1">
                  <c:v>28.654904129793614</c:v>
                </c:pt>
                <c:pt idx="2">
                  <c:v>35.357560483870706</c:v>
                </c:pt>
                <c:pt idx="3">
                  <c:v>45.133541666666474</c:v>
                </c:pt>
                <c:pt idx="4">
                  <c:v>56.366868279570028</c:v>
                </c:pt>
                <c:pt idx="5">
                  <c:v>66.313645833333283</c:v>
                </c:pt>
                <c:pt idx="6">
                  <c:v>69.509999999999991</c:v>
                </c:pt>
                <c:pt idx="7">
                  <c:v>68.1381720430104</c:v>
                </c:pt>
                <c:pt idx="8">
                  <c:v>60.691861111111095</c:v>
                </c:pt>
                <c:pt idx="9">
                  <c:v>47.745322580645151</c:v>
                </c:pt>
                <c:pt idx="10">
                  <c:v>38.516592724046141</c:v>
                </c:pt>
                <c:pt idx="11">
                  <c:v>30.387869623655931</c:v>
                </c:pt>
              </c:numCache>
            </c:numRef>
          </c:val>
        </c:ser>
        <c:ser>
          <c:idx val="1"/>
          <c:order val="1"/>
          <c:tx>
            <c:strRef>
              <c:f>'Future Temperature (2040-2000)'!$B$13</c:f>
              <c:strCache>
                <c:ptCount val="1"/>
                <c:pt idx="0">
                  <c:v>CRCM+CGCM3</c:v>
                </c:pt>
              </c:strCache>
            </c:strRef>
          </c:tx>
          <c:spPr>
            <a:ln w="15875">
              <a:solidFill>
                <a:srgbClr val="FF0000"/>
              </a:solidFill>
              <a:prstDash val="sys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(2040-2000)'!$D$13:$O$13</c:f>
              <c:numCache>
                <c:formatCode>0.00</c:formatCode>
                <c:ptCount val="12"/>
                <c:pt idx="0">
                  <c:v>29.220791723835216</c:v>
                </c:pt>
                <c:pt idx="1">
                  <c:v>30.16115231491823</c:v>
                </c:pt>
                <c:pt idx="2">
                  <c:v>38.572418630803128</c:v>
                </c:pt>
                <c:pt idx="3">
                  <c:v>48.955598901141961</c:v>
                </c:pt>
                <c:pt idx="4">
                  <c:v>60.078138277096606</c:v>
                </c:pt>
                <c:pt idx="5">
                  <c:v>69.747651139070328</c:v>
                </c:pt>
                <c:pt idx="6">
                  <c:v>74.445332970201449</c:v>
                </c:pt>
                <c:pt idx="7">
                  <c:v>70.133058592453651</c:v>
                </c:pt>
                <c:pt idx="8">
                  <c:v>61.800376732212825</c:v>
                </c:pt>
                <c:pt idx="9">
                  <c:v>50.925023511540005</c:v>
                </c:pt>
                <c:pt idx="10">
                  <c:v>42.331730872761504</c:v>
                </c:pt>
                <c:pt idx="11">
                  <c:v>33.707779390764763</c:v>
                </c:pt>
              </c:numCache>
            </c:numRef>
          </c:val>
        </c:ser>
        <c:ser>
          <c:idx val="2"/>
          <c:order val="2"/>
          <c:tx>
            <c:strRef>
              <c:f>'Future Temperature (2040-2000)'!$B$14</c:f>
              <c:strCache>
                <c:ptCount val="1"/>
                <c:pt idx="0">
                  <c:v>RCM3+CGCM3</c:v>
                </c:pt>
              </c:strCache>
            </c:strRef>
          </c:tx>
          <c:spPr>
            <a:ln w="15875">
              <a:solidFill>
                <a:srgbClr val="00B050"/>
              </a:solidFill>
              <a:prstDash val="dashDot"/>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(2040-2000)'!$D$14:$O$14</c:f>
              <c:numCache>
                <c:formatCode>0.00</c:formatCode>
                <c:ptCount val="12"/>
                <c:pt idx="0">
                  <c:v>28.488283451934489</c:v>
                </c:pt>
                <c:pt idx="1">
                  <c:v>29.347831825217728</c:v>
                </c:pt>
                <c:pt idx="2">
                  <c:v>36.401738165115027</c:v>
                </c:pt>
                <c:pt idx="3">
                  <c:v>45.904309877844824</c:v>
                </c:pt>
                <c:pt idx="4">
                  <c:v>59.005204808640798</c:v>
                </c:pt>
                <c:pt idx="5">
                  <c:v>70.553567220836129</c:v>
                </c:pt>
                <c:pt idx="6">
                  <c:v>75.037936331946781</c:v>
                </c:pt>
                <c:pt idx="7">
                  <c:v>69.884338914213984</c:v>
                </c:pt>
                <c:pt idx="8">
                  <c:v>62.854564443081827</c:v>
                </c:pt>
                <c:pt idx="9">
                  <c:v>52.177597997750524</c:v>
                </c:pt>
                <c:pt idx="10">
                  <c:v>42.618571624435219</c:v>
                </c:pt>
                <c:pt idx="11">
                  <c:v>32.864049898665975</c:v>
                </c:pt>
              </c:numCache>
            </c:numRef>
          </c:val>
        </c:ser>
        <c:ser>
          <c:idx val="3"/>
          <c:order val="3"/>
          <c:tx>
            <c:strRef>
              <c:f>'Future Temperature (2040-2000)'!$B$15</c:f>
              <c:strCache>
                <c:ptCount val="1"/>
                <c:pt idx="0">
                  <c:v>RCM3+GFDL</c:v>
                </c:pt>
              </c:strCache>
            </c:strRef>
          </c:tx>
          <c:spPr>
            <a:ln w="15875">
              <a:solidFill>
                <a:srgbClr val="0070C0"/>
              </a:solidFill>
              <a:prstDash val="lg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(2040-2000)'!$D$15:$O$15</c:f>
              <c:numCache>
                <c:formatCode>0.00</c:formatCode>
                <c:ptCount val="12"/>
                <c:pt idx="0">
                  <c:v>27.660087066778971</c:v>
                </c:pt>
                <c:pt idx="1">
                  <c:v>30.815866795711091</c:v>
                </c:pt>
                <c:pt idx="2">
                  <c:v>38.107483122977037</c:v>
                </c:pt>
                <c:pt idx="3">
                  <c:v>48.965586757278196</c:v>
                </c:pt>
                <c:pt idx="4">
                  <c:v>60.933970141255578</c:v>
                </c:pt>
                <c:pt idx="5">
                  <c:v>71.4718784880355</c:v>
                </c:pt>
                <c:pt idx="6">
                  <c:v>74.247086012171778</c:v>
                </c:pt>
                <c:pt idx="7">
                  <c:v>71.151219419964335</c:v>
                </c:pt>
                <c:pt idx="8">
                  <c:v>62.529490498941051</c:v>
                </c:pt>
                <c:pt idx="9">
                  <c:v>50.339960035849394</c:v>
                </c:pt>
                <c:pt idx="10">
                  <c:v>40.370570272719675</c:v>
                </c:pt>
                <c:pt idx="11">
                  <c:v>32.188657917994817</c:v>
                </c:pt>
              </c:numCache>
            </c:numRef>
          </c:val>
        </c:ser>
        <c:marker val="1"/>
        <c:axId val="50220416"/>
        <c:axId val="50242688"/>
      </c:lineChart>
      <c:catAx>
        <c:axId val="50220416"/>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50242688"/>
        <c:crosses val="autoZero"/>
        <c:auto val="1"/>
        <c:lblAlgn val="ctr"/>
        <c:lblOffset val="100"/>
        <c:tickLblSkip val="1"/>
        <c:tickMarkSkip val="1"/>
      </c:catAx>
      <c:valAx>
        <c:axId val="50242688"/>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582E-2"/>
              <c:y val="7.7740230387868314E-2"/>
            </c:manualLayout>
          </c:layout>
        </c:title>
        <c:numFmt formatCode="0" sourceLinked="0"/>
        <c:tickLblPos val="nextTo"/>
        <c:spPr>
          <a:ln>
            <a:solidFill>
              <a:sysClr val="windowText" lastClr="000000"/>
            </a:solidFill>
          </a:ln>
        </c:spPr>
        <c:txPr>
          <a:bodyPr/>
          <a:lstStyle/>
          <a:p>
            <a:pPr>
              <a:defRPr sz="1000"/>
            </a:pPr>
            <a:endParaRPr lang="en-US"/>
          </a:p>
        </c:txPr>
        <c:crossAx val="50220416"/>
        <c:crosses val="autoZero"/>
        <c:crossBetween val="between"/>
        <c:majorUnit val="10"/>
        <c:minorUnit val="5"/>
      </c:valAx>
    </c:plotArea>
    <c:legend>
      <c:legendPos val="l"/>
      <c:layout>
        <c:manualLayout>
          <c:xMode val="edge"/>
          <c:yMode val="edge"/>
          <c:x val="0.16666666666666666"/>
          <c:y val="4.8931383577052845E-2"/>
          <c:w val="0.35239209682123068"/>
          <c:h val="0.23547056617922771"/>
        </c:manualLayout>
      </c:layout>
      <c:overlay val="1"/>
      <c:txPr>
        <a:bodyPr/>
        <a:lstStyle/>
        <a:p>
          <a:pPr>
            <a:defRPr sz="800"/>
          </a:pPr>
          <a:endParaRPr lang="en-US"/>
        </a:p>
      </c:txPr>
    </c:legend>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'Future Temperature (2040-2000)'!$B$16</c:f>
              <c:strCache>
                <c:ptCount val="1"/>
                <c:pt idx="0">
                  <c:v>Portland, ME (M-E PDG)</c:v>
                </c:pt>
              </c:strCache>
            </c:strRef>
          </c:tx>
          <c:spPr>
            <a:ln w="19050">
              <a:solidFill>
                <a:sysClr val="windowText" lastClr="000000"/>
              </a:solidFill>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(2040-2000)'!$D$16:$O$16</c:f>
              <c:numCache>
                <c:formatCode>0.00</c:formatCode>
                <c:ptCount val="12"/>
                <c:pt idx="0">
                  <c:v>23.219516129032268</c:v>
                </c:pt>
                <c:pt idx="1">
                  <c:v>27.322798463356964</c:v>
                </c:pt>
                <c:pt idx="2">
                  <c:v>33.964755077658346</c:v>
                </c:pt>
                <c:pt idx="3">
                  <c:v>44.009629629629544</c:v>
                </c:pt>
                <c:pt idx="4">
                  <c:v>53.295609318996462</c:v>
                </c:pt>
                <c:pt idx="5">
                  <c:v>63.489104938271588</c:v>
                </c:pt>
                <c:pt idx="6">
                  <c:v>68.509502688172361</c:v>
                </c:pt>
                <c:pt idx="7">
                  <c:v>68.429032258064098</c:v>
                </c:pt>
                <c:pt idx="8">
                  <c:v>61.589791666666464</c:v>
                </c:pt>
                <c:pt idx="9">
                  <c:v>48.910537634408556</c:v>
                </c:pt>
                <c:pt idx="10">
                  <c:v>39.673708333333337</c:v>
                </c:pt>
                <c:pt idx="11">
                  <c:v>30.420537634408589</c:v>
                </c:pt>
              </c:numCache>
            </c:numRef>
          </c:val>
        </c:ser>
        <c:ser>
          <c:idx val="1"/>
          <c:order val="1"/>
          <c:tx>
            <c:strRef>
              <c:f>'Future Temperature (2040-2000)'!$B$17</c:f>
              <c:strCache>
                <c:ptCount val="1"/>
                <c:pt idx="0">
                  <c:v>CRCM+CGCM3</c:v>
                </c:pt>
              </c:strCache>
            </c:strRef>
          </c:tx>
          <c:spPr>
            <a:ln w="15875">
              <a:solidFill>
                <a:srgbClr val="FF0000"/>
              </a:solidFill>
              <a:prstDash val="sys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(2040-2000)'!$D$17:$O$17</c:f>
              <c:numCache>
                <c:formatCode>0.00</c:formatCode>
                <c:ptCount val="12"/>
                <c:pt idx="0">
                  <c:v>30.613786256388405</c:v>
                </c:pt>
                <c:pt idx="1">
                  <c:v>31.611764728302756</c:v>
                </c:pt>
                <c:pt idx="2">
                  <c:v>39.824438002599912</c:v>
                </c:pt>
                <c:pt idx="3">
                  <c:v>49.141487856868771</c:v>
                </c:pt>
                <c:pt idx="4">
                  <c:v>59.205532286731476</c:v>
                </c:pt>
                <c:pt idx="5">
                  <c:v>67.731060979606426</c:v>
                </c:pt>
                <c:pt idx="6">
                  <c:v>71.812880878651129</c:v>
                </c:pt>
                <c:pt idx="7">
                  <c:v>68.183878568687888</c:v>
                </c:pt>
                <c:pt idx="8">
                  <c:v>61.059750188592851</c:v>
                </c:pt>
                <c:pt idx="9">
                  <c:v>51.116904523766685</c:v>
                </c:pt>
                <c:pt idx="10">
                  <c:v>43.471240235562092</c:v>
                </c:pt>
                <c:pt idx="11">
                  <c:v>35.289811957578863</c:v>
                </c:pt>
              </c:numCache>
            </c:numRef>
          </c:val>
        </c:ser>
        <c:ser>
          <c:idx val="2"/>
          <c:order val="2"/>
          <c:tx>
            <c:strRef>
              <c:f>'Future Temperature (2040-2000)'!$B$18</c:f>
              <c:strCache>
                <c:ptCount val="1"/>
                <c:pt idx="0">
                  <c:v>RCM3+CGCM3</c:v>
                </c:pt>
              </c:strCache>
            </c:strRef>
          </c:tx>
          <c:spPr>
            <a:ln w="15875">
              <a:solidFill>
                <a:srgbClr val="00B050"/>
              </a:solidFill>
              <a:prstDash val="dashDot"/>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(2040-2000)'!$D$18:$O$18</c:f>
              <c:numCache>
                <c:formatCode>0.00</c:formatCode>
                <c:ptCount val="12"/>
                <c:pt idx="0">
                  <c:v>29.499434050897786</c:v>
                </c:pt>
                <c:pt idx="1">
                  <c:v>30.463697735661601</c:v>
                </c:pt>
                <c:pt idx="2">
                  <c:v>37.191967975685998</c:v>
                </c:pt>
                <c:pt idx="3">
                  <c:v>46.156401308001371</c:v>
                </c:pt>
                <c:pt idx="4">
                  <c:v>57.990275425447734</c:v>
                </c:pt>
                <c:pt idx="5">
                  <c:v>68.436846120015261</c:v>
                </c:pt>
                <c:pt idx="6">
                  <c:v>72.48016466965781</c:v>
                </c:pt>
                <c:pt idx="7">
                  <c:v>67.785847938037648</c:v>
                </c:pt>
                <c:pt idx="8">
                  <c:v>61.713279514833047</c:v>
                </c:pt>
                <c:pt idx="9">
                  <c:v>52.146201860540195</c:v>
                </c:pt>
                <c:pt idx="10">
                  <c:v>43.384814220337994</c:v>
                </c:pt>
                <c:pt idx="11">
                  <c:v>33.814892840785994</c:v>
                </c:pt>
              </c:numCache>
            </c:numRef>
          </c:val>
        </c:ser>
        <c:ser>
          <c:idx val="3"/>
          <c:order val="3"/>
          <c:tx>
            <c:strRef>
              <c:f>'Future Temperature (2040-2000)'!$B$19</c:f>
              <c:strCache>
                <c:ptCount val="1"/>
                <c:pt idx="0">
                  <c:v>RCM3+GFDL</c:v>
                </c:pt>
              </c:strCache>
            </c:strRef>
          </c:tx>
          <c:spPr>
            <a:ln w="15875">
              <a:solidFill>
                <a:srgbClr val="0070C0"/>
              </a:solidFill>
              <a:prstDash val="lgDash"/>
            </a:ln>
          </c:spPr>
          <c:marker>
            <c:symbol val="none"/>
          </c:marker>
          <c:cat>
            <c:strRef>
              <c:f>'Future Temperature (2040-2000)'!$D$3:$O$3</c:f>
              <c:strCache>
                <c:ptCount val="12"/>
                <c:pt idx="0">
                  <c:v>January</c:v>
                </c:pt>
                <c:pt idx="1">
                  <c:v>February </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'Future Temperature (2040-2000)'!$D$19:$O$19</c:f>
              <c:numCache>
                <c:formatCode>0.00</c:formatCode>
                <c:ptCount val="12"/>
                <c:pt idx="0">
                  <c:v>29.108164856036865</c:v>
                </c:pt>
                <c:pt idx="1">
                  <c:v>32.218333617466911</c:v>
                </c:pt>
                <c:pt idx="2">
                  <c:v>39.349130819804863</c:v>
                </c:pt>
                <c:pt idx="3">
                  <c:v>49.327286266951575</c:v>
                </c:pt>
                <c:pt idx="4">
                  <c:v>59.885702096417134</c:v>
                </c:pt>
                <c:pt idx="5">
                  <c:v>69.327284613344773</c:v>
                </c:pt>
                <c:pt idx="6">
                  <c:v>71.898295342134759</c:v>
                </c:pt>
                <c:pt idx="7">
                  <c:v>69.090608530350082</c:v>
                </c:pt>
                <c:pt idx="8">
                  <c:v>61.513255654609395</c:v>
                </c:pt>
                <c:pt idx="9">
                  <c:v>50.679447300084739</c:v>
                </c:pt>
                <c:pt idx="10">
                  <c:v>41.162107589047324</c:v>
                </c:pt>
                <c:pt idx="11">
                  <c:v>33.516669110799313</c:v>
                </c:pt>
              </c:numCache>
            </c:numRef>
          </c:val>
        </c:ser>
        <c:marker val="1"/>
        <c:axId val="50277376"/>
        <c:axId val="50287360"/>
      </c:lineChart>
      <c:catAx>
        <c:axId val="50277376"/>
        <c:scaling>
          <c:orientation val="minMax"/>
        </c:scaling>
        <c:axPos val="b"/>
        <c:numFmt formatCode="General" sourceLinked="1"/>
        <c:majorTickMark val="none"/>
        <c:minorTickMark val="in"/>
        <c:tickLblPos val="nextTo"/>
        <c:spPr>
          <a:ln>
            <a:solidFill>
              <a:schemeClr val="tx1"/>
            </a:solidFill>
          </a:ln>
        </c:spPr>
        <c:txPr>
          <a:bodyPr/>
          <a:lstStyle/>
          <a:p>
            <a:pPr>
              <a:defRPr sz="1000" b="0"/>
            </a:pPr>
            <a:endParaRPr lang="en-US"/>
          </a:p>
        </c:txPr>
        <c:crossAx val="50287360"/>
        <c:crosses val="autoZero"/>
        <c:auto val="1"/>
        <c:lblAlgn val="ctr"/>
        <c:lblOffset val="100"/>
        <c:tickLblSkip val="1"/>
        <c:tickMarkSkip val="1"/>
      </c:catAx>
      <c:valAx>
        <c:axId val="50287360"/>
        <c:scaling>
          <c:orientation val="minMax"/>
          <c:max val="75"/>
          <c:min val="0"/>
        </c:scaling>
        <c:axPos val="l"/>
        <c:title>
          <c:tx>
            <c:rich>
              <a:bodyPr rot="-5400000" vert="horz"/>
              <a:lstStyle/>
              <a:p>
                <a:pPr>
                  <a:defRPr b="1"/>
                </a:pPr>
                <a:r>
                  <a:rPr lang="en-US" sz="1100" b="1"/>
                  <a:t>Mean  Air Temperature (°F)</a:t>
                </a:r>
              </a:p>
            </c:rich>
          </c:tx>
          <c:layout>
            <c:manualLayout>
              <c:xMode val="edge"/>
              <c:yMode val="edge"/>
              <c:x val="3.0555555555555582E-2"/>
              <c:y val="7.7740230387868314E-2"/>
            </c:manualLayout>
          </c:layout>
        </c:title>
        <c:numFmt formatCode="0" sourceLinked="0"/>
        <c:tickLblPos val="nextTo"/>
        <c:spPr>
          <a:ln>
            <a:solidFill>
              <a:sysClr val="windowText" lastClr="000000"/>
            </a:solidFill>
          </a:ln>
        </c:spPr>
        <c:txPr>
          <a:bodyPr/>
          <a:lstStyle/>
          <a:p>
            <a:pPr>
              <a:defRPr sz="1000"/>
            </a:pPr>
            <a:endParaRPr lang="en-US"/>
          </a:p>
        </c:txPr>
        <c:crossAx val="50277376"/>
        <c:crosses val="autoZero"/>
        <c:crossBetween val="between"/>
        <c:majorUnit val="10"/>
        <c:minorUnit val="5"/>
      </c:valAx>
    </c:plotArea>
    <c:legend>
      <c:legendPos val="l"/>
      <c:layout>
        <c:manualLayout>
          <c:xMode val="edge"/>
          <c:yMode val="edge"/>
          <c:x val="0.16358024691358017"/>
          <c:y val="4.8931383577052845E-2"/>
          <c:w val="0.35302469135802689"/>
          <c:h val="0.23547056617922771"/>
        </c:manualLayout>
      </c:layout>
      <c:overlay val="1"/>
      <c:txPr>
        <a:bodyPr/>
        <a:lstStyle/>
        <a:p>
          <a:pPr>
            <a:defRPr sz="800"/>
          </a:pPr>
          <a:endParaRPr lang="en-US"/>
        </a:p>
      </c:txPr>
    </c:legend>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'Distress Future'!$B$49</c:f>
              <c:strCache>
                <c:ptCount val="1"/>
                <c:pt idx="0">
                  <c:v>CRCM+CGCM3</c:v>
                </c:pt>
              </c:strCache>
            </c:strRef>
          </c:tx>
          <c:spPr>
            <a:pattFill prst="ltDnDiag">
              <a:fgClr>
                <a:srgbClr val="FF0000"/>
              </a:fgClr>
              <a:bgClr>
                <a:srgbClr val="FFFFFF"/>
              </a:bgClr>
            </a:pattFill>
            <a:ln>
              <a:solidFill>
                <a:srgbClr val="FF0000"/>
              </a:solidFill>
            </a:ln>
          </c:spPr>
          <c:cat>
            <c:strRef>
              <c:f>'Distress Future'!$C$47:$D$47</c:f>
              <c:strCache>
                <c:ptCount val="2"/>
                <c:pt idx="0">
                  <c:v>Secondary</c:v>
                </c:pt>
                <c:pt idx="1">
                  <c:v>Interstate</c:v>
                </c:pt>
              </c:strCache>
            </c:strRef>
          </c:cat>
          <c:val>
            <c:numRef>
              <c:f>'Distress Future'!$C$49:$D$49</c:f>
              <c:numCache>
                <c:formatCode>0.00</c:formatCode>
                <c:ptCount val="2"/>
                <c:pt idx="0">
                  <c:v>4.0992448759438984</c:v>
                </c:pt>
                <c:pt idx="1">
                  <c:v>10.381861575179007</c:v>
                </c:pt>
              </c:numCache>
            </c:numRef>
          </c:val>
        </c:ser>
        <c:ser>
          <c:idx val="2"/>
          <c:order val="1"/>
          <c:tx>
            <c:strRef>
              <c:f>'Distress Future'!$B$50</c:f>
              <c:strCache>
                <c:ptCount val="1"/>
                <c:pt idx="0">
                  <c:v>RCM3+CGCM3</c:v>
                </c:pt>
              </c:strCache>
            </c:strRef>
          </c:tx>
          <c:spPr>
            <a:pattFill prst="ltUpDiag">
              <a:fgClr>
                <a:srgbClr val="00B050"/>
              </a:fgClr>
              <a:bgClr>
                <a:srgbClr val="FFFFFF"/>
              </a:bgClr>
            </a:pattFill>
            <a:ln>
              <a:solidFill>
                <a:srgbClr val="00B050"/>
              </a:solidFill>
            </a:ln>
          </c:spPr>
          <c:cat>
            <c:strRef>
              <c:f>'Distress Future'!$C$47:$D$47</c:f>
              <c:strCache>
                <c:ptCount val="2"/>
                <c:pt idx="0">
                  <c:v>Secondary</c:v>
                </c:pt>
                <c:pt idx="1">
                  <c:v>Interstate</c:v>
                </c:pt>
              </c:strCache>
            </c:strRef>
          </c:cat>
          <c:val>
            <c:numRef>
              <c:f>'Distress Future'!$C$50:$D$50</c:f>
              <c:numCache>
                <c:formatCode>0.00</c:formatCode>
                <c:ptCount val="2"/>
                <c:pt idx="0">
                  <c:v>5.3937432578209155</c:v>
                </c:pt>
                <c:pt idx="1">
                  <c:v>11.455847255370024</c:v>
                </c:pt>
              </c:numCache>
            </c:numRef>
          </c:val>
        </c:ser>
        <c:ser>
          <c:idx val="3"/>
          <c:order val="2"/>
          <c:tx>
            <c:strRef>
              <c:f>'Distress Future'!$B$51</c:f>
              <c:strCache>
                <c:ptCount val="1"/>
                <c:pt idx="0">
                  <c:v>RCM3+GFDL</c:v>
                </c:pt>
              </c:strCache>
            </c:strRef>
          </c:tx>
          <c:spPr>
            <a:pattFill prst="openDmnd">
              <a:fgClr>
                <a:srgbClr val="0070C0"/>
              </a:fgClr>
              <a:bgClr>
                <a:srgbClr val="FFFFFF"/>
              </a:bgClr>
            </a:pattFill>
            <a:ln>
              <a:solidFill>
                <a:srgbClr val="0070C0"/>
              </a:solidFill>
            </a:ln>
          </c:spPr>
          <c:cat>
            <c:strRef>
              <c:f>'Distress Future'!$C$47:$D$47</c:f>
              <c:strCache>
                <c:ptCount val="2"/>
                <c:pt idx="0">
                  <c:v>Secondary</c:v>
                </c:pt>
                <c:pt idx="1">
                  <c:v>Interstate</c:v>
                </c:pt>
              </c:strCache>
            </c:strRef>
          </c:cat>
          <c:val>
            <c:numRef>
              <c:f>'Distress Future'!$C$51:$D$51</c:f>
              <c:numCache>
                <c:formatCode>0.00</c:formatCode>
                <c:ptCount val="2"/>
                <c:pt idx="0">
                  <c:v>8.1984897518877968</c:v>
                </c:pt>
                <c:pt idx="1">
                  <c:v>15.990453460620518</c:v>
                </c:pt>
              </c:numCache>
            </c:numRef>
          </c:val>
        </c:ser>
        <c:axId val="38409728"/>
        <c:axId val="38411648"/>
      </c:barChart>
      <c:lineChart>
        <c:grouping val="standard"/>
        <c:ser>
          <c:idx val="0"/>
          <c:order val="3"/>
          <c:tx>
            <c:strRef>
              <c:f>'Distress Future'!$B$52</c:f>
              <c:strCache>
                <c:ptCount val="1"/>
                <c:pt idx="0">
                  <c:v>Model Average</c:v>
                </c:pt>
              </c:strCache>
            </c:strRef>
          </c:tx>
          <c:spPr>
            <a:ln>
              <a:noFill/>
            </a:ln>
          </c:spPr>
          <c:marker>
            <c:symbol val="diamond"/>
            <c:size val="8"/>
            <c:spPr>
              <a:solidFill>
                <a:schemeClr val="tx1"/>
              </a:solidFill>
              <a:ln>
                <a:noFill/>
              </a:ln>
            </c:spPr>
          </c:marker>
          <c:val>
            <c:numRef>
              <c:f>'Distress Future'!$C$52:$D$52</c:f>
              <c:numCache>
                <c:formatCode>0.00</c:formatCode>
                <c:ptCount val="2"/>
                <c:pt idx="0">
                  <c:v>5.8971592952175369</c:v>
                </c:pt>
                <c:pt idx="1">
                  <c:v>12.609387430389825</c:v>
                </c:pt>
              </c:numCache>
            </c:numRef>
          </c:val>
        </c:ser>
        <c:marker val="1"/>
        <c:axId val="38409728"/>
        <c:axId val="38411648"/>
      </c:lineChart>
      <c:catAx>
        <c:axId val="38409728"/>
        <c:scaling>
          <c:orientation val="minMax"/>
        </c:scaling>
        <c:axPos val="b"/>
        <c:numFmt formatCode="General" sourceLinked="1"/>
        <c:tickLblPos val="nextTo"/>
        <c:spPr>
          <a:ln>
            <a:solidFill>
              <a:sysClr val="windowText" lastClr="000000"/>
            </a:solidFill>
          </a:ln>
        </c:spPr>
        <c:crossAx val="38411648"/>
        <c:crosses val="autoZero"/>
        <c:auto val="1"/>
        <c:lblAlgn val="ctr"/>
        <c:lblOffset val="100"/>
      </c:catAx>
      <c:valAx>
        <c:axId val="38411648"/>
        <c:scaling>
          <c:orientation val="minMax"/>
        </c:scaling>
        <c:axPos val="l"/>
        <c:title>
          <c:tx>
            <c:rich>
              <a:bodyPr rot="-5400000" vert="horz"/>
              <a:lstStyle/>
              <a:p>
                <a:pPr>
                  <a:defRPr sz="1100"/>
                </a:pPr>
                <a:r>
                  <a:rPr lang="en-US" sz="1100"/>
                  <a:t>% Difference Rutting</a:t>
                </a:r>
              </a:p>
            </c:rich>
          </c:tx>
        </c:title>
        <c:numFmt formatCode="0" sourceLinked="0"/>
        <c:tickLblPos val="nextTo"/>
        <c:spPr>
          <a:ln>
            <a:solidFill>
              <a:schemeClr val="tx1"/>
            </a:solidFill>
          </a:ln>
        </c:spPr>
        <c:crossAx val="38409728"/>
        <c:crosses val="autoZero"/>
        <c:crossBetween val="between"/>
      </c:valAx>
    </c:plotArea>
    <c:plotVisOnly val="1"/>
    <c:dispBlanksAs val="gap"/>
  </c:chart>
  <c:spPr>
    <a:ln>
      <a:noFill/>
    </a:ln>
  </c:spPr>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0580" tIns="45290" rIns="90580" bIns="45290"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0580" tIns="45290" rIns="90580" bIns="45290" rtlCol="0"/>
          <a:lstStyle>
            <a:lvl1pPr algn="r" fontAlgn="auto">
              <a:spcBef>
                <a:spcPts val="0"/>
              </a:spcBef>
              <a:spcAft>
                <a:spcPts val="0"/>
              </a:spcAft>
              <a:defRPr sz="1200" b="0">
                <a:latin typeface="+mn-lt"/>
              </a:defRPr>
            </a:lvl1pPr>
          </a:lstStyle>
          <a:p>
            <a:pPr>
              <a:defRPr/>
            </a:pPr>
            <a:fld id="{A89E0D07-4CD1-497B-BA6D-CD110274B351}" type="datetimeFigureOut">
              <a:rPr lang="en-US"/>
              <a:pPr>
                <a:defRPr/>
              </a:pPr>
              <a:t>4/10/2012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0580" tIns="45290" rIns="90580" bIns="45290" rtlCol="0" anchor="b"/>
          <a:lstStyle>
            <a:lvl1pPr algn="l" fontAlgn="auto">
              <a:spcBef>
                <a:spcPts val="0"/>
              </a:spcBef>
              <a:spcAft>
                <a:spcPts val="0"/>
              </a:spcAft>
              <a:defRPr sz="1200" b="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0580" tIns="45290" rIns="90580" bIns="45290" rtlCol="0" anchor="b"/>
          <a:lstStyle>
            <a:lvl1pPr algn="r" fontAlgn="auto">
              <a:spcBef>
                <a:spcPts val="0"/>
              </a:spcBef>
              <a:spcAft>
                <a:spcPts val="0"/>
              </a:spcAft>
              <a:defRPr sz="1200" b="0">
                <a:latin typeface="+mn-lt"/>
              </a:defRPr>
            </a:lvl1pPr>
          </a:lstStyle>
          <a:p>
            <a:pPr>
              <a:defRPr/>
            </a:pPr>
            <a:fld id="{07EBA8E6-88CB-458B-8ED6-F2C7BBAEFFA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301" tIns="46151" rIns="92301" bIns="46151"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2301" tIns="46151" rIns="92301" bIns="46151" rtlCol="0"/>
          <a:lstStyle>
            <a:lvl1pPr algn="r" fontAlgn="auto">
              <a:spcBef>
                <a:spcPts val="0"/>
              </a:spcBef>
              <a:spcAft>
                <a:spcPts val="0"/>
              </a:spcAft>
              <a:defRPr sz="1200" b="0">
                <a:latin typeface="+mn-lt"/>
              </a:defRPr>
            </a:lvl1pPr>
          </a:lstStyle>
          <a:p>
            <a:pPr>
              <a:defRPr/>
            </a:pPr>
            <a:fld id="{FD50AB4D-32A6-4664-8AE6-784BEED6DFF9}" type="datetimeFigureOut">
              <a:rPr lang="en-US"/>
              <a:pPr>
                <a:defRPr/>
              </a:pPr>
              <a:t>4/10/2012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1" tIns="46151" rIns="92301" bIns="46151" rtlCol="0" anchor="ctr"/>
          <a:lstStyle/>
          <a:p>
            <a:pPr lvl="0"/>
            <a:endParaRPr lang="en-US" noProof="0"/>
          </a:p>
        </p:txBody>
      </p:sp>
      <p:sp>
        <p:nvSpPr>
          <p:cNvPr id="5" name="Notes Placeholder 4"/>
          <p:cNvSpPr>
            <a:spLocks noGrp="1"/>
          </p:cNvSpPr>
          <p:nvPr>
            <p:ph type="body" sz="quarter" idx="3"/>
          </p:nvPr>
        </p:nvSpPr>
        <p:spPr>
          <a:xfrm>
            <a:off x="685800" y="4416425"/>
            <a:ext cx="5486400" cy="4181475"/>
          </a:xfrm>
          <a:prstGeom prst="rect">
            <a:avLst/>
          </a:prstGeom>
        </p:spPr>
        <p:txBody>
          <a:bodyPr vert="horz" lIns="92301" tIns="46151" rIns="92301" bIns="4615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2971800" cy="463550"/>
          </a:xfrm>
          <a:prstGeom prst="rect">
            <a:avLst/>
          </a:prstGeom>
        </p:spPr>
        <p:txBody>
          <a:bodyPr vert="horz" lIns="92301" tIns="46151" rIns="92301" bIns="46151" rtlCol="0" anchor="b"/>
          <a:lstStyle>
            <a:lvl1pPr algn="l" fontAlgn="auto">
              <a:spcBef>
                <a:spcPts val="0"/>
              </a:spcBef>
              <a:spcAft>
                <a:spcPts val="0"/>
              </a:spcAft>
              <a:defRPr sz="1200" b="0">
                <a:latin typeface="+mn-lt"/>
              </a:defRPr>
            </a:lvl1pPr>
          </a:lstStyle>
          <a:p>
            <a:pPr>
              <a:defRPr/>
            </a:pPr>
            <a:endParaRPr lang="en-US"/>
          </a:p>
        </p:txBody>
      </p:sp>
      <p:sp>
        <p:nvSpPr>
          <p:cNvPr id="7" name="Slide Number Placeholder 6"/>
          <p:cNvSpPr>
            <a:spLocks noGrp="1"/>
          </p:cNvSpPr>
          <p:nvPr>
            <p:ph type="sldNum" sz="quarter" idx="5"/>
          </p:nvPr>
        </p:nvSpPr>
        <p:spPr>
          <a:xfrm>
            <a:off x="3884613" y="8831263"/>
            <a:ext cx="2971800" cy="463550"/>
          </a:xfrm>
          <a:prstGeom prst="rect">
            <a:avLst/>
          </a:prstGeom>
        </p:spPr>
        <p:txBody>
          <a:bodyPr vert="horz" lIns="92301" tIns="46151" rIns="92301" bIns="46151" rtlCol="0" anchor="b"/>
          <a:lstStyle>
            <a:lvl1pPr algn="r" fontAlgn="auto">
              <a:spcBef>
                <a:spcPts val="0"/>
              </a:spcBef>
              <a:spcAft>
                <a:spcPts val="0"/>
              </a:spcAft>
              <a:defRPr sz="1200" b="0">
                <a:latin typeface="+mn-lt"/>
              </a:defRPr>
            </a:lvl1pPr>
          </a:lstStyle>
          <a:p>
            <a:pPr>
              <a:defRPr/>
            </a:pPr>
            <a:fld id="{57E4AFFB-BCE0-40C7-8521-50AE99F036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The IPCC attributes the observed pattern of change to the influence of anthropogenic forcing.</a:t>
            </a:r>
          </a:p>
          <a:p>
            <a:pPr eaLnBrk="1" hangingPunct="1">
              <a:spcBef>
                <a:spcPct val="0"/>
              </a:spcBef>
            </a:pPr>
            <a:endParaRPr lang="en-US" smtClean="0"/>
          </a:p>
          <a:p>
            <a:pPr eaLnBrk="1" hangingPunct="1">
              <a:spcBef>
                <a:spcPct val="0"/>
              </a:spcBef>
            </a:pPr>
            <a:r>
              <a:rPr lang="en-US" smtClean="0"/>
              <a:t>Consequently, much effort has been focused on understanding the contribution of road transportation to the emissions of greenhouse gases.</a:t>
            </a:r>
          </a:p>
          <a:p>
            <a:pPr eaLnBrk="1" hangingPunct="1">
              <a:spcBef>
                <a:spcPct val="0"/>
              </a:spcBef>
            </a:pPr>
            <a:endParaRPr lang="en-US" smtClean="0"/>
          </a:p>
          <a:p>
            <a:pPr eaLnBrk="1" hangingPunct="1">
              <a:spcBef>
                <a:spcPct val="0"/>
              </a:spcBef>
            </a:pPr>
            <a:r>
              <a:rPr lang="en-US" smtClean="0"/>
              <a:t>To date, little has been put forth to understand the implications of climate change of the design and performance of the road infrastructure.</a:t>
            </a:r>
          </a:p>
          <a:p>
            <a:pPr eaLnBrk="1" hangingPunct="1">
              <a:spcBef>
                <a:spcPct val="0"/>
              </a:spcBef>
            </a:pPr>
            <a:endParaRPr lang="en-US" smtClean="0"/>
          </a:p>
          <a:p>
            <a:pPr eaLnBrk="1" hangingPunct="1">
              <a:spcBef>
                <a:spcPct val="0"/>
              </a:spcBef>
            </a:pPr>
            <a:r>
              <a:rPr lang="en-US" smtClean="0"/>
              <a:t>The only quantitative analyses of climate change impacts to pavement performance have been conducted by Mill et al. for southern Canada</a:t>
            </a:r>
          </a:p>
          <a:p>
            <a:pPr eaLnBrk="1" hangingPunct="1">
              <a:spcBef>
                <a:spcPct val="0"/>
              </a:spcBef>
            </a:pPr>
            <a:r>
              <a:rPr lang="en-US" smtClean="0"/>
              <a:t>Close to 3000 climate change and impact studies annually – one paper on roads.</a:t>
            </a:r>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4E950A-682A-45E0-89FB-BB5C0909C384}"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maximum possible overlap between RCM hindcast model and observed station data was sought; therefore limiting the selection of stations to those whose record began in 1996</a:t>
            </a:r>
          </a:p>
          <a:p>
            <a:pPr eaLnBrk="1" hangingPunct="1">
              <a:spcBef>
                <a:spcPct val="0"/>
              </a:spcBef>
            </a:pPr>
            <a:endParaRPr lang="en-US" smtClean="0"/>
          </a:p>
          <a:p>
            <a:pPr eaLnBrk="1" hangingPunct="1">
              <a:spcBef>
                <a:spcPct val="0"/>
              </a:spcBef>
            </a:pPr>
            <a:r>
              <a:rPr lang="en-US" smtClean="0"/>
              <a:t>Select the nearest RCM model point that is collocated with the pavement design location</a:t>
            </a:r>
          </a:p>
          <a:p>
            <a:pPr eaLnBrk="1" hangingPunct="1">
              <a:spcBef>
                <a:spcPct val="0"/>
              </a:spcBef>
            </a:pPr>
            <a:endParaRPr lang="en-US" smtClean="0"/>
          </a:p>
          <a:p>
            <a:pPr eaLnBrk="1" hangingPunct="1">
              <a:spcBef>
                <a:spcPct val="0"/>
              </a:spcBef>
            </a:pPr>
            <a:r>
              <a:rPr lang="en-US" smtClean="0"/>
              <a:t>A challenge to this step is that the datasets from the two collocated points must have a period of overlap between the RCM current period dataset, July 1, 1970 to June 30, 2000, and M-E PDG station record. </a:t>
            </a:r>
          </a:p>
          <a:p>
            <a:pPr eaLnBrk="1" hangingPunct="1">
              <a:spcBef>
                <a:spcPct val="0"/>
              </a:spcBef>
            </a:pPr>
            <a:endParaRPr lang="en-US" smtClean="0"/>
          </a:p>
          <a:p>
            <a:pPr eaLnBrk="1" hangingPunct="1">
              <a:spcBef>
                <a:spcPct val="0"/>
              </a:spcBef>
            </a:pPr>
            <a:r>
              <a:rPr lang="en-US" smtClean="0"/>
              <a:t>The earliest M-E PDG station records begin July 1, 1996 with most stations starting later</a:t>
            </a:r>
          </a:p>
          <a:p>
            <a:pPr eaLnBrk="1" hangingPunct="1">
              <a:spcBef>
                <a:spcPct val="0"/>
              </a:spcBef>
            </a:pPr>
            <a:endParaRPr lang="en-US" smtClean="0"/>
          </a:p>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83274-6745-4136-B654-76C47D27C4F5}"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 Avg. versus Instantaneous Time Variables</a:t>
            </a:r>
          </a:p>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BC6C0-B38B-42DF-91A4-5CDDC7698A8E}"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Fs is local-scale CDF &amp; Fg large-scale CDF</a:t>
            </a:r>
          </a:p>
          <a:p>
            <a:pPr eaLnBrk="1" hangingPunct="1">
              <a:spcBef>
                <a:spcPct val="0"/>
              </a:spcBef>
            </a:pPr>
            <a:endParaRPr lang="en-US" smtClean="0"/>
          </a:p>
          <a:p>
            <a:pPr eaLnBrk="1" hangingPunct="1">
              <a:spcBef>
                <a:spcPct val="0"/>
              </a:spcBef>
            </a:pPr>
            <a:r>
              <a:rPr lang="en-US" smtClean="0"/>
              <a:t>To downscale a large-scale value xg, the basic idea of</a:t>
            </a:r>
          </a:p>
          <a:p>
            <a:pPr eaLnBrk="1" hangingPunct="1">
              <a:spcBef>
                <a:spcPct val="0"/>
              </a:spcBef>
            </a:pPr>
            <a:r>
              <a:rPr lang="en-US" smtClean="0"/>
              <a:t>this method is to select a local-scale value xs based on the</a:t>
            </a:r>
          </a:p>
          <a:p>
            <a:pPr eaLnBrk="1" hangingPunct="1">
              <a:spcBef>
                <a:spcPct val="0"/>
              </a:spcBef>
            </a:pPr>
            <a:r>
              <a:rPr lang="en-US" smtClean="0"/>
              <a:t>Assumption (See (1))</a:t>
            </a:r>
          </a:p>
          <a:p>
            <a:pPr eaLnBrk="1" hangingPunct="1">
              <a:spcBef>
                <a:spcPct val="0"/>
              </a:spcBef>
            </a:pPr>
            <a:endParaRPr lang="en-US" smtClean="0"/>
          </a:p>
          <a:p>
            <a:pPr eaLnBrk="1" hangingPunct="1">
              <a:spcBef>
                <a:spcPct val="0"/>
              </a:spcBef>
            </a:pPr>
            <a:r>
              <a:rPr lang="en-US" smtClean="0"/>
              <a:t>However, this method does not take into account the information on the distribution of the future modeled dataset.</a:t>
            </a:r>
          </a:p>
          <a:p>
            <a:pPr eaLnBrk="1" hangingPunct="1">
              <a:spcBef>
                <a:spcPct val="0"/>
              </a:spcBef>
            </a:pPr>
            <a:endParaRPr lang="en-US" smtClean="0"/>
          </a:p>
          <a:p>
            <a:pPr eaLnBrk="1" hangingPunct="1">
              <a:spcBef>
                <a:spcPct val="0"/>
              </a:spcBef>
            </a:pPr>
            <a:r>
              <a:rPr lang="en-US" smtClean="0"/>
              <a:t>CDF-t - based on the assumption that there exists a transformation T allowing to ‘‘translate’’ the CDF of a GCM variable (such as temperature, precipitation or wind intensity), i.e., the predictor, into the CDF representing the local-scale climate variable, i.e., predictand, at a given weather station</a:t>
            </a:r>
          </a:p>
          <a:p>
            <a:pPr eaLnBrk="1" hangingPunct="1">
              <a:spcBef>
                <a:spcPct val="0"/>
              </a:spcBef>
            </a:pPr>
            <a:endParaRPr lang="en-US" smtClean="0"/>
          </a:p>
          <a:p>
            <a:pPr eaLnBrk="1" hangingPunct="1">
              <a:spcBef>
                <a:spcPct val="0"/>
              </a:spcBef>
            </a:pPr>
            <a:r>
              <a:rPr lang="en-US" smtClean="0"/>
              <a:t>Fsh local-scale CDF Fgh Large-scale CDF</a:t>
            </a:r>
          </a:p>
          <a:p>
            <a:pPr eaLnBrk="1" hangingPunct="1">
              <a:spcBef>
                <a:spcPct val="0"/>
              </a:spcBef>
            </a:pPr>
            <a:endParaRPr lang="en-US" smtClean="0"/>
          </a:p>
          <a:p>
            <a:pPr eaLnBrk="1" hangingPunct="1">
              <a:spcBef>
                <a:spcPct val="0"/>
              </a:spcBef>
            </a:pPr>
            <a:r>
              <a:rPr lang="en-US" smtClean="0"/>
              <a:t>Assume me know Fgf (from GCM model)</a:t>
            </a:r>
          </a:p>
          <a:p>
            <a:pPr eaLnBrk="1" hangingPunct="1">
              <a:spcBef>
                <a:spcPct val="0"/>
              </a:spcBef>
            </a:pPr>
            <a:endParaRPr lang="en-US" smtClean="0"/>
          </a:p>
          <a:p>
            <a:pPr eaLnBrk="1" hangingPunct="1">
              <a:spcBef>
                <a:spcPct val="0"/>
              </a:spcBef>
            </a:pPr>
            <a:r>
              <a:rPr lang="en-US" smtClean="0"/>
              <a:t>Can approximate Fsf by applying T to Fgf</a:t>
            </a:r>
          </a:p>
          <a:p>
            <a:pPr eaLnBrk="1" hangingPunct="1">
              <a:spcBef>
                <a:spcPct val="0"/>
              </a:spcBef>
            </a:pPr>
            <a:endParaRPr lang="en-US" smtClean="0"/>
          </a:p>
          <a:p>
            <a:pPr eaLnBrk="1" hangingPunct="1">
              <a:spcBef>
                <a:spcPct val="0"/>
              </a:spcBef>
            </a:pPr>
            <a:r>
              <a:rPr lang="en-US" smtClean="0"/>
              <a:t>The “CDF-transformation” (CDF-t) is one method that generates local-scale variables (site-specific) from large-scale outputs</a:t>
            </a:r>
          </a:p>
          <a:p>
            <a:pPr eaLnBrk="1" hangingPunct="1">
              <a:spcBef>
                <a:spcPct val="0"/>
              </a:spcBef>
            </a:pPr>
            <a:endParaRPr lang="en-US" smtClean="0"/>
          </a:p>
          <a:p>
            <a:pPr eaLnBrk="1" hangingPunct="1">
              <a:spcBef>
                <a:spcPct val="0"/>
              </a:spcBef>
            </a:pPr>
            <a:r>
              <a:rPr lang="en-US" smtClean="0"/>
              <a:t>A cumulative distribution function (CDF) of the M-E PDG climate data is compared to the corresponding RCM CDF for the overlap period</a:t>
            </a:r>
          </a:p>
          <a:p>
            <a:pPr eaLnBrk="1" hangingPunct="1">
              <a:spcBef>
                <a:spcPct val="0"/>
              </a:spcBef>
            </a:pPr>
            <a:endParaRPr lang="en-US" smtClean="0"/>
          </a:p>
          <a:p>
            <a:pPr eaLnBrk="1" hangingPunct="1">
              <a:spcBef>
                <a:spcPct val="0"/>
              </a:spcBef>
            </a:pPr>
            <a:r>
              <a:rPr lang="en-US" smtClean="0"/>
              <a:t>CDF-t is based on the assumption that a relationship exists such that the CDF of an AOGCM+RCM (predictor) variable (e.g., temperature, precipitation) can be “transformed” into a CDF representing the local-scale variable (predictand) and that this relationship is constant with time</a:t>
            </a:r>
          </a:p>
          <a:p>
            <a:pPr eaLnBrk="1" hangingPunct="1">
              <a:spcBef>
                <a:spcPct val="0"/>
              </a:spcBef>
            </a:pPr>
            <a:endParaRPr lang="en-US" smtClean="0"/>
          </a:p>
          <a:p>
            <a:pPr eaLnBrk="1" hangingPunct="1">
              <a:spcBef>
                <a:spcPct val="0"/>
              </a:spcBef>
            </a:pPr>
            <a:r>
              <a:rPr lang="en-US" smtClean="0"/>
              <a:t>The CDF-t is a non-parametric method that makes no assumptions about the underlying distribution of the data</a:t>
            </a:r>
          </a:p>
          <a:p>
            <a:pPr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0CC067-8EB0-4A03-BEC9-5A193D90B8C7}"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83A676-6296-43BE-9C49-EFDB7AB22060}"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3"/>
          <p:cNvSpPr txBox="1">
            <a:spLocks noGrp="1"/>
          </p:cNvSpPr>
          <p:nvPr/>
        </p:nvSpPr>
        <p:spPr bwMode="auto">
          <a:xfrm>
            <a:off x="3884613" y="8831263"/>
            <a:ext cx="2971800" cy="463550"/>
          </a:xfrm>
          <a:prstGeom prst="rect">
            <a:avLst/>
          </a:prstGeom>
          <a:noFill/>
          <a:ln>
            <a:miter lim="800000"/>
            <a:headEnd/>
            <a:tailEnd/>
          </a:ln>
        </p:spPr>
        <p:txBody>
          <a:bodyPr lIns="92301" tIns="46151" rIns="92301" bIns="46151" anchor="b"/>
          <a:lstStyle/>
          <a:p>
            <a:pPr algn="r">
              <a:defRPr/>
            </a:pPr>
            <a:fld id="{CB0F3652-A755-48F2-958E-25275CDDE2A0}" type="slidenum">
              <a:rPr lang="en-US" sz="1200" b="0">
                <a:latin typeface="+mn-lt"/>
              </a:rPr>
              <a:pPr algn="r">
                <a:defRPr/>
              </a:pPr>
              <a:t>14</a:t>
            </a:fld>
            <a:endParaRPr lang="en-US" sz="1200" b="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20DA9-B0C0-44E6-BC50-8ADCA4F0C93F}"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models predict higher temperatures for much of the year, with larger differences in the spring and early summer months and minimal differences in the late summer and fall</a:t>
            </a:r>
          </a:p>
          <a:p>
            <a:pPr eaLnBrk="1" hangingPunct="1">
              <a:spcBef>
                <a:spcPct val="0"/>
              </a:spcBef>
            </a:pPr>
            <a:endParaRPr lang="en-US" smtClean="0"/>
          </a:p>
          <a:p>
            <a:pPr eaLnBrk="1" hangingPunct="1">
              <a:spcBef>
                <a:spcPct val="0"/>
              </a:spcBef>
            </a:pPr>
            <a:r>
              <a:rPr lang="en-US" smtClean="0"/>
              <a:t>The average annual temperature change for 10 of the 12 cases fall within the IPCC range (3.2 to 7°F) of the best estimates of global average annual temperature increase over the next century</a:t>
            </a:r>
          </a:p>
          <a:p>
            <a:pPr eaLnBrk="1" hangingPunct="1">
              <a:spcBef>
                <a:spcPct val="0"/>
              </a:spcBef>
            </a:pPr>
            <a:endParaRPr lang="en-US" smtClean="0"/>
          </a:p>
          <a:p>
            <a:pPr eaLnBrk="1" hangingPunct="1">
              <a:spcBef>
                <a:spcPct val="0"/>
              </a:spcBef>
            </a:pPr>
            <a:r>
              <a:rPr lang="en-US" smtClean="0"/>
              <a:t>The two cases where the annual average temperature change is lower than the IPCC estimates is the RCM3+CGCM3 scenarios for Concord, NH and Portland,  ME.</a:t>
            </a:r>
          </a:p>
          <a:p>
            <a:pPr eaLnBrk="1" hangingPunct="1">
              <a:spcBef>
                <a:spcPct val="0"/>
              </a:spcBef>
            </a:pPr>
            <a:endParaRPr lang="en-US" smtClean="0"/>
          </a:p>
          <a:p>
            <a:pPr eaLnBrk="1" hangingPunct="1">
              <a:spcBef>
                <a:spcPct val="0"/>
              </a:spcBef>
            </a:pPr>
            <a:r>
              <a:rPr lang="en-US" smtClean="0"/>
              <a:t>However, when the model scenarios are averaged at each location, Portland, ME falls within the global average annual range and Concord, NH only falls 0.02 degrees Fahrenheit below the IPPC estimates</a:t>
            </a:r>
          </a:p>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6754DE-0B74-412E-A2E6-584ED21A62DC}"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Two typical pavement structures were evaluated: secondary &amp; interstate</a:t>
            </a:r>
          </a:p>
          <a:p>
            <a:pPr eaLnBrk="1" hangingPunct="1">
              <a:spcBef>
                <a:spcPct val="0"/>
              </a:spcBef>
            </a:pPr>
            <a:endParaRPr lang="en-US" smtClean="0"/>
          </a:p>
          <a:p>
            <a:pPr eaLnBrk="1" hangingPunct="1">
              <a:spcBef>
                <a:spcPct val="0"/>
              </a:spcBef>
            </a:pPr>
            <a:r>
              <a:rPr lang="en-US" smtClean="0"/>
              <a:t>Unbound material properties typical for those used by the New Hampshire Dept. of Transportation</a:t>
            </a:r>
          </a:p>
          <a:p>
            <a:pPr eaLnBrk="1" hangingPunct="1">
              <a:spcBef>
                <a:spcPct val="0"/>
              </a:spcBef>
            </a:pPr>
            <a:endParaRPr lang="en-US" smtClean="0"/>
          </a:p>
          <a:p>
            <a:pPr eaLnBrk="1" hangingPunct="1">
              <a:spcBef>
                <a:spcPct val="0"/>
              </a:spcBef>
            </a:pPr>
            <a:r>
              <a:rPr lang="en-US" smtClean="0"/>
              <a:t>Average Annual Daily Traffic Count w/4% compounding growth</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DF6F2-DD40-4CCC-8EA4-AA5BEA7A7953}"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difference in alligator cracking is predicted to be less than 2.1% for both secondary and interstate pavements across all scenarios.</a:t>
            </a:r>
          </a:p>
          <a:p>
            <a:pPr eaLnBrk="1" hangingPunct="1">
              <a:spcBef>
                <a:spcPct val="0"/>
              </a:spcBef>
            </a:pPr>
            <a:endParaRPr lang="en-US" smtClean="0"/>
          </a:p>
          <a:p>
            <a:pPr eaLnBrk="1" hangingPunct="1">
              <a:spcBef>
                <a:spcPct val="0"/>
              </a:spcBef>
            </a:pPr>
            <a:r>
              <a:rPr lang="en-US" smtClean="0"/>
              <a:t>In 10 of the 12 secondary cases and in 5 of 12 interstate cases, alligator cracking becomes less severe under the under the future scenario. </a:t>
            </a:r>
          </a:p>
          <a:p>
            <a:pPr eaLnBrk="1" hangingPunct="1">
              <a:spcBef>
                <a:spcPct val="0"/>
              </a:spcBef>
            </a:pPr>
            <a:endParaRPr lang="en-US" smtClean="0"/>
          </a:p>
          <a:p>
            <a:pPr eaLnBrk="1" hangingPunct="1">
              <a:spcBef>
                <a:spcPct val="0"/>
              </a:spcBef>
            </a:pPr>
            <a:r>
              <a:rPr lang="en-US" smtClean="0"/>
              <a:t>In the cases in which cracking worsened it was less than a 1% increase.</a:t>
            </a:r>
          </a:p>
          <a:p>
            <a:pPr eaLnBrk="1" hangingPunct="1">
              <a:spcBef>
                <a:spcPct val="0"/>
              </a:spcBef>
            </a:pPr>
            <a:endParaRPr lang="en-US" smtClean="0"/>
          </a:p>
          <a:p>
            <a:pPr eaLnBrk="1" hangingPunct="1">
              <a:spcBef>
                <a:spcPct val="0"/>
              </a:spcBef>
            </a:pPr>
            <a:r>
              <a:rPr lang="en-US" smtClean="0"/>
              <a:t>Both coastal locations (Boston, MA and Portland, ME) exhibited an increase in interstate alligator cracking.</a:t>
            </a:r>
          </a:p>
          <a:p>
            <a:pPr eaLnBrk="1" hangingPunct="1">
              <a:spcBef>
                <a:spcPct val="0"/>
              </a:spcBef>
            </a:pPr>
            <a:endParaRPr lang="en-US" smtClean="0"/>
          </a:p>
          <a:p>
            <a:pPr eaLnBrk="1" hangingPunct="1">
              <a:spcBef>
                <a:spcPct val="0"/>
              </a:spcBef>
            </a:pPr>
            <a:r>
              <a:rPr lang="en-US" smtClean="0"/>
              <a:t>For all interstate cases, the GFDL AOGCM temperatures predict greater cracking than the CGCM3 AOGCM temperatures.</a:t>
            </a:r>
          </a:p>
          <a:p>
            <a:pPr eaLnBrk="1" hangingPunct="1">
              <a:spcBef>
                <a:spcPct val="0"/>
              </a:spcBef>
            </a:pPr>
            <a:endParaRPr lang="en-US" smtClean="0"/>
          </a:p>
          <a:p>
            <a:pPr eaLnBrk="1" hangingPunct="1">
              <a:spcBef>
                <a:spcPct val="0"/>
              </a:spcBef>
            </a:pPr>
            <a:r>
              <a:rPr lang="en-US" smtClean="0"/>
              <a:t>No pattern was evident for the secondary cases.</a:t>
            </a:r>
          </a:p>
          <a:p>
            <a:pPr eaLnBrk="1" hangingPunct="1">
              <a:spcBef>
                <a:spcPct val="0"/>
              </a:spcBef>
            </a:pPr>
            <a:endParaRPr lang="en-US" smtClean="0"/>
          </a:p>
        </p:txBody>
      </p:sp>
      <p:sp>
        <p:nvSpPr>
          <p:cNvPr id="114691" name="Slide Number Placeholder 3"/>
          <p:cNvSpPr txBox="1">
            <a:spLocks noGrp="1"/>
          </p:cNvSpPr>
          <p:nvPr/>
        </p:nvSpPr>
        <p:spPr bwMode="auto">
          <a:xfrm>
            <a:off x="3884613" y="8831263"/>
            <a:ext cx="2971800" cy="463550"/>
          </a:xfrm>
          <a:prstGeom prst="rect">
            <a:avLst/>
          </a:prstGeom>
          <a:noFill/>
          <a:ln>
            <a:miter lim="800000"/>
            <a:headEnd/>
            <a:tailEnd/>
          </a:ln>
        </p:spPr>
        <p:txBody>
          <a:bodyPr lIns="92301" tIns="46151" rIns="92301" bIns="46151" anchor="b"/>
          <a:lstStyle/>
          <a:p>
            <a:pPr algn="r">
              <a:defRPr/>
            </a:pPr>
            <a:fld id="{259E6FE7-F534-4A3E-9373-7857D48F4B8B}" type="slidenum">
              <a:rPr lang="en-US" sz="1200" b="0">
                <a:latin typeface="+mn-lt"/>
              </a:rPr>
              <a:pPr algn="r">
                <a:defRPr/>
              </a:pPr>
              <a:t>18</a:t>
            </a:fld>
            <a:endParaRPr lang="en-US" sz="1200" b="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CRCM+CGCM3 model scenario for the secondary cases exceeds a change of 0.1 inches in 3 of the 4 locations, the exception being Portland, ME where a change of 0.093 inches was seen.</a:t>
            </a:r>
          </a:p>
          <a:p>
            <a:pPr eaLnBrk="1" hangingPunct="1">
              <a:spcBef>
                <a:spcPct val="0"/>
              </a:spcBef>
            </a:pPr>
            <a:endParaRPr lang="en-US" smtClean="0"/>
          </a:p>
          <a:p>
            <a:pPr eaLnBrk="1" hangingPunct="1">
              <a:spcBef>
                <a:spcPct val="0"/>
              </a:spcBef>
            </a:pPr>
            <a:r>
              <a:rPr lang="en-US" smtClean="0"/>
              <a:t>For 4 of the 12 interstate cases a change greater than 0.1 inches was predicted.  No apparent pattern was exhibited in the changes that exceeded 0.1 inches in magnitude.</a:t>
            </a:r>
          </a:p>
          <a:p>
            <a:pPr eaLnBrk="1" hangingPunct="1">
              <a:spcBef>
                <a:spcPct val="0"/>
              </a:spcBef>
            </a:pPr>
            <a:endParaRPr lang="en-US"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B0B60D-F5AD-481F-B26B-0EDAD2340846}"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xfrm>
            <a:off x="685800" y="4416425"/>
            <a:ext cx="5486400" cy="4183063"/>
          </a:xfrm>
          <a:noFill/>
        </p:spPr>
        <p:txBody>
          <a:bodyPr wrap="square" numCol="1" anchor="t" anchorCtr="0" compatLnSpc="1">
            <a:prstTxWarp prst="textNoShape">
              <a:avLst/>
            </a:prstTxWarp>
          </a:bodyPr>
          <a:lstStyle/>
          <a:p>
            <a:endParaRPr lang="ko-KR" altLang="en-US" smtClean="0">
              <a:ea typeface="굴림"/>
              <a:cs typeface="굴림"/>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Increase for both secondary and interstate pavements for all locations and scenarios</a:t>
            </a:r>
          </a:p>
          <a:p>
            <a:pPr eaLnBrk="1" hangingPunct="1">
              <a:spcBef>
                <a:spcPct val="0"/>
              </a:spcBef>
            </a:pPr>
            <a:endParaRPr lang="en-US" smtClean="0"/>
          </a:p>
          <a:p>
            <a:pPr eaLnBrk="1" hangingPunct="1">
              <a:spcBef>
                <a:spcPct val="0"/>
              </a:spcBef>
            </a:pPr>
            <a:r>
              <a:rPr lang="en-US" smtClean="0"/>
              <a:t>The increase in AC rutting ranged from 0.036 to 0.134 inches (approximately 4-16%)</a:t>
            </a:r>
          </a:p>
          <a:p>
            <a:pPr eaLnBrk="1" hangingPunct="1">
              <a:spcBef>
                <a:spcPct val="0"/>
              </a:spcBef>
            </a:pPr>
            <a:endParaRPr lang="en-US" smtClean="0"/>
          </a:p>
          <a:p>
            <a:pPr eaLnBrk="1" hangingPunct="1">
              <a:spcBef>
                <a:spcPct val="0"/>
              </a:spcBef>
            </a:pPr>
            <a:r>
              <a:rPr lang="en-US" smtClean="0"/>
              <a:t>The RCM3+GFDL model scenario showed the largest change in rutting for secondary and interstate cases across all locations.</a:t>
            </a:r>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C2749-7806-4B77-B086-A2F6466C73DC}"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 rutting is predicted to increase under the future model conditions for all cases and locations</a:t>
            </a:r>
          </a:p>
          <a:p>
            <a:pPr eaLnBrk="1" hangingPunct="1">
              <a:spcBef>
                <a:spcPct val="0"/>
              </a:spcBef>
            </a:pPr>
            <a:endParaRPr lang="en-US" smtClean="0"/>
          </a:p>
          <a:p>
            <a:pPr eaLnBrk="1" hangingPunct="1">
              <a:spcBef>
                <a:spcPct val="0"/>
              </a:spcBef>
            </a:pPr>
            <a:r>
              <a:rPr lang="en-US" smtClean="0"/>
              <a:t>The change is greater than 0.1 inches for each case</a:t>
            </a:r>
          </a:p>
          <a:p>
            <a:pPr eaLnBrk="1" hangingPunct="1">
              <a:spcBef>
                <a:spcPct val="0"/>
              </a:spcBef>
            </a:pPr>
            <a:endParaRPr lang="en-US" smtClean="0"/>
          </a:p>
          <a:p>
            <a:pPr eaLnBrk="1" hangingPunct="1">
              <a:spcBef>
                <a:spcPct val="0"/>
              </a:spcBef>
            </a:pPr>
            <a:r>
              <a:rPr lang="en-US" smtClean="0"/>
              <a:t>The difference ranges from 10.48% to 31.10% </a:t>
            </a:r>
          </a:p>
          <a:p>
            <a:pPr eaLnBrk="1" hangingPunct="1">
              <a:spcBef>
                <a:spcPct val="0"/>
              </a:spcBef>
            </a:pPr>
            <a:endParaRPr lang="en-US" smtClean="0"/>
          </a:p>
          <a:p>
            <a:pPr eaLnBrk="1" hangingPunct="1">
              <a:spcBef>
                <a:spcPct val="0"/>
              </a:spcBef>
            </a:pPr>
            <a:r>
              <a:rPr lang="en-US" smtClean="0"/>
              <a:t>For the secondary cases across all locations the CRCM+CGCM3 model scenario showed the largest difference from the hindcast model period</a:t>
            </a:r>
          </a:p>
          <a:p>
            <a:pPr eaLnBrk="1" hangingPunct="1">
              <a:spcBef>
                <a:spcPct val="0"/>
              </a:spcBef>
            </a:pPr>
            <a:endParaRPr lang="en-US" smtClean="0"/>
          </a:p>
          <a:p>
            <a:pPr eaLnBrk="1" hangingPunct="1">
              <a:spcBef>
                <a:spcPct val="0"/>
              </a:spcBef>
            </a:pPr>
            <a:r>
              <a:rPr lang="en-US" smtClean="0"/>
              <a:t>For the interstate case, 3 of the 4 locations showed the CRCM+CGCM3 model scenario with the largest difference</a:t>
            </a:r>
          </a:p>
          <a:p>
            <a:pPr eaLnBrk="1" hangingPunct="1">
              <a:spcBef>
                <a:spcPct val="0"/>
              </a:spcBef>
            </a:pPr>
            <a:endParaRPr lang="en-US" smtClean="0"/>
          </a:p>
          <a:p>
            <a:pPr eaLnBrk="1" hangingPunct="1">
              <a:spcBef>
                <a:spcPct val="0"/>
              </a:spcBef>
            </a:pPr>
            <a:r>
              <a:rPr lang="en-US" smtClean="0"/>
              <a:t>The RCM3+GFDL model scenario had the least difference from the hindcast period for all locations under the secondary case, while showing the least difference for 3 of the 4 locations for the interstate case. </a:t>
            </a:r>
          </a:p>
          <a:p>
            <a:pPr eaLnBrk="1" hangingPunct="1">
              <a:spcBef>
                <a:spcPct val="0"/>
              </a:spcBef>
            </a:pPr>
            <a:endParaRPr lang="en-US" smtClean="0"/>
          </a:p>
          <a:p>
            <a:pPr eaLnBrk="1" hangingPunct="1">
              <a:spcBef>
                <a:spcPct val="0"/>
              </a:spcBef>
            </a:pPr>
            <a:r>
              <a:rPr lang="en-US" smtClean="0"/>
              <a:t>The RCM3 RCM showed less difference than the CRCM RCM for all locations and cases</a:t>
            </a:r>
          </a:p>
          <a:p>
            <a:pPr eaLnBrk="1" hangingPunct="1">
              <a:spcBef>
                <a:spcPct val="0"/>
              </a:spcBef>
            </a:pPr>
            <a:endParaRPr lang="en-US"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D3725-67CC-43AF-93E0-F72048B20E6D}" type="slidenum">
              <a:rPr lang="en-US"/>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CRCM+CGCM3 model scenario for the secondary cases exceeds a change of 0.1 inches in 3 of the 4 locations, the exception being Portland, ME where a change of 0.093 inches was seen.</a:t>
            </a:r>
          </a:p>
          <a:p>
            <a:pPr eaLnBrk="1" hangingPunct="1">
              <a:spcBef>
                <a:spcPct val="0"/>
              </a:spcBef>
            </a:pPr>
            <a:endParaRPr lang="en-US" smtClean="0"/>
          </a:p>
          <a:p>
            <a:pPr eaLnBrk="1" hangingPunct="1">
              <a:spcBef>
                <a:spcPct val="0"/>
              </a:spcBef>
            </a:pPr>
            <a:r>
              <a:rPr lang="en-US" smtClean="0"/>
              <a:t>For 4 of the 12 interstate cases a change greater than 0.1 inches was predicted.  No apparent pattern was exhibited in the changes that exceeded 0.1 inches in magnitude.</a:t>
            </a:r>
          </a:p>
          <a:p>
            <a:pPr eaLnBrk="1" hangingPunct="1">
              <a:spcBef>
                <a:spcPct val="0"/>
              </a:spcBef>
            </a:pPr>
            <a:endParaRPr lang="en-US" smtClean="0"/>
          </a:p>
        </p:txBody>
      </p:sp>
      <p:sp>
        <p:nvSpPr>
          <p:cNvPr id="105475" name="Slide Number Placeholder 3"/>
          <p:cNvSpPr txBox="1">
            <a:spLocks noGrp="1"/>
          </p:cNvSpPr>
          <p:nvPr/>
        </p:nvSpPr>
        <p:spPr bwMode="auto">
          <a:xfrm>
            <a:off x="3884613" y="8831263"/>
            <a:ext cx="2971800" cy="463550"/>
          </a:xfrm>
          <a:prstGeom prst="rect">
            <a:avLst/>
          </a:prstGeom>
          <a:noFill/>
          <a:ln>
            <a:miter lim="800000"/>
            <a:headEnd/>
            <a:tailEnd/>
          </a:ln>
        </p:spPr>
        <p:txBody>
          <a:bodyPr lIns="92301" tIns="46151" rIns="92301" bIns="46151" anchor="b"/>
          <a:lstStyle/>
          <a:p>
            <a:pPr algn="r">
              <a:defRPr/>
            </a:pPr>
            <a:fld id="{007D9737-2A3A-4494-84A2-5D49C10E55DF}" type="slidenum">
              <a:rPr lang="en-US" sz="1200" b="0">
                <a:latin typeface="+mn-lt"/>
              </a:rPr>
              <a:pPr algn="r">
                <a:defRPr/>
              </a:pPr>
              <a:t>23</a:t>
            </a:fld>
            <a:endParaRPr lang="en-US" sz="1200" b="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96849A-854E-4C22-86D2-BDE00C8D40BD}" type="slidenum">
              <a:rPr lang="en-US"/>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Hindcast - mean annual temperature no more than 1.30°F different, largest deviation in the months of August and September</a:t>
            </a:r>
          </a:p>
          <a:p>
            <a:pPr eaLnBrk="1" hangingPunct="1">
              <a:spcBef>
                <a:spcPct val="0"/>
              </a:spcBef>
            </a:pPr>
            <a:endParaRPr lang="en-US" smtClean="0"/>
          </a:p>
          <a:p>
            <a:pPr eaLnBrk="1" hangingPunct="1">
              <a:spcBef>
                <a:spcPct val="0"/>
              </a:spcBef>
            </a:pPr>
            <a:r>
              <a:rPr lang="en-US" smtClean="0"/>
              <a:t>Future - IPCC range (3.2 to 7°F) of the best estimates of global average annual temperature increase over the next century</a:t>
            </a:r>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ED4036-1507-4655-A94B-B4FB2C3F85BF}"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19810" name="슬라이드 노트 개체 틀 2"/>
          <p:cNvSpPr>
            <a:spLocks noGrp="1"/>
          </p:cNvSpPr>
          <p:nvPr>
            <p:ph type="body" idx="1"/>
          </p:nvPr>
        </p:nvSpPr>
        <p:spPr bwMode="auto">
          <a:xfrm>
            <a:off x="685800" y="4416425"/>
            <a:ext cx="5486400" cy="4183063"/>
          </a:xfrm>
          <a:noFill/>
        </p:spPr>
        <p:txBody>
          <a:bodyPr wrap="square" lIns="91440" tIns="45720" rIns="91440" bIns="45720" numCol="1" anchor="t" anchorCtr="0" compatLnSpc="1">
            <a:prstTxWarp prst="textNoShape">
              <a:avLst/>
            </a:prstTxWarp>
          </a:bodyPr>
          <a:lstStyle/>
          <a:p>
            <a:endParaRPr lang="ko-KR" altLang="en-US" smtClean="0">
              <a:ea typeface="굴림"/>
              <a:cs typeface="굴림"/>
            </a:endParaRPr>
          </a:p>
        </p:txBody>
      </p:sp>
      <p:sp>
        <p:nvSpPr>
          <p:cNvPr id="119811" name="슬라이드 번호 개체 틀 3"/>
          <p:cNvSpPr txBox="1">
            <a:spLocks noGrp="1"/>
          </p:cNvSpPr>
          <p:nvPr/>
        </p:nvSpPr>
        <p:spPr bwMode="auto">
          <a:xfrm>
            <a:off x="3886200" y="8829675"/>
            <a:ext cx="2970213" cy="465138"/>
          </a:xfrm>
          <a:prstGeom prst="rect">
            <a:avLst/>
          </a:prstGeom>
          <a:noFill/>
          <a:ln w="9525">
            <a:noFill/>
            <a:miter lim="800000"/>
            <a:headEnd/>
            <a:tailEnd/>
          </a:ln>
        </p:spPr>
        <p:txBody>
          <a:bodyPr anchor="b"/>
          <a:lstStyle/>
          <a:p>
            <a:pPr algn="r" latinLnBrk="1"/>
            <a:fld id="{4D67E36A-BF28-44CD-83D5-DAA5A69E3228}" type="slidenum">
              <a:rPr kumimoji="1" lang="en-US" altLang="ko-KR" sz="1200" b="0">
                <a:latin typeface="굴림"/>
                <a:ea typeface="굴림"/>
                <a:cs typeface="굴림"/>
              </a:rPr>
              <a:pPr algn="r" latinLnBrk="1"/>
              <a:t>26</a:t>
            </a:fld>
            <a:endParaRPr kumimoji="1" lang="en-US" altLang="ko-KR" sz="1200" b="0">
              <a:latin typeface="굴림"/>
              <a:ea typeface="굴림"/>
              <a:cs typeface="굴림"/>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Best estimates of global average annual temperature increase from 3.2 to 7 degree Fahrenheit.  </a:t>
            </a:r>
          </a:p>
          <a:p>
            <a:pPr eaLnBrk="1" hangingPunct="1">
              <a:spcBef>
                <a:spcPct val="0"/>
              </a:spcBef>
            </a:pPr>
            <a:endParaRPr lang="en-US" smtClean="0"/>
          </a:p>
          <a:p>
            <a:pPr eaLnBrk="1" hangingPunct="1">
              <a:spcBef>
                <a:spcPct val="0"/>
              </a:spcBef>
            </a:pPr>
            <a:r>
              <a:rPr lang="en-US" smtClean="0"/>
              <a:t>Increase in hot days &amp; heat waves</a:t>
            </a:r>
          </a:p>
          <a:p>
            <a:pPr marL="742950" lvl="1" indent="-285750" eaLnBrk="1" hangingPunct="1">
              <a:buFont typeface="Wingdings" pitchFamily="2" charset="2"/>
              <a:buNone/>
            </a:pPr>
            <a:r>
              <a:rPr lang="en-US" smtClean="0">
                <a:sym typeface="Wingdings" pitchFamily="2" charset="2"/>
              </a:rPr>
              <a:t>Potential increase in rutting &amp; the migration of liquid asphalt</a:t>
            </a:r>
          </a:p>
          <a:p>
            <a:pPr eaLnBrk="1" hangingPunct="1"/>
            <a:r>
              <a:rPr lang="en-US" smtClean="0">
                <a:sym typeface="Wingdings" pitchFamily="2" charset="2"/>
              </a:rPr>
              <a:t>Increase in precipitation volume &amp; intensity</a:t>
            </a:r>
          </a:p>
          <a:p>
            <a:pPr marL="742950" lvl="1" indent="-285750" eaLnBrk="1" hangingPunct="1">
              <a:buFont typeface="Wingdings" pitchFamily="2" charset="2"/>
              <a:buNone/>
            </a:pPr>
            <a:r>
              <a:rPr lang="en-US" smtClean="0">
                <a:sym typeface="Wingdings" pitchFamily="2" charset="2"/>
              </a:rPr>
              <a:t>Potential increase in soil moisture, therefore lowering the strength of unbound layers</a:t>
            </a:r>
          </a:p>
          <a:p>
            <a:pPr eaLnBrk="1" hangingPunct="1"/>
            <a:r>
              <a:rPr lang="en-US" smtClean="0">
                <a:sym typeface="Wingdings" pitchFamily="2" charset="2"/>
              </a:rPr>
              <a:t>Later onset of seasonal freeze &amp; earlier thaw</a:t>
            </a:r>
          </a:p>
          <a:p>
            <a:pPr marL="742950" lvl="1" indent="-285750" eaLnBrk="1" hangingPunct="1"/>
            <a:r>
              <a:rPr lang="en-US" smtClean="0">
                <a:sym typeface="Wingdings" pitchFamily="2" charset="2"/>
              </a:rPr>
              <a:t>Potential increase in freeze-thaw conditions</a:t>
            </a:r>
            <a:endParaRPr lang="en-US" smtClean="0"/>
          </a:p>
          <a:p>
            <a:pPr eaLnBrk="1" hangingPunct="1">
              <a:spcBef>
                <a:spcPct val="0"/>
              </a:spcBef>
            </a:pPr>
            <a:endParaRPr lang="en-US" smtClean="0"/>
          </a:p>
          <a:p>
            <a:pPr eaLnBrk="1" hangingPunct="1">
              <a:spcBef>
                <a:spcPct val="0"/>
              </a:spcBef>
            </a:pPr>
            <a:r>
              <a:rPr lang="en-US" smtClean="0"/>
              <a:t> The Intergovernmental Panel on Climate Change (IPCC) attributes the observed pattern of change to the influence of anthropogenic forcing, stating that it is very likely that greenhouse gases caused the warming globally over the last 50 years.  Consequently, much effort has been focused on understanding the contribution of road transportation and construction to the emissions of greenhouse gases.  Little research has been put forth to date to understand the implications of climate change on the performance and design of the road infrastructure.  The only quantitative analyses of climate change impacts on pavement performance have been conducted by Mills et al. </a:t>
            </a:r>
            <a:r>
              <a:rPr lang="en-US" i="1" smtClean="0"/>
              <a:t>(2007a, 2007b)</a:t>
            </a:r>
            <a:r>
              <a:rPr lang="en-US" smtClean="0"/>
              <a:t>. </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25E1B0-C66F-4B2C-B58E-973548D912BC}"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100" smtClean="0"/>
              <a:t>Dynamic downscaling uses GCM as boundary conditions to drive a higher-resolution regional model</a:t>
            </a:r>
          </a:p>
          <a:p>
            <a:pPr eaLnBrk="1" hangingPunct="1">
              <a:lnSpc>
                <a:spcPct val="80000"/>
              </a:lnSpc>
              <a:spcBef>
                <a:spcPct val="0"/>
              </a:spcBef>
            </a:pPr>
            <a:endParaRPr lang="en-US" sz="1100" smtClean="0"/>
          </a:p>
          <a:p>
            <a:pPr eaLnBrk="1" hangingPunct="1">
              <a:lnSpc>
                <a:spcPct val="80000"/>
              </a:lnSpc>
              <a:spcBef>
                <a:spcPct val="50000"/>
              </a:spcBef>
            </a:pPr>
            <a:r>
              <a:rPr lang="en-US" sz="1100" smtClean="0"/>
              <a:t>North America at typical global climate model resolution</a:t>
            </a:r>
          </a:p>
          <a:p>
            <a:pPr eaLnBrk="1" hangingPunct="1">
              <a:lnSpc>
                <a:spcPct val="80000"/>
              </a:lnSpc>
              <a:spcBef>
                <a:spcPct val="50000"/>
              </a:spcBef>
            </a:pPr>
            <a:r>
              <a:rPr lang="en-US" sz="1100" smtClean="0"/>
              <a:t>Hadley Centre AOGCM (HadCM3), 2.5˚ (lat) x 3.75˚ (lon), ~ 280 km</a:t>
            </a:r>
          </a:p>
          <a:p>
            <a:pPr eaLnBrk="1" hangingPunct="1">
              <a:lnSpc>
                <a:spcPct val="80000"/>
              </a:lnSpc>
              <a:spcBef>
                <a:spcPct val="0"/>
              </a:spcBef>
            </a:pPr>
            <a:r>
              <a:rPr lang="en-US" sz="1100" smtClean="0"/>
              <a:t>North America at 50 km grid spacing</a:t>
            </a:r>
          </a:p>
          <a:p>
            <a:pPr eaLnBrk="1" hangingPunct="1">
              <a:lnSpc>
                <a:spcPct val="80000"/>
              </a:lnSpc>
              <a:spcBef>
                <a:spcPct val="0"/>
              </a:spcBef>
            </a:pPr>
            <a:endParaRPr lang="en-US" sz="110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A59D2-C2A0-4722-8582-BE378C391CB3}"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104900" y="698500"/>
            <a:ext cx="4648200" cy="348615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lIns="92309" tIns="46154" rIns="92309" bIns="46154" numCol="1" anchor="t" anchorCtr="0" compatLnSpc="1">
            <a:prstTxWarp prst="textNoShape">
              <a:avLst/>
            </a:prstTxWarp>
          </a:bodyPr>
          <a:lstStyle/>
          <a:p>
            <a:r>
              <a:rPr lang="en-US" smtClean="0"/>
              <a:t>Visco-elasto-plastic</a:t>
            </a:r>
          </a:p>
          <a:p>
            <a:pPr marL="742950" lvl="1" indent="-285750"/>
            <a:r>
              <a:rPr lang="en-US" smtClean="0"/>
              <a:t>Takes time to respond, permanent deformation</a:t>
            </a:r>
          </a:p>
          <a:p>
            <a:r>
              <a:rPr lang="en-US" smtClean="0"/>
              <a:t>Response function of loading rate &amp; temperature</a:t>
            </a:r>
          </a:p>
          <a:p>
            <a:pPr marL="742950" lvl="1" indent="-285750"/>
            <a:r>
              <a:rPr lang="en-US" smtClean="0"/>
              <a:t>Stiff at fast loading/low temperature</a:t>
            </a:r>
          </a:p>
          <a:p>
            <a:pPr marL="742950" lvl="1" indent="-285750"/>
            <a:r>
              <a:rPr lang="en-US" smtClean="0"/>
              <a:t>Soft at slow loading /high temperature</a:t>
            </a:r>
          </a:p>
          <a:p>
            <a:r>
              <a:rPr lang="en-US" smtClean="0"/>
              <a:t>Complex chemistry</a:t>
            </a:r>
          </a:p>
          <a:p>
            <a:pPr marL="742950" lvl="1" indent="-285750"/>
            <a:r>
              <a:rPr lang="en-US" smtClean="0"/>
              <a:t>Large hydrocarbon molecules</a:t>
            </a:r>
          </a:p>
          <a:p>
            <a:pPr marL="742950" lvl="1" indent="-285750"/>
            <a:r>
              <a:rPr lang="en-US" smtClean="0"/>
              <a:t>Dependent upon crude source &amp; refining</a:t>
            </a:r>
          </a:p>
          <a:p>
            <a:pPr marL="742950" lvl="1" indent="-285750"/>
            <a:r>
              <a:rPr lang="en-US" smtClean="0"/>
              <a:t>Oxidize with time – become more polar</a:t>
            </a:r>
          </a:p>
          <a:p>
            <a:pPr marL="742950" lvl="1" indent="-285750"/>
            <a:r>
              <a:rPr lang="en-US" smtClean="0"/>
              <a:t>Associate/dissociate with load &amp; temperature</a:t>
            </a:r>
          </a:p>
          <a:p>
            <a:pPr marL="742950" lvl="1" indent="-285750"/>
            <a:r>
              <a:rPr lang="en-US" smtClean="0"/>
              <a:t>Properties constantly changing</a:t>
            </a:r>
          </a:p>
          <a:p>
            <a:pPr>
              <a:spcBef>
                <a:spcPct val="0"/>
              </a:spcBef>
            </a:pPr>
            <a:endParaRPr lang="en-US" smtClean="0"/>
          </a:p>
        </p:txBody>
      </p:sp>
      <p:sp>
        <p:nvSpPr>
          <p:cNvPr id="24579"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lIns="92309" tIns="46154" rIns="92309" bIns="46154" anchor="b"/>
          <a:lstStyle/>
          <a:p>
            <a:pPr algn="r" defTabSz="922338"/>
            <a:fld id="{71697B33-98C5-41CB-8495-4FFAACF10D16}" type="slidenum">
              <a:rPr lang="en-US" sz="1200" b="0">
                <a:latin typeface="Calibri" pitchFamily="34" charset="0"/>
              </a:rPr>
              <a:pPr algn="r" defTabSz="922338"/>
              <a:t>5</a:t>
            </a:fld>
            <a:endParaRPr lang="en-US" sz="1200" b="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Traditional Design Based on Limited Empirical Performance Equations Developed in the 1950’s AASHTO Road Test</a:t>
            </a:r>
          </a:p>
          <a:p>
            <a:pPr eaLnBrk="1" hangingPunct="1">
              <a:spcBef>
                <a:spcPct val="0"/>
              </a:spcBef>
            </a:pPr>
            <a:endParaRPr lang="en-US" b="1" smtClean="0"/>
          </a:p>
          <a:p>
            <a:pPr eaLnBrk="1" hangingPunct="1">
              <a:spcBef>
                <a:spcPct val="0"/>
              </a:spcBef>
            </a:pPr>
            <a:r>
              <a:rPr lang="en-US" smtClean="0"/>
              <a:t>The term </a:t>
            </a:r>
            <a:r>
              <a:rPr lang="en-US" b="1" smtClean="0"/>
              <a:t>“mechanistic” </a:t>
            </a:r>
            <a:r>
              <a:rPr lang="en-US" smtClean="0"/>
              <a:t>describes an approach of explaining phenomena in purely </a:t>
            </a:r>
            <a:r>
              <a:rPr lang="en-US" b="1" smtClean="0"/>
              <a:t>physical or deterministic terms</a:t>
            </a:r>
            <a:r>
              <a:rPr lang="en-US" smtClean="0"/>
              <a:t>.  This is at its’ core the principles of engineering mechanics.   For the mechanistic approach three material behavioral response characteristics are considered in the Design Guide.  They are the </a:t>
            </a:r>
            <a:r>
              <a:rPr lang="en-US" b="1" smtClean="0"/>
              <a:t>relationship between stress and strain, the time dependency of strain under constant stress, and the ability of the material to recover strain after stress removal</a:t>
            </a:r>
            <a:r>
              <a:rPr lang="en-US" smtClean="0"/>
              <a:t>.  The </a:t>
            </a:r>
            <a:r>
              <a:rPr lang="en-US" b="1" smtClean="0"/>
              <a:t>“empirical” </a:t>
            </a:r>
            <a:r>
              <a:rPr lang="en-US" smtClean="0"/>
              <a:t>approach, which is based on </a:t>
            </a:r>
            <a:r>
              <a:rPr lang="en-US" b="1" smtClean="0"/>
              <a:t>observation and experiment</a:t>
            </a:r>
            <a:r>
              <a:rPr lang="en-US" smtClean="0"/>
              <a:t>, of the Design Guide is of two parts.  The first relates to the </a:t>
            </a:r>
            <a:r>
              <a:rPr lang="en-US" b="1" smtClean="0"/>
              <a:t>characterization of materials </a:t>
            </a:r>
            <a:r>
              <a:rPr lang="en-US" smtClean="0"/>
              <a:t>and also to inputs of the design process of the environment and traffic.  The second is the relation of </a:t>
            </a:r>
            <a:r>
              <a:rPr lang="en-US" b="1" smtClean="0"/>
              <a:t>field performance data correlated to accumulated damage</a:t>
            </a:r>
            <a:r>
              <a:rPr lang="en-US" smtClean="0"/>
              <a:t>. </a:t>
            </a:r>
            <a:endParaRPr lang="en-US" b="1"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5AAB02-F171-43B6-BABF-DCA9CC9C85E0}"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904875" eaLnBrk="1" hangingPunct="1">
              <a:spcBef>
                <a:spcPct val="0"/>
              </a:spcBef>
            </a:pPr>
            <a:r>
              <a:rPr lang="en-US" smtClean="0"/>
              <a:t>Bound Layers inputs determine </a:t>
            </a:r>
            <a:r>
              <a:rPr lang="en-US" smtClean="0">
                <a:sym typeface="Wingdings" pitchFamily="2" charset="2"/>
              </a:rPr>
              <a:t> </a:t>
            </a:r>
            <a:r>
              <a:rPr lang="en-US" smtClean="0"/>
              <a:t>(E*)</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05C7D7-5BF9-48D0-B030-40F74289E771}"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Major Components: Climatic-Materials-Structural Model (Univ. of Illinios), CRREL Frost Heave and Thaw Settlement Model, and Infiltration &amp; Drainage Model (Texas A&amp;M)</a:t>
            </a:r>
          </a:p>
          <a:p>
            <a:pPr eaLnBrk="1" hangingPunct="1">
              <a:spcBef>
                <a:spcPct val="0"/>
              </a:spcBef>
            </a:pPr>
            <a:endParaRPr lang="en-US" smtClean="0"/>
          </a:p>
          <a:p>
            <a:pPr eaLnBrk="1" hangingPunct="1">
              <a:spcBef>
                <a:spcPct val="0"/>
              </a:spcBef>
            </a:pPr>
            <a:r>
              <a:rPr lang="en-US" smtClean="0"/>
              <a:t>Simulates changes in behavior and characteristics of pavement and subgrade materials in conjunction with climatic conditions over the design life of the pavement</a:t>
            </a:r>
          </a:p>
          <a:p>
            <a:pPr eaLnBrk="1" hangingPunct="1">
              <a:spcBef>
                <a:spcPct val="0"/>
              </a:spcBef>
            </a:pPr>
            <a:endParaRPr lang="en-US" smtClean="0"/>
          </a:p>
          <a:p>
            <a:pPr eaLnBrk="1" hangingPunct="1">
              <a:spcBef>
                <a:spcPct val="0"/>
              </a:spcBef>
            </a:pPr>
            <a:r>
              <a:rPr lang="en-US" smtClean="0"/>
              <a:t>Computes &amp; Predicts: Temperature, Resilient Modulus, Adjustment Factors, Pore Water Pressure, Water Content, Frost &amp; Thaw Depths, Frost Heave, and Drainage Performance</a:t>
            </a:r>
          </a:p>
          <a:p>
            <a:pPr eaLnBrk="1" hangingPunct="1">
              <a:spcBef>
                <a:spcPct val="0"/>
              </a:spcBef>
            </a:pPr>
            <a:endParaRPr lang="en-US" b="1" smtClean="0"/>
          </a:p>
        </p:txBody>
      </p:sp>
      <p:sp>
        <p:nvSpPr>
          <p:cNvPr id="34819" name="Slide Number Placeholder 3"/>
          <p:cNvSpPr txBox="1">
            <a:spLocks noGrp="1"/>
          </p:cNvSpPr>
          <p:nvPr/>
        </p:nvSpPr>
        <p:spPr bwMode="auto">
          <a:xfrm>
            <a:off x="3884613" y="8831263"/>
            <a:ext cx="2971800" cy="463550"/>
          </a:xfrm>
          <a:prstGeom prst="rect">
            <a:avLst/>
          </a:prstGeom>
          <a:noFill/>
          <a:ln>
            <a:miter lim="800000"/>
            <a:headEnd/>
            <a:tailEnd/>
          </a:ln>
        </p:spPr>
        <p:txBody>
          <a:bodyPr lIns="92301" tIns="46151" rIns="92301" bIns="46151" anchor="b"/>
          <a:lstStyle/>
          <a:p>
            <a:pPr algn="r">
              <a:defRPr/>
            </a:pPr>
            <a:fld id="{881D1295-0129-4EB8-A3FC-DF79AFC23FA6}" type="slidenum">
              <a:rPr lang="en-US" sz="1200" b="0">
                <a:latin typeface="+mn-lt"/>
              </a:rPr>
              <a:pPr algn="r">
                <a:defRPr/>
              </a:pPr>
              <a:t>8</a:t>
            </a:fld>
            <a:endParaRPr lang="en-US" sz="1200" b="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proposed methodology consists of a series of steps which translates the raw RCM climate datasets to data that can combined with M-E PDG climate datasets, then used with materials and traffic properties to predict distress using the M-E PDG model.</a:t>
            </a:r>
          </a:p>
          <a:p>
            <a:pPr eaLnBrk="1" hangingPunct="1">
              <a:spcBef>
                <a:spcPct val="0"/>
              </a:spcBef>
            </a:pPr>
            <a:endParaRPr lang="en-US" smtClean="0"/>
          </a:p>
          <a:p>
            <a:pPr eaLnBrk="1" hangingPunct="1">
              <a:spcBef>
                <a:spcPct val="0"/>
              </a:spcBef>
            </a:pPr>
            <a:r>
              <a:rPr lang="en-US" smtClean="0"/>
              <a:t>Of the four datasets, three would be used for a traditional M-E PDG analysis.  The new dataset is the climate model data from an RCM model.</a:t>
            </a:r>
          </a:p>
          <a:p>
            <a:pPr eaLnBrk="1" hangingPunct="1">
              <a:spcBef>
                <a:spcPct val="0"/>
              </a:spcBef>
            </a:pPr>
            <a:endParaRPr lang="en-US" smtClean="0"/>
          </a:p>
          <a:p>
            <a:pPr eaLnBrk="1" hangingPunct="1">
              <a:spcBef>
                <a:spcPct val="0"/>
              </a:spcBef>
            </a:pPr>
            <a:r>
              <a:rPr lang="en-US" smtClean="0"/>
              <a:t>Of the five steps in the methodology, the first four are required to prepare the RCM dataset for use in the M-E PDG model.  Thus, a traditional M-E PDG analysis would only require the fifth step presented in this methodology.</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C847E-36EA-4EF1-A318-6992146BA3AE}"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5/9/2011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E3F1C-4882-4A55-9462-0C243E1E80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5/9/2011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33DD0-CF39-4B28-BC25-5B9E2E74F5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5/9/2011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92BC3F-E24A-42EB-98A6-F73824149A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5/9/2011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970445-9DA7-4EFA-8702-2A751BC7AB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5/9/2011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596453-2FE7-40D2-91AA-24378D6EE3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5/9/2011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BAE16F-A284-4B00-B93F-6024FDC60A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5/9/2011</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36FE79-2093-4ED4-BCFC-416D9EA0E7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5/9/2011</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03DD0F-5DFC-4E97-B835-4A96BC51F2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5/9/2011</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0ACBE3-B014-40D6-B9D2-8501D98CF0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5/9/2011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29122A-4C08-4E32-AB83-909178352F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5/9/2011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334964-A55A-4731-9486-77B6C78E4E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40080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r>
              <a:rPr lang="en-US"/>
              <a:t>5/9/2011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0" y="640080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B9B89DEB-5FE3-405A-B685-F8F0DFDDAF21}" type="slidenum">
              <a:rPr lang="en-US"/>
              <a:pPr>
                <a:defRPr/>
              </a:pPr>
              <a:t>‹#›</a:t>
            </a:fld>
            <a:endParaRPr lang="en-US"/>
          </a:p>
        </p:txBody>
      </p:sp>
      <p:pic>
        <p:nvPicPr>
          <p:cNvPr id="38919" name="Picture 2" descr="http://www.erg.unh.edu/Images/graphics/erg-logo-small.png"/>
          <p:cNvPicPr>
            <a:picLocks noChangeAspect="1" noChangeArrowheads="1"/>
          </p:cNvPicPr>
          <p:nvPr userDrawn="1"/>
        </p:nvPicPr>
        <p:blipFill>
          <a:blip r:embed="rId14"/>
          <a:srcRect/>
          <a:stretch>
            <a:fillRect/>
          </a:stretch>
        </p:blipFill>
        <p:spPr bwMode="auto">
          <a:xfrm>
            <a:off x="28575" y="6296025"/>
            <a:ext cx="5334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2.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4.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20.xml"/><Relationship Id="rId7" Type="http://schemas.openxmlformats.org/officeDocument/2006/relationships/chart" Target="../charts/chart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9.xml"/><Relationship Id="rId5" Type="http://schemas.openxmlformats.org/officeDocument/2006/relationships/oleObject" Target="../embeddings/oleObject6.bin"/><Relationship Id="rId4" Type="http://schemas.openxmlformats.org/officeDocument/2006/relationships/image" Target="../media/image33.png"/><Relationship Id="rId9" Type="http://schemas.openxmlformats.org/officeDocument/2006/relationships/chart" Target="../charts/chart12.xml"/></Relationships>
</file>

<file path=ppt/slides/_rels/slide22.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notesSlide" Target="../notesSlides/notesSlide21.xml"/><Relationship Id="rId7" Type="http://schemas.openxmlformats.org/officeDocument/2006/relationships/chart" Target="../charts/chart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oleObject" Target="../embeddings/oleObject7.bin"/><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arccap.ucar.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wmf"/><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0" y="1219200"/>
            <a:ext cx="9144000" cy="1905000"/>
          </a:xfrm>
        </p:spPr>
        <p:txBody>
          <a:bodyPr/>
          <a:lstStyle/>
          <a:p>
            <a:pPr eaLnBrk="1" hangingPunct="1"/>
            <a:r>
              <a:rPr lang="en-US" sz="3100" smtClean="0">
                <a:solidFill>
                  <a:schemeClr val="bg1"/>
                </a:solidFill>
              </a:rPr>
              <a:t>Analyzing Global Warming on Linear Infrastructure using NARCCAP data sets: A Case Study in the Northeastern U.S.</a:t>
            </a:r>
          </a:p>
        </p:txBody>
      </p:sp>
      <p:sp>
        <p:nvSpPr>
          <p:cNvPr id="15363" name="Subtitle 2"/>
          <p:cNvSpPr>
            <a:spLocks noGrp="1"/>
          </p:cNvSpPr>
          <p:nvPr>
            <p:ph type="subTitle" idx="1"/>
          </p:nvPr>
        </p:nvSpPr>
        <p:spPr>
          <a:xfrm>
            <a:off x="228600" y="3886200"/>
            <a:ext cx="4267200" cy="2286000"/>
          </a:xfrm>
        </p:spPr>
        <p:txBody>
          <a:bodyPr/>
          <a:lstStyle/>
          <a:p>
            <a:pPr eaLnBrk="1" hangingPunct="1">
              <a:lnSpc>
                <a:spcPct val="80000"/>
              </a:lnSpc>
            </a:pPr>
            <a:endParaRPr lang="en-US" sz="2800" smtClean="0">
              <a:solidFill>
                <a:srgbClr val="FFFFFF"/>
              </a:solidFill>
            </a:endParaRPr>
          </a:p>
          <a:p>
            <a:pPr eaLnBrk="1" hangingPunct="1">
              <a:lnSpc>
                <a:spcPct val="80000"/>
              </a:lnSpc>
            </a:pPr>
            <a:r>
              <a:rPr lang="en-US" sz="2800" smtClean="0">
                <a:solidFill>
                  <a:srgbClr val="FFFFFF"/>
                </a:solidFill>
              </a:rPr>
              <a:t>Jennifer Jacobs Ph.D., P.E.</a:t>
            </a:r>
          </a:p>
          <a:p>
            <a:pPr eaLnBrk="1" hangingPunct="1">
              <a:lnSpc>
                <a:spcPct val="80000"/>
              </a:lnSpc>
            </a:pPr>
            <a:r>
              <a:rPr lang="en-US" sz="2800" smtClean="0">
                <a:solidFill>
                  <a:srgbClr val="FFFFFF"/>
                </a:solidFill>
              </a:rPr>
              <a:t>William C. Meagher III</a:t>
            </a:r>
          </a:p>
          <a:p>
            <a:pPr eaLnBrk="1" hangingPunct="1">
              <a:lnSpc>
                <a:spcPct val="80000"/>
              </a:lnSpc>
            </a:pPr>
            <a:r>
              <a:rPr lang="en-US" sz="2800" smtClean="0">
                <a:solidFill>
                  <a:srgbClr val="FFFFFF"/>
                </a:solidFill>
              </a:rPr>
              <a:t>Jo Sias Daniel Ph.D., P.E.</a:t>
            </a:r>
          </a:p>
          <a:p>
            <a:pPr eaLnBrk="1" hangingPunct="1">
              <a:lnSpc>
                <a:spcPct val="80000"/>
              </a:lnSpc>
            </a:pPr>
            <a:r>
              <a:rPr lang="en-US" sz="2800" smtClean="0">
                <a:solidFill>
                  <a:srgbClr val="FFFFFF"/>
                </a:solidFill>
              </a:rPr>
              <a:t>Ernst Linder Ph.D.</a:t>
            </a:r>
          </a:p>
        </p:txBody>
      </p:sp>
      <p:pic>
        <p:nvPicPr>
          <p:cNvPr id="15364" name="Picture 2" descr="http://www.erg.unh.edu/Images/graphics/erg-logo-small.png"/>
          <p:cNvPicPr>
            <a:picLocks noChangeAspect="1" noChangeArrowheads="1"/>
          </p:cNvPicPr>
          <p:nvPr/>
        </p:nvPicPr>
        <p:blipFill>
          <a:blip r:embed="rId4"/>
          <a:srcRect/>
          <a:stretch>
            <a:fillRect/>
          </a:stretch>
        </p:blipFill>
        <p:spPr bwMode="auto">
          <a:xfrm>
            <a:off x="8172450" y="47625"/>
            <a:ext cx="952500" cy="952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31D9493-6F5E-4027-8280-BCB5FF98C810}" type="slidenum">
              <a:rPr lang="en-US"/>
              <a:pPr>
                <a:defRPr/>
              </a:pPr>
              <a:t>1</a:t>
            </a:fld>
            <a:endParaRPr lang="en-US"/>
          </a:p>
        </p:txBody>
      </p:sp>
      <p:sp>
        <p:nvSpPr>
          <p:cNvPr id="15366" name="Rectangle 6"/>
          <p:cNvSpPr>
            <a:spLocks noChangeArrowheads="1"/>
          </p:cNvSpPr>
          <p:nvPr/>
        </p:nvSpPr>
        <p:spPr bwMode="auto">
          <a:xfrm>
            <a:off x="0" y="1752600"/>
            <a:ext cx="9144000" cy="2101850"/>
          </a:xfrm>
          <a:prstGeom prst="rect">
            <a:avLst/>
          </a:prstGeom>
          <a:solidFill>
            <a:srgbClr val="FFFF00"/>
          </a:solidFill>
          <a:ln w="9525">
            <a:noFill/>
            <a:miter lim="800000"/>
            <a:headEnd/>
            <a:tailEnd/>
          </a:ln>
        </p:spPr>
        <p:txBody>
          <a:bodyPr>
            <a:spAutoFit/>
          </a:bodyPr>
          <a:lstStyle/>
          <a:p>
            <a:pPr algn="ctr"/>
            <a:r>
              <a:rPr lang="en-US" sz="4400" i="1"/>
              <a:t>What are the IMPACTS of Climate Change on Asphalt Concrete Pavements?</a:t>
            </a:r>
          </a:p>
        </p:txBody>
      </p:sp>
      <p:pic>
        <p:nvPicPr>
          <p:cNvPr id="15367" name="Picture 2"/>
          <p:cNvPicPr>
            <a:picLocks noChangeAspect="1" noChangeArrowheads="1"/>
          </p:cNvPicPr>
          <p:nvPr/>
        </p:nvPicPr>
        <p:blipFill>
          <a:blip r:embed="rId5"/>
          <a:srcRect/>
          <a:stretch>
            <a:fillRect/>
          </a:stretch>
        </p:blipFill>
        <p:spPr bwMode="auto">
          <a:xfrm>
            <a:off x="4495800" y="3886200"/>
            <a:ext cx="46482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B3CDE90-475D-4279-B6C5-C9461D181AEA}" type="slidenum">
              <a:rPr lang="en-US"/>
              <a:pPr>
                <a:defRPr/>
              </a:pPr>
              <a:t>10</a:t>
            </a:fld>
            <a:endParaRPr lang="en-US"/>
          </a:p>
        </p:txBody>
      </p:sp>
      <p:pic>
        <p:nvPicPr>
          <p:cNvPr id="33794" name="Picture 10" descr="Climate Model Points.tif"/>
          <p:cNvPicPr>
            <a:picLocks noChangeAspect="1"/>
          </p:cNvPicPr>
          <p:nvPr/>
        </p:nvPicPr>
        <p:blipFill>
          <a:blip r:embed="rId3"/>
          <a:srcRect/>
          <a:stretch>
            <a:fillRect/>
          </a:stretch>
        </p:blipFill>
        <p:spPr bwMode="auto">
          <a:xfrm>
            <a:off x="0" y="990600"/>
            <a:ext cx="6508750" cy="5029200"/>
          </a:xfrm>
          <a:prstGeom prst="rect">
            <a:avLst/>
          </a:prstGeom>
          <a:noFill/>
          <a:ln w="9525">
            <a:noFill/>
            <a:miter lim="800000"/>
            <a:headEnd/>
            <a:tailEnd/>
          </a:ln>
        </p:spPr>
      </p:pic>
      <p:sp>
        <p:nvSpPr>
          <p:cNvPr id="33795" name="Title 4"/>
          <p:cNvSpPr>
            <a:spLocks/>
          </p:cNvSpPr>
          <p:nvPr/>
        </p:nvSpPr>
        <p:spPr bwMode="auto">
          <a:xfrm>
            <a:off x="457200" y="198438"/>
            <a:ext cx="8229600" cy="715962"/>
          </a:xfrm>
          <a:prstGeom prst="rect">
            <a:avLst/>
          </a:prstGeom>
          <a:noFill/>
          <a:ln w="9525">
            <a:noFill/>
            <a:miter lim="800000"/>
            <a:headEnd/>
            <a:tailEnd/>
          </a:ln>
        </p:spPr>
        <p:txBody>
          <a:bodyPr anchor="ctr"/>
          <a:lstStyle/>
          <a:p>
            <a:pPr algn="ctr" defTabSz="457200"/>
            <a:r>
              <a:rPr lang="en-US" sz="4400" b="0">
                <a:latin typeface="Calibri" pitchFamily="34" charset="0"/>
              </a:rPr>
              <a:t>Step 1: Model Point Selection</a:t>
            </a:r>
            <a:endParaRPr lang="en-US" sz="7200" b="0">
              <a:latin typeface="Calibri" pitchFamily="34" charset="0"/>
            </a:endParaRPr>
          </a:p>
        </p:txBody>
      </p:sp>
      <p:sp>
        <p:nvSpPr>
          <p:cNvPr id="33796" name="Rectangle 5"/>
          <p:cNvSpPr>
            <a:spLocks noChangeArrowheads="1"/>
          </p:cNvSpPr>
          <p:nvPr/>
        </p:nvSpPr>
        <p:spPr bwMode="auto">
          <a:xfrm>
            <a:off x="5105400" y="2384425"/>
            <a:ext cx="3886200" cy="3025775"/>
          </a:xfrm>
          <a:prstGeom prst="rect">
            <a:avLst/>
          </a:prstGeom>
          <a:solidFill>
            <a:schemeClr val="tx2"/>
          </a:solidFill>
          <a:ln w="9525">
            <a:noFill/>
            <a:miter lim="800000"/>
            <a:headEnd/>
            <a:tailEnd/>
          </a:ln>
        </p:spPr>
        <p:txBody>
          <a:bodyPr>
            <a:spAutoFit/>
          </a:bodyPr>
          <a:lstStyle/>
          <a:p>
            <a:pPr lvl="1"/>
            <a:r>
              <a:rPr lang="en-US" sz="1600">
                <a:solidFill>
                  <a:schemeClr val="bg1"/>
                </a:solidFill>
              </a:rPr>
              <a:t>CRCM + CGCM3</a:t>
            </a:r>
            <a:r>
              <a:rPr lang="en-US" sz="1600" b="0">
                <a:solidFill>
                  <a:schemeClr val="bg1"/>
                </a:solidFill>
              </a:rPr>
              <a:t>: Canadian Regional Climate Model (CRCM) combined with the Canadian Global Climate Model version 3 (CGCM3) AOGCM.  </a:t>
            </a:r>
          </a:p>
          <a:p>
            <a:pPr lvl="1"/>
            <a:r>
              <a:rPr lang="en-US" sz="1600">
                <a:solidFill>
                  <a:schemeClr val="bg1"/>
                </a:solidFill>
              </a:rPr>
              <a:t>RCM3 + CGCM3</a:t>
            </a:r>
            <a:r>
              <a:rPr lang="en-US" sz="1600" b="0">
                <a:solidFill>
                  <a:schemeClr val="bg1"/>
                </a:solidFill>
              </a:rPr>
              <a:t>: Regional Climate Model version 3 (RCM3) combined with the Canadian Global Climate Model version 3 AOGCM.</a:t>
            </a:r>
          </a:p>
          <a:p>
            <a:pPr lvl="1"/>
            <a:r>
              <a:rPr lang="en-US" sz="1600">
                <a:solidFill>
                  <a:schemeClr val="bg1"/>
                </a:solidFill>
              </a:rPr>
              <a:t>RCM3 + GFDL: </a:t>
            </a:r>
            <a:r>
              <a:rPr lang="en-US" sz="1600" b="0">
                <a:solidFill>
                  <a:schemeClr val="bg1"/>
                </a:solidFill>
              </a:rPr>
              <a:t>Regional Climate Model version 3 combined with the Geophysical Fluid Dynamics Laboratory Climate Model version 2.1 (GFDL) AOGCM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title"/>
          </p:nvPr>
        </p:nvSpPr>
        <p:spPr/>
        <p:txBody>
          <a:bodyPr/>
          <a:lstStyle/>
          <a:p>
            <a:pPr eaLnBrk="1" hangingPunct="1"/>
            <a:r>
              <a:rPr lang="en-US" smtClean="0"/>
              <a:t>Step 2: Conversion of Climate Data</a:t>
            </a:r>
            <a:endParaRPr lang="en-US" sz="7200" smtClean="0"/>
          </a:p>
        </p:txBody>
      </p:sp>
      <p:sp>
        <p:nvSpPr>
          <p:cNvPr id="7" name="Slide Number Placeholder 6"/>
          <p:cNvSpPr>
            <a:spLocks noGrp="1"/>
          </p:cNvSpPr>
          <p:nvPr>
            <p:ph type="sldNum" sz="quarter" idx="12"/>
          </p:nvPr>
        </p:nvSpPr>
        <p:spPr/>
        <p:txBody>
          <a:bodyPr/>
          <a:lstStyle/>
          <a:p>
            <a:pPr>
              <a:defRPr/>
            </a:pPr>
            <a:fld id="{1BB5D22B-F836-4056-B6D0-117D2A7D11DF}" type="slidenum">
              <a:rPr lang="en-US"/>
              <a:pPr>
                <a:defRPr/>
              </a:pPr>
              <a:t>11</a:t>
            </a:fld>
            <a:endParaRPr lang="en-US"/>
          </a:p>
        </p:txBody>
      </p:sp>
      <p:sp>
        <p:nvSpPr>
          <p:cNvPr id="35843" name="Content Placeholder 5"/>
          <p:cNvSpPr>
            <a:spLocks noGrp="1"/>
          </p:cNvSpPr>
          <p:nvPr>
            <p:ph idx="1"/>
          </p:nvPr>
        </p:nvSpPr>
        <p:spPr>
          <a:xfrm>
            <a:off x="457200" y="1600200"/>
            <a:ext cx="8229600" cy="4525963"/>
          </a:xfrm>
        </p:spPr>
        <p:txBody>
          <a:bodyPr anchor="ctr"/>
          <a:lstStyle/>
          <a:p>
            <a:pPr marL="0" indent="0" algn="ctr" eaLnBrk="1" hangingPunct="1">
              <a:buFont typeface="Arial" charset="0"/>
              <a:buNone/>
            </a:pPr>
            <a:r>
              <a:rPr lang="en-US" b="1" smtClean="0"/>
              <a:t>NARCCAP </a:t>
            </a:r>
            <a:r>
              <a:rPr lang="en-US" b="1" smtClean="0">
                <a:sym typeface="Wingdings" pitchFamily="2" charset="2"/>
              </a:rPr>
              <a:t> M-E PDG</a:t>
            </a:r>
          </a:p>
          <a:p>
            <a:pPr marL="0" indent="0" algn="ctr" eaLnBrk="1" hangingPunct="1">
              <a:buFont typeface="Arial" charset="0"/>
              <a:buNone/>
            </a:pPr>
            <a:r>
              <a:rPr lang="en-US" sz="2000" smtClean="0"/>
              <a:t>RCM Temperature (K) </a:t>
            </a:r>
            <a:r>
              <a:rPr lang="en-US" sz="2000" smtClean="0">
                <a:sym typeface="Wingdings" pitchFamily="2" charset="2"/>
              </a:rPr>
              <a:t> Temperature (°F)</a:t>
            </a:r>
          </a:p>
          <a:p>
            <a:pPr marL="0" indent="0" algn="ctr" eaLnBrk="1" hangingPunct="1">
              <a:buFont typeface="Arial" charset="0"/>
              <a:buNone/>
            </a:pPr>
            <a:endParaRPr lang="en-US" sz="2000" smtClean="0">
              <a:sym typeface="Wingdings" pitchFamily="2" charset="2"/>
            </a:endParaRPr>
          </a:p>
          <a:p>
            <a:pPr marL="0" indent="0" algn="ctr" eaLnBrk="1" hangingPunct="1">
              <a:buFont typeface="Arial" charset="0"/>
              <a:buNone/>
            </a:pPr>
            <a:r>
              <a:rPr lang="en-US" sz="2000" smtClean="0">
                <a:sym typeface="Wingdings" pitchFamily="2" charset="2"/>
              </a:rPr>
              <a:t>Precipitation (kg m</a:t>
            </a:r>
            <a:r>
              <a:rPr lang="en-US" sz="2000" baseline="30000" smtClean="0">
                <a:sym typeface="Wingdings" pitchFamily="2" charset="2"/>
              </a:rPr>
              <a:t>2</a:t>
            </a:r>
            <a:r>
              <a:rPr lang="en-US" sz="2000" smtClean="0">
                <a:sym typeface="Wingdings" pitchFamily="2" charset="2"/>
              </a:rPr>
              <a:t> s</a:t>
            </a:r>
            <a:r>
              <a:rPr lang="en-US" sz="2000" baseline="30000" smtClean="0">
                <a:sym typeface="Wingdings" pitchFamily="2" charset="2"/>
              </a:rPr>
              <a:t>-1</a:t>
            </a:r>
            <a:r>
              <a:rPr lang="en-US" sz="2000" smtClean="0">
                <a:sym typeface="Wingdings" pitchFamily="2" charset="2"/>
              </a:rPr>
              <a:t>)   Precipitation (in)</a:t>
            </a:r>
          </a:p>
          <a:p>
            <a:pPr marL="0" indent="0" algn="ctr" eaLnBrk="1" hangingPunct="1">
              <a:buFont typeface="Arial" charset="0"/>
              <a:buNone/>
            </a:pPr>
            <a:endParaRPr lang="en-US" sz="2000" smtClean="0">
              <a:sym typeface="Wingdings" pitchFamily="2" charset="2"/>
            </a:endParaRPr>
          </a:p>
          <a:p>
            <a:pPr marL="0" indent="0" algn="ctr" eaLnBrk="1" hangingPunct="1">
              <a:buFont typeface="Arial" charset="0"/>
              <a:buNone/>
            </a:pPr>
            <a:r>
              <a:rPr lang="en-US" sz="2000" smtClean="0">
                <a:sym typeface="Wingdings" pitchFamily="2" charset="2"/>
              </a:rPr>
              <a:t>Zonal + Meridional  Wind Speed (m s^-2)  Wind Speed (mi h</a:t>
            </a:r>
            <a:r>
              <a:rPr lang="en-US" sz="2000" baseline="30000" smtClean="0">
                <a:sym typeface="Wingdings" pitchFamily="2" charset="2"/>
              </a:rPr>
              <a:t>-1</a:t>
            </a:r>
            <a:r>
              <a:rPr lang="en-US" sz="2000" smtClean="0">
                <a:sym typeface="Wingdings" pitchFamily="2" charset="2"/>
              </a:rPr>
              <a:t>)</a:t>
            </a:r>
          </a:p>
          <a:p>
            <a:pPr marL="0" indent="0" algn="ctr" eaLnBrk="1" hangingPunct="1">
              <a:buFont typeface="Arial" charset="0"/>
              <a:buNone/>
            </a:pPr>
            <a:endParaRPr lang="en-US" sz="2000" smtClean="0">
              <a:sym typeface="Wingdings" pitchFamily="2" charset="2"/>
            </a:endParaRPr>
          </a:p>
          <a:p>
            <a:pPr marL="0" indent="0" algn="ctr" eaLnBrk="1" hangingPunct="1">
              <a:buFont typeface="Arial" charset="0"/>
              <a:buNone/>
            </a:pPr>
            <a:r>
              <a:rPr lang="en-US" sz="2000" smtClean="0"/>
              <a:t>Downwelling Shortwave Radiation (W m^-2) </a:t>
            </a:r>
            <a:r>
              <a:rPr lang="en-US" sz="2000" smtClean="0">
                <a:sym typeface="Wingdings" pitchFamily="2" charset="2"/>
              </a:rPr>
              <a:t> Percent Sunshine</a:t>
            </a:r>
          </a:p>
          <a:p>
            <a:pPr marL="0" indent="0" algn="ctr" eaLnBrk="1" hangingPunct="1">
              <a:buFont typeface="Arial" charset="0"/>
              <a:buNone/>
            </a:pPr>
            <a:endParaRPr lang="en-US" sz="2000" smtClean="0">
              <a:sym typeface="Wingdings" pitchFamily="2" charset="2"/>
            </a:endParaRPr>
          </a:p>
          <a:p>
            <a:pPr marL="0" indent="0" algn="ctr" eaLnBrk="1" hangingPunct="1">
              <a:buFont typeface="Arial" charset="0"/>
              <a:buNone/>
            </a:pPr>
            <a:r>
              <a:rPr lang="en-US" sz="2000" smtClean="0">
                <a:sym typeface="Wingdings" pitchFamily="2" charset="2"/>
              </a:rPr>
              <a:t>Specific Humidity (kg kg</a:t>
            </a:r>
            <a:r>
              <a:rPr lang="en-US" sz="2000" baseline="30000" smtClean="0">
                <a:sym typeface="Wingdings" pitchFamily="2" charset="2"/>
              </a:rPr>
              <a:t>-1</a:t>
            </a:r>
            <a:r>
              <a:rPr lang="en-US" sz="2000" smtClean="0">
                <a:sym typeface="Wingdings" pitchFamily="2" charset="2"/>
              </a:rPr>
              <a:t>) + Surface Pressure (Pa)  Rel. Humidity (%)</a:t>
            </a:r>
          </a:p>
          <a:p>
            <a:pPr marL="0" indent="0" algn="ctr" eaLnBrk="1" hangingPunct="1">
              <a:buFont typeface="Arial" charset="0"/>
              <a:buNone/>
            </a:pPr>
            <a:endParaRPr lang="en-US" sz="2000" smtClean="0">
              <a:sym typeface="Wingdings" pitchFamily="2" charset="2"/>
            </a:endParaRPr>
          </a:p>
          <a:p>
            <a:pPr marL="0" indent="0" algn="ctr" eaLnBrk="1" hangingPunct="1">
              <a:buFont typeface="Arial" charset="0"/>
              <a:buNone/>
            </a:pPr>
            <a:r>
              <a:rPr lang="en-US" smtClean="0">
                <a:sym typeface="Wingdings" pitchFamily="2" charset="2"/>
              </a:rPr>
              <a:t>3-Hourly   Hourly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title"/>
          </p:nvPr>
        </p:nvSpPr>
        <p:spPr/>
        <p:txBody>
          <a:bodyPr/>
          <a:lstStyle/>
          <a:p>
            <a:pPr eaLnBrk="1" hangingPunct="1"/>
            <a:r>
              <a:rPr lang="en-US" smtClean="0"/>
              <a:t>Step 3: </a:t>
            </a:r>
            <a:r>
              <a:rPr lang="en-US" sz="4000" smtClean="0"/>
              <a:t>Downscaling</a:t>
            </a:r>
            <a:endParaRPr lang="en-US" smtClean="0"/>
          </a:p>
        </p:txBody>
      </p:sp>
      <p:sp>
        <p:nvSpPr>
          <p:cNvPr id="10" name="Slide Number Placeholder 9"/>
          <p:cNvSpPr>
            <a:spLocks noGrp="1"/>
          </p:cNvSpPr>
          <p:nvPr>
            <p:ph type="sldNum" sz="quarter" idx="12"/>
          </p:nvPr>
        </p:nvSpPr>
        <p:spPr/>
        <p:txBody>
          <a:bodyPr/>
          <a:lstStyle/>
          <a:p>
            <a:pPr>
              <a:defRPr/>
            </a:pPr>
            <a:fld id="{B5D23B45-9355-4AE9-A203-F2D5038C09B0}" type="slidenum">
              <a:rPr lang="en-US"/>
              <a:pPr>
                <a:defRPr/>
              </a:pPr>
              <a:t>12</a:t>
            </a:fld>
            <a:endParaRPr lang="en-US"/>
          </a:p>
        </p:txBody>
      </p:sp>
      <p:pic>
        <p:nvPicPr>
          <p:cNvPr id="1033" name="Chart 7"/>
          <p:cNvPicPr>
            <a:picLocks noChangeArrowheads="1"/>
          </p:cNvPicPr>
          <p:nvPr/>
        </p:nvPicPr>
        <p:blipFill>
          <a:blip r:embed="rId4"/>
          <a:srcRect/>
          <a:stretch>
            <a:fillRect/>
          </a:stretch>
        </p:blipFill>
        <p:spPr bwMode="auto">
          <a:xfrm>
            <a:off x="228600" y="1371600"/>
            <a:ext cx="4889500" cy="4737100"/>
          </a:xfrm>
          <a:prstGeom prst="rect">
            <a:avLst/>
          </a:prstGeom>
          <a:solidFill>
            <a:schemeClr val="bg1"/>
          </a:solidFill>
          <a:ln w="9525">
            <a:noFill/>
            <a:miter lim="800000"/>
            <a:headEnd/>
            <a:tailEnd/>
          </a:ln>
        </p:spPr>
      </p:pic>
      <p:grpSp>
        <p:nvGrpSpPr>
          <p:cNvPr id="1041" name="Group 17"/>
          <p:cNvGrpSpPr>
            <a:grpSpLocks/>
          </p:cNvGrpSpPr>
          <p:nvPr/>
        </p:nvGrpSpPr>
        <p:grpSpPr bwMode="auto">
          <a:xfrm>
            <a:off x="5105400" y="1447800"/>
            <a:ext cx="4518025" cy="4267200"/>
            <a:chOff x="3216" y="912"/>
            <a:chExt cx="2846" cy="2688"/>
          </a:xfrm>
        </p:grpSpPr>
        <p:graphicFrame>
          <p:nvGraphicFramePr>
            <p:cNvPr id="1026" name="Object 2"/>
            <p:cNvGraphicFramePr>
              <a:graphicFrameLocks noChangeAspect="1"/>
            </p:cNvGraphicFramePr>
            <p:nvPr/>
          </p:nvGraphicFramePr>
          <p:xfrm>
            <a:off x="3518" y="2193"/>
            <a:ext cx="1293" cy="288"/>
          </p:xfrm>
          <a:graphic>
            <a:graphicData uri="http://schemas.openxmlformats.org/presentationml/2006/ole">
              <p:oleObj spid="_x0000_s1026" name="Equation" r:id="rId5" imgW="1079280" imgH="241200" progId="Equation.3">
                <p:embed/>
              </p:oleObj>
            </a:graphicData>
          </a:graphic>
        </p:graphicFrame>
        <p:graphicFrame>
          <p:nvGraphicFramePr>
            <p:cNvPr id="1027" name="Object 3"/>
            <p:cNvGraphicFramePr>
              <a:graphicFrameLocks noChangeAspect="1"/>
            </p:cNvGraphicFramePr>
            <p:nvPr/>
          </p:nvGraphicFramePr>
          <p:xfrm>
            <a:off x="3436" y="2577"/>
            <a:ext cx="1423" cy="288"/>
          </p:xfrm>
          <a:graphic>
            <a:graphicData uri="http://schemas.openxmlformats.org/presentationml/2006/ole">
              <p:oleObj spid="_x0000_s1027" name="Equation" r:id="rId6" imgW="1130040" imgH="228600" progId="Equation.3">
                <p:embed/>
              </p:oleObj>
            </a:graphicData>
          </a:graphic>
        </p:graphicFrame>
        <p:graphicFrame>
          <p:nvGraphicFramePr>
            <p:cNvPr id="1028" name="Object 4"/>
            <p:cNvGraphicFramePr>
              <a:graphicFrameLocks noChangeAspect="1"/>
            </p:cNvGraphicFramePr>
            <p:nvPr/>
          </p:nvGraphicFramePr>
          <p:xfrm>
            <a:off x="3566" y="2961"/>
            <a:ext cx="1197" cy="288"/>
          </p:xfrm>
          <a:graphic>
            <a:graphicData uri="http://schemas.openxmlformats.org/presentationml/2006/ole">
              <p:oleObj spid="_x0000_s1028" name="Equation" r:id="rId7" imgW="1002960" imgH="241200" progId="Equation.3">
                <p:embed/>
              </p:oleObj>
            </a:graphicData>
          </a:graphic>
        </p:graphicFrame>
        <p:graphicFrame>
          <p:nvGraphicFramePr>
            <p:cNvPr id="1029" name="Object 5"/>
            <p:cNvGraphicFramePr>
              <a:graphicFrameLocks noChangeAspect="1"/>
            </p:cNvGraphicFramePr>
            <p:nvPr/>
          </p:nvGraphicFramePr>
          <p:xfrm>
            <a:off x="3216" y="3297"/>
            <a:ext cx="1835" cy="303"/>
          </p:xfrm>
          <a:graphic>
            <a:graphicData uri="http://schemas.openxmlformats.org/presentationml/2006/ole">
              <p:oleObj spid="_x0000_s1029" name="Equation" r:id="rId8" imgW="1536480" imgH="253800" progId="Equation.3">
                <p:embed/>
              </p:oleObj>
            </a:graphicData>
          </a:graphic>
        </p:graphicFrame>
        <p:graphicFrame>
          <p:nvGraphicFramePr>
            <p:cNvPr id="1030" name="Object 6"/>
            <p:cNvGraphicFramePr>
              <a:graphicFrameLocks noChangeAspect="1"/>
            </p:cNvGraphicFramePr>
            <p:nvPr/>
          </p:nvGraphicFramePr>
          <p:xfrm>
            <a:off x="3535" y="1824"/>
            <a:ext cx="1217" cy="273"/>
          </p:xfrm>
          <a:graphic>
            <a:graphicData uri="http://schemas.openxmlformats.org/presentationml/2006/ole">
              <p:oleObj spid="_x0000_s1030" name="Equation" r:id="rId9" imgW="1015920" imgH="228600" progId="Equation.3">
                <p:embed/>
              </p:oleObj>
            </a:graphicData>
          </a:graphic>
        </p:graphicFrame>
        <p:sp>
          <p:nvSpPr>
            <p:cNvPr id="1035" name="TextBox 10"/>
            <p:cNvSpPr txBox="1">
              <a:spLocks noChangeArrowheads="1"/>
            </p:cNvSpPr>
            <p:nvPr/>
          </p:nvSpPr>
          <p:spPr bwMode="auto">
            <a:xfrm>
              <a:off x="5291" y="1824"/>
              <a:ext cx="336" cy="231"/>
            </a:xfrm>
            <a:prstGeom prst="rect">
              <a:avLst/>
            </a:prstGeom>
            <a:noFill/>
            <a:ln w="9525">
              <a:noFill/>
              <a:miter lim="800000"/>
              <a:headEnd/>
              <a:tailEnd/>
            </a:ln>
          </p:spPr>
          <p:txBody>
            <a:bodyPr>
              <a:spAutoFit/>
            </a:bodyPr>
            <a:lstStyle/>
            <a:p>
              <a:r>
                <a:rPr lang="en-US" b="0">
                  <a:latin typeface="Calibri" pitchFamily="34" charset="0"/>
                </a:rPr>
                <a:t>(1)</a:t>
              </a:r>
            </a:p>
          </p:txBody>
        </p:sp>
        <p:sp>
          <p:nvSpPr>
            <p:cNvPr id="1036" name="TextBox 11"/>
            <p:cNvSpPr txBox="1">
              <a:spLocks noChangeArrowheads="1"/>
            </p:cNvSpPr>
            <p:nvPr/>
          </p:nvSpPr>
          <p:spPr bwMode="auto">
            <a:xfrm>
              <a:off x="5291" y="2193"/>
              <a:ext cx="336" cy="231"/>
            </a:xfrm>
            <a:prstGeom prst="rect">
              <a:avLst/>
            </a:prstGeom>
            <a:noFill/>
            <a:ln w="9525">
              <a:noFill/>
              <a:miter lim="800000"/>
              <a:headEnd/>
              <a:tailEnd/>
            </a:ln>
          </p:spPr>
          <p:txBody>
            <a:bodyPr>
              <a:spAutoFit/>
            </a:bodyPr>
            <a:lstStyle/>
            <a:p>
              <a:r>
                <a:rPr lang="en-US" b="0">
                  <a:latin typeface="Calibri" pitchFamily="34" charset="0"/>
                </a:rPr>
                <a:t>(2)</a:t>
              </a:r>
            </a:p>
          </p:txBody>
        </p:sp>
        <p:sp>
          <p:nvSpPr>
            <p:cNvPr id="1037" name="TextBox 12"/>
            <p:cNvSpPr txBox="1">
              <a:spLocks noChangeArrowheads="1"/>
            </p:cNvSpPr>
            <p:nvPr/>
          </p:nvSpPr>
          <p:spPr bwMode="auto">
            <a:xfrm>
              <a:off x="5291" y="2577"/>
              <a:ext cx="336" cy="231"/>
            </a:xfrm>
            <a:prstGeom prst="rect">
              <a:avLst/>
            </a:prstGeom>
            <a:noFill/>
            <a:ln w="9525">
              <a:noFill/>
              <a:miter lim="800000"/>
              <a:headEnd/>
              <a:tailEnd/>
            </a:ln>
          </p:spPr>
          <p:txBody>
            <a:bodyPr>
              <a:spAutoFit/>
            </a:bodyPr>
            <a:lstStyle/>
            <a:p>
              <a:r>
                <a:rPr lang="en-US" b="0">
                  <a:latin typeface="Calibri" pitchFamily="34" charset="0"/>
                </a:rPr>
                <a:t>(3)</a:t>
              </a:r>
            </a:p>
          </p:txBody>
        </p:sp>
        <p:sp>
          <p:nvSpPr>
            <p:cNvPr id="1038" name="TextBox 13"/>
            <p:cNvSpPr txBox="1">
              <a:spLocks noChangeArrowheads="1"/>
            </p:cNvSpPr>
            <p:nvPr/>
          </p:nvSpPr>
          <p:spPr bwMode="auto">
            <a:xfrm>
              <a:off x="5291" y="2961"/>
              <a:ext cx="336" cy="231"/>
            </a:xfrm>
            <a:prstGeom prst="rect">
              <a:avLst/>
            </a:prstGeom>
            <a:noFill/>
            <a:ln w="9525">
              <a:noFill/>
              <a:miter lim="800000"/>
              <a:headEnd/>
              <a:tailEnd/>
            </a:ln>
          </p:spPr>
          <p:txBody>
            <a:bodyPr>
              <a:spAutoFit/>
            </a:bodyPr>
            <a:lstStyle/>
            <a:p>
              <a:r>
                <a:rPr lang="en-US" b="0">
                  <a:latin typeface="Calibri" pitchFamily="34" charset="0"/>
                </a:rPr>
                <a:t>(4)</a:t>
              </a:r>
            </a:p>
          </p:txBody>
        </p:sp>
        <p:sp>
          <p:nvSpPr>
            <p:cNvPr id="1039" name="TextBox 14"/>
            <p:cNvSpPr txBox="1">
              <a:spLocks noChangeArrowheads="1"/>
            </p:cNvSpPr>
            <p:nvPr/>
          </p:nvSpPr>
          <p:spPr bwMode="auto">
            <a:xfrm>
              <a:off x="5291" y="3345"/>
              <a:ext cx="336" cy="231"/>
            </a:xfrm>
            <a:prstGeom prst="rect">
              <a:avLst/>
            </a:prstGeom>
            <a:noFill/>
            <a:ln w="9525">
              <a:noFill/>
              <a:miter lim="800000"/>
              <a:headEnd/>
              <a:tailEnd/>
            </a:ln>
          </p:spPr>
          <p:txBody>
            <a:bodyPr>
              <a:spAutoFit/>
            </a:bodyPr>
            <a:lstStyle/>
            <a:p>
              <a:r>
                <a:rPr lang="en-US" b="0">
                  <a:latin typeface="Calibri" pitchFamily="34" charset="0"/>
                </a:rPr>
                <a:t>(5)</a:t>
              </a:r>
            </a:p>
          </p:txBody>
        </p:sp>
        <p:sp>
          <p:nvSpPr>
            <p:cNvPr id="1040" name="Rectangle 16"/>
            <p:cNvSpPr>
              <a:spLocks noChangeArrowheads="1"/>
            </p:cNvSpPr>
            <p:nvPr/>
          </p:nvSpPr>
          <p:spPr bwMode="auto">
            <a:xfrm>
              <a:off x="3264" y="912"/>
              <a:ext cx="2798" cy="750"/>
            </a:xfrm>
            <a:prstGeom prst="rect">
              <a:avLst/>
            </a:prstGeom>
            <a:noFill/>
            <a:ln w="9525">
              <a:noFill/>
              <a:miter lim="800000"/>
              <a:headEnd/>
              <a:tailEnd/>
            </a:ln>
          </p:spPr>
          <p:txBody>
            <a:bodyPr>
              <a:spAutoFit/>
            </a:bodyPr>
            <a:lstStyle/>
            <a:p>
              <a:r>
                <a:rPr lang="en-US" b="0"/>
                <a:t>Approach:</a:t>
              </a:r>
              <a:br>
                <a:rPr lang="en-US" b="0"/>
              </a:br>
              <a:r>
                <a:rPr lang="en-US" b="0"/>
                <a:t>Cumulative Distribution Function Transformation (CDF-t) </a:t>
              </a:r>
            </a:p>
            <a:p>
              <a:r>
                <a:rPr lang="en-US" b="0"/>
                <a:t>(</a:t>
              </a:r>
              <a:r>
                <a:rPr lang="en-US" b="0" i="1"/>
                <a:t>Michelangeli et al., </a:t>
              </a:r>
              <a:r>
                <a:rPr lang="en-US" b="0"/>
                <a:t>2009)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pPr eaLnBrk="1" hangingPunct="1"/>
            <a:r>
              <a:rPr lang="en-US" smtClean="0"/>
              <a:t>CDF-t Results</a:t>
            </a:r>
            <a:br>
              <a:rPr lang="en-US" smtClean="0"/>
            </a:br>
            <a:r>
              <a:rPr lang="en-US" sz="2400" smtClean="0"/>
              <a:t>Typical Historical Model Period CDF-t</a:t>
            </a:r>
            <a:endParaRPr lang="en-US" smtClean="0"/>
          </a:p>
        </p:txBody>
      </p:sp>
      <p:sp>
        <p:nvSpPr>
          <p:cNvPr id="7" name="Slide Number Placeholder 6"/>
          <p:cNvSpPr>
            <a:spLocks noGrp="1"/>
          </p:cNvSpPr>
          <p:nvPr>
            <p:ph type="sldNum" sz="quarter" idx="12"/>
          </p:nvPr>
        </p:nvSpPr>
        <p:spPr/>
        <p:txBody>
          <a:bodyPr/>
          <a:lstStyle/>
          <a:p>
            <a:pPr>
              <a:defRPr/>
            </a:pPr>
            <a:fld id="{2F533833-7102-48AD-BD01-0F23916DA252}" type="slidenum">
              <a:rPr lang="en-US"/>
              <a:pPr>
                <a:defRPr/>
              </a:pPr>
              <a:t>13</a:t>
            </a:fld>
            <a:endParaRPr lang="en-US"/>
          </a:p>
        </p:txBody>
      </p:sp>
      <p:pic>
        <p:nvPicPr>
          <p:cNvPr id="40963" name="Chart 4"/>
          <p:cNvPicPr>
            <a:picLocks noChangeAspect="1" noChangeArrowheads="1"/>
          </p:cNvPicPr>
          <p:nvPr/>
        </p:nvPicPr>
        <p:blipFill>
          <a:blip r:embed="rId3"/>
          <a:srcRect l="-3529" t="-3185" r="-2293" b="-5501"/>
          <a:stretch>
            <a:fillRect/>
          </a:stretch>
        </p:blipFill>
        <p:spPr bwMode="auto">
          <a:xfrm>
            <a:off x="533400" y="1423988"/>
            <a:ext cx="7953375" cy="497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idx="4294967295"/>
          </p:nvPr>
        </p:nvSpPr>
        <p:spPr/>
        <p:txBody>
          <a:bodyPr/>
          <a:lstStyle/>
          <a:p>
            <a:pPr eaLnBrk="1" hangingPunct="1"/>
            <a:r>
              <a:rPr lang="en-US" smtClean="0"/>
              <a:t>CDF-t Results</a:t>
            </a:r>
            <a:br>
              <a:rPr lang="en-US" smtClean="0"/>
            </a:br>
            <a:r>
              <a:rPr lang="en-US" sz="2400" smtClean="0"/>
              <a:t>Typical Future Model Period CDF-t</a:t>
            </a:r>
            <a:endParaRPr lang="en-US" smtClean="0"/>
          </a:p>
        </p:txBody>
      </p:sp>
      <p:sp>
        <p:nvSpPr>
          <p:cNvPr id="7" name="Slide Number Placeholder 6"/>
          <p:cNvSpPr txBox="1">
            <a:spLocks noGrp="1"/>
          </p:cNvSpPr>
          <p:nvPr/>
        </p:nvSpPr>
        <p:spPr>
          <a:xfrm>
            <a:off x="0" y="6400800"/>
            <a:ext cx="2133600" cy="365125"/>
          </a:xfrm>
          <a:prstGeom prst="rect">
            <a:avLst/>
          </a:prstGeom>
          <a:noFill/>
        </p:spPr>
        <p:txBody>
          <a:bodyPr anchor="ctr"/>
          <a:lstStyle/>
          <a:p>
            <a:pPr fontAlgn="auto">
              <a:spcBef>
                <a:spcPts val="0"/>
              </a:spcBef>
              <a:spcAft>
                <a:spcPts val="0"/>
              </a:spcAft>
              <a:defRPr/>
            </a:pPr>
            <a:fld id="{464DF9FB-94BA-46FF-8992-3F9E3AC9F81F}" type="slidenum">
              <a:rPr lang="en-US" sz="1200" b="0">
                <a:solidFill>
                  <a:schemeClr val="tx1">
                    <a:tint val="75000"/>
                  </a:schemeClr>
                </a:solidFill>
                <a:latin typeface="+mn-lt"/>
              </a:rPr>
              <a:pPr fontAlgn="auto">
                <a:spcBef>
                  <a:spcPts val="0"/>
                </a:spcBef>
                <a:spcAft>
                  <a:spcPts val="0"/>
                </a:spcAft>
                <a:defRPr/>
              </a:pPr>
              <a:t>14</a:t>
            </a:fld>
            <a:endParaRPr lang="en-US" sz="1200" b="0">
              <a:solidFill>
                <a:schemeClr val="tx1">
                  <a:tint val="75000"/>
                </a:schemeClr>
              </a:solidFill>
              <a:latin typeface="+mn-lt"/>
            </a:endParaRPr>
          </a:p>
        </p:txBody>
      </p:sp>
      <p:pic>
        <p:nvPicPr>
          <p:cNvPr id="43011" name="Chart 5"/>
          <p:cNvPicPr>
            <a:picLocks noChangeAspect="1" noChangeArrowheads="1"/>
          </p:cNvPicPr>
          <p:nvPr/>
        </p:nvPicPr>
        <p:blipFill>
          <a:blip r:embed="rId3"/>
          <a:srcRect l="-3529" t="-3185" r="-2293" b="-5501"/>
          <a:stretch>
            <a:fillRect/>
          </a:stretch>
        </p:blipFill>
        <p:spPr bwMode="auto">
          <a:xfrm>
            <a:off x="496888" y="1270000"/>
            <a:ext cx="7961312"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6403DFFB-E277-4911-B361-1C411626B778}" type="slidenum">
              <a:rPr lang="en-US"/>
              <a:pPr>
                <a:defRPr/>
              </a:pPr>
              <a:t>15</a:t>
            </a:fld>
            <a:endParaRPr lang="en-US"/>
          </a:p>
        </p:txBody>
      </p:sp>
      <p:graphicFrame>
        <p:nvGraphicFramePr>
          <p:cNvPr id="6" name="Chart 5"/>
          <p:cNvGraphicFramePr/>
          <p:nvPr/>
        </p:nvGraphicFramePr>
        <p:xfrm>
          <a:off x="0" y="8255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029200" y="82550"/>
          <a:ext cx="41148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0" y="3130550"/>
          <a:ext cx="4114800" cy="320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nvGraphicFramePr>
        <p:xfrm>
          <a:off x="5029200" y="3130550"/>
          <a:ext cx="41148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45062" name="Text Box 7"/>
          <p:cNvSpPr txBox="1">
            <a:spLocks noChangeArrowheads="1"/>
          </p:cNvSpPr>
          <p:nvPr/>
        </p:nvSpPr>
        <p:spPr bwMode="auto">
          <a:xfrm>
            <a:off x="1600200" y="4926013"/>
            <a:ext cx="1649413" cy="519112"/>
          </a:xfrm>
          <a:prstGeom prst="rect">
            <a:avLst/>
          </a:prstGeom>
          <a:noFill/>
          <a:ln w="9525">
            <a:noFill/>
            <a:miter lim="800000"/>
            <a:headEnd/>
            <a:tailEnd/>
          </a:ln>
        </p:spPr>
        <p:txBody>
          <a:bodyPr wrap="none">
            <a:spAutoFit/>
          </a:bodyPr>
          <a:lstStyle/>
          <a:p>
            <a:r>
              <a:rPr lang="en-US" sz="2800" b="0" i="1"/>
              <a:t>Historical</a:t>
            </a:r>
          </a:p>
        </p:txBody>
      </p:sp>
      <p:sp>
        <p:nvSpPr>
          <p:cNvPr id="45063" name="Text Box 8"/>
          <p:cNvSpPr txBox="1">
            <a:spLocks noChangeArrowheads="1"/>
          </p:cNvSpPr>
          <p:nvPr/>
        </p:nvSpPr>
        <p:spPr bwMode="auto">
          <a:xfrm>
            <a:off x="1600200" y="1981200"/>
            <a:ext cx="1649413" cy="519113"/>
          </a:xfrm>
          <a:prstGeom prst="rect">
            <a:avLst/>
          </a:prstGeom>
          <a:noFill/>
          <a:ln w="9525">
            <a:noFill/>
            <a:miter lim="800000"/>
            <a:headEnd/>
            <a:tailEnd/>
          </a:ln>
        </p:spPr>
        <p:txBody>
          <a:bodyPr wrap="none">
            <a:spAutoFit/>
          </a:bodyPr>
          <a:lstStyle/>
          <a:p>
            <a:r>
              <a:rPr lang="en-US" sz="2800" b="0" i="1"/>
              <a:t>Historical</a:t>
            </a:r>
          </a:p>
        </p:txBody>
      </p:sp>
      <p:sp>
        <p:nvSpPr>
          <p:cNvPr id="45064" name="Text Box 9"/>
          <p:cNvSpPr txBox="1">
            <a:spLocks noChangeArrowheads="1"/>
          </p:cNvSpPr>
          <p:nvPr/>
        </p:nvSpPr>
        <p:spPr bwMode="auto">
          <a:xfrm>
            <a:off x="6732588" y="4926013"/>
            <a:ext cx="1649412" cy="519112"/>
          </a:xfrm>
          <a:prstGeom prst="rect">
            <a:avLst/>
          </a:prstGeom>
          <a:noFill/>
          <a:ln w="9525">
            <a:noFill/>
            <a:miter lim="800000"/>
            <a:headEnd/>
            <a:tailEnd/>
          </a:ln>
        </p:spPr>
        <p:txBody>
          <a:bodyPr wrap="none">
            <a:spAutoFit/>
          </a:bodyPr>
          <a:lstStyle/>
          <a:p>
            <a:r>
              <a:rPr lang="en-US" sz="2800" b="0" i="1"/>
              <a:t>Historical</a:t>
            </a:r>
          </a:p>
        </p:txBody>
      </p:sp>
      <p:sp>
        <p:nvSpPr>
          <p:cNvPr id="45065" name="Text Box 10"/>
          <p:cNvSpPr txBox="1">
            <a:spLocks noChangeArrowheads="1"/>
          </p:cNvSpPr>
          <p:nvPr/>
        </p:nvSpPr>
        <p:spPr bwMode="auto">
          <a:xfrm>
            <a:off x="6732588" y="1981200"/>
            <a:ext cx="1649412" cy="519113"/>
          </a:xfrm>
          <a:prstGeom prst="rect">
            <a:avLst/>
          </a:prstGeom>
          <a:noFill/>
          <a:ln w="9525">
            <a:noFill/>
            <a:miter lim="800000"/>
            <a:headEnd/>
            <a:tailEnd/>
          </a:ln>
        </p:spPr>
        <p:txBody>
          <a:bodyPr wrap="none">
            <a:spAutoFit/>
          </a:bodyPr>
          <a:lstStyle/>
          <a:p>
            <a:r>
              <a:rPr lang="en-US" sz="2800" b="0" i="1"/>
              <a:t>Historical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6E4C706-7655-4F31-9105-06C6D012F2D5}" type="slidenum">
              <a:rPr lang="en-US"/>
              <a:pPr>
                <a:defRPr/>
              </a:pPr>
              <a:t>16</a:t>
            </a:fld>
            <a:endParaRPr lang="en-US"/>
          </a:p>
        </p:txBody>
      </p:sp>
      <p:graphicFrame>
        <p:nvGraphicFramePr>
          <p:cNvPr id="10" name="Chart 9"/>
          <p:cNvGraphicFramePr/>
          <p:nvPr/>
        </p:nvGraphicFramePr>
        <p:xfrm>
          <a:off x="0" y="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5029200" y="0"/>
          <a:ext cx="41148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0" y="3048000"/>
          <a:ext cx="4114800" cy="320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5029200" y="3048000"/>
          <a:ext cx="41148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47110" name="Text Box 7"/>
          <p:cNvSpPr txBox="1">
            <a:spLocks noChangeArrowheads="1"/>
          </p:cNvSpPr>
          <p:nvPr/>
        </p:nvSpPr>
        <p:spPr bwMode="auto">
          <a:xfrm>
            <a:off x="1604963" y="1995488"/>
            <a:ext cx="1214437" cy="519112"/>
          </a:xfrm>
          <a:prstGeom prst="rect">
            <a:avLst/>
          </a:prstGeom>
          <a:noFill/>
          <a:ln w="9525">
            <a:noFill/>
            <a:miter lim="800000"/>
            <a:headEnd/>
            <a:tailEnd/>
          </a:ln>
        </p:spPr>
        <p:txBody>
          <a:bodyPr wrap="none">
            <a:spAutoFit/>
          </a:bodyPr>
          <a:lstStyle/>
          <a:p>
            <a:r>
              <a:rPr lang="en-US" sz="2800" b="0" i="1"/>
              <a:t>Future</a:t>
            </a:r>
          </a:p>
        </p:txBody>
      </p:sp>
      <p:sp>
        <p:nvSpPr>
          <p:cNvPr id="47111" name="Text Box 8"/>
          <p:cNvSpPr txBox="1">
            <a:spLocks noChangeArrowheads="1"/>
          </p:cNvSpPr>
          <p:nvPr/>
        </p:nvSpPr>
        <p:spPr bwMode="auto">
          <a:xfrm>
            <a:off x="1604963" y="4967288"/>
            <a:ext cx="1214437" cy="519112"/>
          </a:xfrm>
          <a:prstGeom prst="rect">
            <a:avLst/>
          </a:prstGeom>
          <a:noFill/>
          <a:ln w="9525">
            <a:noFill/>
            <a:miter lim="800000"/>
            <a:headEnd/>
            <a:tailEnd/>
          </a:ln>
        </p:spPr>
        <p:txBody>
          <a:bodyPr wrap="none">
            <a:spAutoFit/>
          </a:bodyPr>
          <a:lstStyle/>
          <a:p>
            <a:r>
              <a:rPr lang="en-US" sz="2800" b="0" i="1"/>
              <a:t>Future</a:t>
            </a:r>
          </a:p>
        </p:txBody>
      </p:sp>
      <p:sp>
        <p:nvSpPr>
          <p:cNvPr id="47112" name="Text Box 9"/>
          <p:cNvSpPr txBox="1">
            <a:spLocks noChangeArrowheads="1"/>
          </p:cNvSpPr>
          <p:nvPr/>
        </p:nvSpPr>
        <p:spPr bwMode="auto">
          <a:xfrm>
            <a:off x="6781800" y="1981200"/>
            <a:ext cx="1214438" cy="519113"/>
          </a:xfrm>
          <a:prstGeom prst="rect">
            <a:avLst/>
          </a:prstGeom>
          <a:noFill/>
          <a:ln w="9525">
            <a:noFill/>
            <a:miter lim="800000"/>
            <a:headEnd/>
            <a:tailEnd/>
          </a:ln>
        </p:spPr>
        <p:txBody>
          <a:bodyPr wrap="none">
            <a:spAutoFit/>
          </a:bodyPr>
          <a:lstStyle/>
          <a:p>
            <a:r>
              <a:rPr lang="en-US" sz="2800" b="0" i="1"/>
              <a:t>Future</a:t>
            </a:r>
          </a:p>
        </p:txBody>
      </p:sp>
      <p:sp>
        <p:nvSpPr>
          <p:cNvPr id="47113" name="Text Box 10"/>
          <p:cNvSpPr txBox="1">
            <a:spLocks noChangeArrowheads="1"/>
          </p:cNvSpPr>
          <p:nvPr/>
        </p:nvSpPr>
        <p:spPr bwMode="auto">
          <a:xfrm>
            <a:off x="6781800" y="4953000"/>
            <a:ext cx="1214438" cy="519113"/>
          </a:xfrm>
          <a:prstGeom prst="rect">
            <a:avLst/>
          </a:prstGeom>
          <a:noFill/>
          <a:ln w="9525">
            <a:noFill/>
            <a:miter lim="800000"/>
            <a:headEnd/>
            <a:tailEnd/>
          </a:ln>
        </p:spPr>
        <p:txBody>
          <a:bodyPr wrap="none">
            <a:spAutoFit/>
          </a:bodyPr>
          <a:lstStyle/>
          <a:p>
            <a:r>
              <a:rPr lang="en-US" sz="2800" b="0" i="1"/>
              <a:t>Future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8"/>
          <p:cNvSpPr>
            <a:spLocks noGrp="1"/>
          </p:cNvSpPr>
          <p:nvPr>
            <p:ph sz="half" idx="2"/>
          </p:nvPr>
        </p:nvSpPr>
        <p:spPr/>
        <p:txBody>
          <a:bodyPr anchor="ctr"/>
          <a:lstStyle/>
          <a:p>
            <a:pPr eaLnBrk="1" hangingPunct="1">
              <a:lnSpc>
                <a:spcPct val="90000"/>
              </a:lnSpc>
            </a:pPr>
            <a:r>
              <a:rPr lang="en-US" sz="2600" smtClean="0"/>
              <a:t>Performance Grade Asphalt</a:t>
            </a:r>
          </a:p>
          <a:p>
            <a:pPr lvl="1" eaLnBrk="1" hangingPunct="1">
              <a:lnSpc>
                <a:spcPct val="90000"/>
              </a:lnSpc>
            </a:pPr>
            <a:r>
              <a:rPr lang="en-US" sz="2200" smtClean="0"/>
              <a:t>Secondary: PG 58-28</a:t>
            </a:r>
          </a:p>
          <a:p>
            <a:pPr lvl="1" eaLnBrk="1" hangingPunct="1">
              <a:lnSpc>
                <a:spcPct val="90000"/>
              </a:lnSpc>
            </a:pPr>
            <a:r>
              <a:rPr lang="en-US" sz="2200" smtClean="0"/>
              <a:t>Interstate: PG 64-28</a:t>
            </a:r>
          </a:p>
          <a:p>
            <a:pPr eaLnBrk="1" hangingPunct="1">
              <a:lnSpc>
                <a:spcPct val="90000"/>
              </a:lnSpc>
            </a:pPr>
            <a:r>
              <a:rPr lang="en-US" sz="2600" smtClean="0"/>
              <a:t>Average Annual Daily Traffic Count</a:t>
            </a:r>
          </a:p>
          <a:p>
            <a:pPr lvl="1" eaLnBrk="1" hangingPunct="1">
              <a:lnSpc>
                <a:spcPct val="90000"/>
              </a:lnSpc>
            </a:pPr>
            <a:r>
              <a:rPr lang="en-US" sz="2200" smtClean="0"/>
              <a:t>Secondary: 6,500</a:t>
            </a:r>
          </a:p>
          <a:p>
            <a:pPr lvl="1" eaLnBrk="1" hangingPunct="1">
              <a:lnSpc>
                <a:spcPct val="90000"/>
              </a:lnSpc>
            </a:pPr>
            <a:r>
              <a:rPr lang="en-US" sz="2200" smtClean="0"/>
              <a:t>Interstate: 25,000</a:t>
            </a:r>
          </a:p>
          <a:p>
            <a:pPr eaLnBrk="1" hangingPunct="1">
              <a:lnSpc>
                <a:spcPct val="90000"/>
              </a:lnSpc>
            </a:pPr>
            <a:r>
              <a:rPr lang="en-US" sz="2600" smtClean="0"/>
              <a:t>20-Year design life</a:t>
            </a:r>
          </a:p>
          <a:p>
            <a:pPr lvl="1" eaLnBrk="1" hangingPunct="1">
              <a:lnSpc>
                <a:spcPct val="90000"/>
              </a:lnSpc>
            </a:pPr>
            <a:r>
              <a:rPr lang="en-US" sz="2200" smtClean="0"/>
              <a:t>1980 – 2000</a:t>
            </a:r>
          </a:p>
          <a:p>
            <a:pPr lvl="1" eaLnBrk="1" hangingPunct="1">
              <a:lnSpc>
                <a:spcPct val="90000"/>
              </a:lnSpc>
            </a:pPr>
            <a:r>
              <a:rPr lang="en-US" sz="2200" smtClean="0"/>
              <a:t>2050 - 2070</a:t>
            </a:r>
          </a:p>
        </p:txBody>
      </p:sp>
      <p:sp>
        <p:nvSpPr>
          <p:cNvPr id="7" name="Slide Number Placeholder 6"/>
          <p:cNvSpPr>
            <a:spLocks noGrp="1"/>
          </p:cNvSpPr>
          <p:nvPr>
            <p:ph type="sldNum" sz="quarter" idx="12"/>
          </p:nvPr>
        </p:nvSpPr>
        <p:spPr/>
        <p:txBody>
          <a:bodyPr/>
          <a:lstStyle/>
          <a:p>
            <a:pPr>
              <a:defRPr/>
            </a:pPr>
            <a:fld id="{A486307A-81BB-4C57-90EA-096D8F3BF9B6}" type="slidenum">
              <a:rPr lang="en-US"/>
              <a:pPr>
                <a:defRPr/>
              </a:pPr>
              <a:t>17</a:t>
            </a:fld>
            <a:endParaRPr lang="en-US"/>
          </a:p>
        </p:txBody>
      </p:sp>
      <p:pic>
        <p:nvPicPr>
          <p:cNvPr id="49155" name="Picture 9"/>
          <p:cNvPicPr>
            <a:picLocks noChangeAspect="1" noChangeArrowheads="1"/>
          </p:cNvPicPr>
          <p:nvPr/>
        </p:nvPicPr>
        <p:blipFill>
          <a:blip r:embed="rId3"/>
          <a:srcRect/>
          <a:stretch>
            <a:fillRect/>
          </a:stretch>
        </p:blipFill>
        <p:spPr bwMode="auto">
          <a:xfrm>
            <a:off x="881063" y="1371600"/>
            <a:ext cx="1938337" cy="4592638"/>
          </a:xfrm>
          <a:prstGeom prst="rect">
            <a:avLst/>
          </a:prstGeom>
          <a:noFill/>
          <a:ln w="9525">
            <a:noFill/>
            <a:miter lim="800000"/>
            <a:headEnd/>
            <a:tailEnd/>
          </a:ln>
        </p:spPr>
      </p:pic>
      <p:sp>
        <p:nvSpPr>
          <p:cNvPr id="49156" name="Title 4"/>
          <p:cNvSpPr>
            <a:spLocks/>
          </p:cNvSpPr>
          <p:nvPr/>
        </p:nvSpPr>
        <p:spPr bwMode="auto">
          <a:xfrm>
            <a:off x="457200" y="274638"/>
            <a:ext cx="8229600" cy="1143000"/>
          </a:xfrm>
          <a:prstGeom prst="rect">
            <a:avLst/>
          </a:prstGeom>
          <a:noFill/>
          <a:ln w="9525">
            <a:noFill/>
            <a:miter lim="800000"/>
            <a:headEnd/>
            <a:tailEnd/>
          </a:ln>
        </p:spPr>
        <p:txBody>
          <a:bodyPr anchor="ctr"/>
          <a:lstStyle/>
          <a:p>
            <a:pPr algn="ctr" defTabSz="457200"/>
            <a:r>
              <a:rPr lang="en-US" sz="4400" b="0">
                <a:latin typeface="Calibri" pitchFamily="34" charset="0"/>
              </a:rPr>
              <a:t>Methodology – Step 5</a:t>
            </a:r>
            <a:br>
              <a:rPr lang="en-US" sz="4400" b="0">
                <a:latin typeface="Calibri" pitchFamily="34" charset="0"/>
              </a:rPr>
            </a:br>
            <a:r>
              <a:rPr lang="en-US" sz="2400" b="0">
                <a:latin typeface="Calibri" pitchFamily="34" charset="0"/>
              </a:rPr>
              <a:t>Execute the M-E PDG</a:t>
            </a:r>
            <a:endParaRPr lang="en-US" sz="4400" b="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hart 19"/>
          <p:cNvPicPr>
            <a:picLocks noChangeAspect="1" noChangeArrowheads="1"/>
          </p:cNvPicPr>
          <p:nvPr/>
        </p:nvPicPr>
        <p:blipFill>
          <a:blip r:embed="rId3"/>
          <a:srcRect l="-7893" t="-4063" r="-6232" b="-6650"/>
          <a:stretch>
            <a:fillRect/>
          </a:stretch>
        </p:blipFill>
        <p:spPr bwMode="auto">
          <a:xfrm>
            <a:off x="5586413" y="77788"/>
            <a:ext cx="3176587" cy="3427412"/>
          </a:xfrm>
          <a:prstGeom prst="rect">
            <a:avLst/>
          </a:prstGeom>
          <a:solidFill>
            <a:schemeClr val="bg1"/>
          </a:solidFill>
          <a:ln w="9525">
            <a:noFill/>
            <a:miter lim="800000"/>
            <a:headEnd/>
            <a:tailEnd/>
          </a:ln>
        </p:spPr>
      </p:pic>
      <p:pic>
        <p:nvPicPr>
          <p:cNvPr id="51202" name="Chart 18"/>
          <p:cNvPicPr>
            <a:picLocks noChangeAspect="1" noChangeArrowheads="1"/>
          </p:cNvPicPr>
          <p:nvPr/>
        </p:nvPicPr>
        <p:blipFill>
          <a:blip r:embed="rId4"/>
          <a:srcRect l="-7893" t="-4063" r="-6232" b="-6650"/>
          <a:stretch>
            <a:fillRect/>
          </a:stretch>
        </p:blipFill>
        <p:spPr bwMode="auto">
          <a:xfrm>
            <a:off x="2611438" y="77788"/>
            <a:ext cx="3176587" cy="3427412"/>
          </a:xfrm>
          <a:prstGeom prst="rect">
            <a:avLst/>
          </a:prstGeom>
          <a:solidFill>
            <a:schemeClr val="bg1"/>
          </a:solidFill>
          <a:ln w="9525">
            <a:noFill/>
            <a:miter lim="800000"/>
            <a:headEnd/>
            <a:tailEnd/>
          </a:ln>
        </p:spPr>
      </p:pic>
      <p:sp>
        <p:nvSpPr>
          <p:cNvPr id="4" name="Slide Number Placeholder 3"/>
          <p:cNvSpPr txBox="1">
            <a:spLocks noGrp="1"/>
          </p:cNvSpPr>
          <p:nvPr/>
        </p:nvSpPr>
        <p:spPr>
          <a:xfrm>
            <a:off x="0" y="6400800"/>
            <a:ext cx="2133600" cy="365125"/>
          </a:xfrm>
          <a:prstGeom prst="rect">
            <a:avLst/>
          </a:prstGeom>
          <a:noFill/>
        </p:spPr>
        <p:txBody>
          <a:bodyPr anchor="ctr"/>
          <a:lstStyle/>
          <a:p>
            <a:pPr fontAlgn="auto">
              <a:spcBef>
                <a:spcPts val="0"/>
              </a:spcBef>
              <a:spcAft>
                <a:spcPts val="0"/>
              </a:spcAft>
              <a:defRPr/>
            </a:pPr>
            <a:fld id="{1C80E113-031E-4E1A-96EA-56209076B129}" type="slidenum">
              <a:rPr lang="en-US" sz="1200" b="0">
                <a:solidFill>
                  <a:schemeClr val="tx1">
                    <a:tint val="75000"/>
                  </a:schemeClr>
                </a:solidFill>
                <a:latin typeface="+mn-lt"/>
              </a:rPr>
              <a:pPr fontAlgn="auto">
                <a:spcBef>
                  <a:spcPts val="0"/>
                </a:spcBef>
                <a:spcAft>
                  <a:spcPts val="0"/>
                </a:spcAft>
                <a:defRPr/>
              </a:pPr>
              <a:t>18</a:t>
            </a:fld>
            <a:endParaRPr lang="en-US" sz="1200" b="0">
              <a:solidFill>
                <a:schemeClr val="tx1">
                  <a:tint val="75000"/>
                </a:schemeClr>
              </a:solidFill>
              <a:latin typeface="+mn-lt"/>
            </a:endParaRPr>
          </a:p>
        </p:txBody>
      </p:sp>
      <p:sp>
        <p:nvSpPr>
          <p:cNvPr id="512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b="0">
              <a:latin typeface="Calibri" pitchFamily="34" charset="0"/>
            </a:endParaRPr>
          </a:p>
        </p:txBody>
      </p:sp>
      <p:sp>
        <p:nvSpPr>
          <p:cNvPr id="51205" name="Rectangle 31"/>
          <p:cNvSpPr>
            <a:spLocks noChangeArrowheads="1"/>
          </p:cNvSpPr>
          <p:nvPr/>
        </p:nvSpPr>
        <p:spPr bwMode="auto">
          <a:xfrm>
            <a:off x="2352675" y="52388"/>
            <a:ext cx="2743200" cy="0"/>
          </a:xfrm>
          <a:prstGeom prst="rect">
            <a:avLst/>
          </a:prstGeom>
          <a:noFill/>
          <a:ln w="9525">
            <a:noFill/>
            <a:miter lim="800000"/>
            <a:headEnd/>
            <a:tailEnd/>
          </a:ln>
        </p:spPr>
        <p:txBody>
          <a:bodyPr wrap="none">
            <a:spAutoFit/>
          </a:bodyPr>
          <a:lstStyle/>
          <a:p>
            <a:endParaRPr lang="en-US"/>
          </a:p>
        </p:txBody>
      </p:sp>
      <p:sp>
        <p:nvSpPr>
          <p:cNvPr id="51206" name="Rectangle 33"/>
          <p:cNvSpPr>
            <a:spLocks noChangeArrowheads="1"/>
          </p:cNvSpPr>
          <p:nvPr/>
        </p:nvSpPr>
        <p:spPr bwMode="auto">
          <a:xfrm>
            <a:off x="2352675" y="52388"/>
            <a:ext cx="2743200" cy="0"/>
          </a:xfrm>
          <a:prstGeom prst="rect">
            <a:avLst/>
          </a:prstGeom>
          <a:noFill/>
          <a:ln w="9525">
            <a:noFill/>
            <a:miter lim="800000"/>
            <a:headEnd/>
            <a:tailEnd/>
          </a:ln>
        </p:spPr>
        <p:txBody>
          <a:bodyPr wrap="none">
            <a:spAutoFit/>
          </a:bodyPr>
          <a:lstStyle/>
          <a:p>
            <a:endParaRPr lang="en-US"/>
          </a:p>
        </p:txBody>
      </p:sp>
      <p:sp>
        <p:nvSpPr>
          <p:cNvPr id="51207" name="Rectangle 37"/>
          <p:cNvSpPr>
            <a:spLocks noChangeArrowheads="1"/>
          </p:cNvSpPr>
          <p:nvPr/>
        </p:nvSpPr>
        <p:spPr bwMode="auto">
          <a:xfrm>
            <a:off x="2352675" y="52388"/>
            <a:ext cx="2743200" cy="0"/>
          </a:xfrm>
          <a:prstGeom prst="rect">
            <a:avLst/>
          </a:prstGeom>
          <a:noFill/>
          <a:ln w="9525">
            <a:noFill/>
            <a:miter lim="800000"/>
            <a:headEnd/>
            <a:tailEnd/>
          </a:ln>
        </p:spPr>
        <p:txBody>
          <a:bodyPr wrap="none">
            <a:spAutoFit/>
          </a:bodyPr>
          <a:lstStyle/>
          <a:p>
            <a:endParaRPr lang="en-US"/>
          </a:p>
        </p:txBody>
      </p:sp>
      <p:sp>
        <p:nvSpPr>
          <p:cNvPr id="51208" name="Rectangle 39"/>
          <p:cNvSpPr>
            <a:spLocks noChangeArrowheads="1"/>
          </p:cNvSpPr>
          <p:nvPr/>
        </p:nvSpPr>
        <p:spPr bwMode="auto">
          <a:xfrm>
            <a:off x="2352675" y="52388"/>
            <a:ext cx="2743200" cy="0"/>
          </a:xfrm>
          <a:prstGeom prst="rect">
            <a:avLst/>
          </a:prstGeom>
          <a:noFill/>
          <a:ln w="9525">
            <a:noFill/>
            <a:miter lim="800000"/>
            <a:headEnd/>
            <a:tailEnd/>
          </a:ln>
        </p:spPr>
        <p:txBody>
          <a:bodyPr wrap="none">
            <a:spAutoFit/>
          </a:bodyPr>
          <a:lstStyle/>
          <a:p>
            <a:endParaRPr lang="en-US"/>
          </a:p>
        </p:txBody>
      </p:sp>
      <p:sp>
        <p:nvSpPr>
          <p:cNvPr id="51209" name="Rectangle 43"/>
          <p:cNvSpPr>
            <a:spLocks noChangeArrowheads="1"/>
          </p:cNvSpPr>
          <p:nvPr/>
        </p:nvSpPr>
        <p:spPr bwMode="auto">
          <a:xfrm>
            <a:off x="2352675" y="52388"/>
            <a:ext cx="5486400" cy="0"/>
          </a:xfrm>
          <a:prstGeom prst="rect">
            <a:avLst/>
          </a:prstGeom>
          <a:noFill/>
          <a:ln w="9525">
            <a:noFill/>
            <a:miter lim="800000"/>
            <a:headEnd/>
            <a:tailEnd/>
          </a:ln>
        </p:spPr>
        <p:txBody>
          <a:bodyPr wrap="none" anchor="b">
            <a:spAutoFit/>
          </a:bodyPr>
          <a:lstStyle/>
          <a:p>
            <a:endParaRPr lang="en-US"/>
          </a:p>
        </p:txBody>
      </p:sp>
      <p:pic>
        <p:nvPicPr>
          <p:cNvPr id="51210" name="Chart 20"/>
          <p:cNvPicPr>
            <a:picLocks noChangeAspect="1" noChangeArrowheads="1"/>
          </p:cNvPicPr>
          <p:nvPr/>
        </p:nvPicPr>
        <p:blipFill>
          <a:blip r:embed="rId3"/>
          <a:srcRect l="-7893" t="-4063" r="-6232" b="-6650"/>
          <a:stretch>
            <a:fillRect/>
          </a:stretch>
        </p:blipFill>
        <p:spPr bwMode="auto">
          <a:xfrm>
            <a:off x="2678113" y="2973388"/>
            <a:ext cx="3176587" cy="3427412"/>
          </a:xfrm>
          <a:prstGeom prst="rect">
            <a:avLst/>
          </a:prstGeom>
          <a:noFill/>
          <a:ln w="9525">
            <a:noFill/>
            <a:miter lim="800000"/>
            <a:headEnd/>
            <a:tailEnd/>
          </a:ln>
        </p:spPr>
      </p:pic>
      <p:pic>
        <p:nvPicPr>
          <p:cNvPr id="51211" name="Chart 22"/>
          <p:cNvPicPr>
            <a:picLocks noChangeAspect="1" noChangeArrowheads="1"/>
          </p:cNvPicPr>
          <p:nvPr/>
        </p:nvPicPr>
        <p:blipFill>
          <a:blip r:embed="rId5"/>
          <a:srcRect l="-7893" t="-4063" r="-6232" b="-6650"/>
          <a:stretch>
            <a:fillRect/>
          </a:stretch>
        </p:blipFill>
        <p:spPr bwMode="auto">
          <a:xfrm>
            <a:off x="5497513" y="3006725"/>
            <a:ext cx="3176587" cy="3427413"/>
          </a:xfrm>
          <a:prstGeom prst="rect">
            <a:avLst/>
          </a:prstGeom>
          <a:noFill/>
          <a:ln w="9525">
            <a:noFill/>
            <a:miter lim="800000"/>
            <a:headEnd/>
            <a:tailEnd/>
          </a:ln>
        </p:spPr>
      </p:pic>
      <p:sp>
        <p:nvSpPr>
          <p:cNvPr id="51212" name="Rectangle 104"/>
          <p:cNvSpPr>
            <a:spLocks noChangeArrowheads="1"/>
          </p:cNvSpPr>
          <p:nvPr/>
        </p:nvSpPr>
        <p:spPr bwMode="auto">
          <a:xfrm>
            <a:off x="0" y="52388"/>
            <a:ext cx="9144000" cy="0"/>
          </a:xfrm>
          <a:prstGeom prst="rect">
            <a:avLst/>
          </a:prstGeom>
          <a:noFill/>
          <a:ln w="9525">
            <a:noFill/>
            <a:miter lim="800000"/>
            <a:headEnd/>
            <a:tailEnd/>
          </a:ln>
        </p:spPr>
        <p:txBody>
          <a:bodyPr wrap="none" anchor="ctr">
            <a:spAutoFit/>
          </a:bodyPr>
          <a:lstStyle/>
          <a:p>
            <a:endParaRPr lang="en-US" b="0"/>
          </a:p>
        </p:txBody>
      </p:sp>
      <p:sp>
        <p:nvSpPr>
          <p:cNvPr id="51213" name="Rectangle 105"/>
          <p:cNvSpPr>
            <a:spLocks noChangeArrowheads="1"/>
          </p:cNvSpPr>
          <p:nvPr/>
        </p:nvSpPr>
        <p:spPr bwMode="auto">
          <a:xfrm>
            <a:off x="0" y="52388"/>
            <a:ext cx="2743200" cy="0"/>
          </a:xfrm>
          <a:prstGeom prst="rect">
            <a:avLst/>
          </a:prstGeom>
          <a:noFill/>
          <a:ln w="9525">
            <a:noFill/>
            <a:miter lim="800000"/>
            <a:headEnd/>
            <a:tailEnd/>
          </a:ln>
        </p:spPr>
        <p:txBody>
          <a:bodyPr wrap="none">
            <a:spAutoFit/>
          </a:bodyPr>
          <a:lstStyle/>
          <a:p>
            <a:endParaRPr lang="en-US"/>
          </a:p>
        </p:txBody>
      </p:sp>
      <p:sp>
        <p:nvSpPr>
          <p:cNvPr id="51214" name="Rectangle 107"/>
          <p:cNvSpPr>
            <a:spLocks noChangeArrowheads="1"/>
          </p:cNvSpPr>
          <p:nvPr/>
        </p:nvSpPr>
        <p:spPr bwMode="auto">
          <a:xfrm>
            <a:off x="0" y="52388"/>
            <a:ext cx="2743200" cy="0"/>
          </a:xfrm>
          <a:prstGeom prst="rect">
            <a:avLst/>
          </a:prstGeom>
          <a:noFill/>
          <a:ln w="9525">
            <a:noFill/>
            <a:miter lim="800000"/>
            <a:headEnd/>
            <a:tailEnd/>
          </a:ln>
        </p:spPr>
        <p:txBody>
          <a:bodyPr wrap="none">
            <a:spAutoFit/>
          </a:bodyPr>
          <a:lstStyle/>
          <a:p>
            <a:endParaRPr lang="en-US"/>
          </a:p>
        </p:txBody>
      </p:sp>
      <p:sp>
        <p:nvSpPr>
          <p:cNvPr id="51215" name="Rectangle 111"/>
          <p:cNvSpPr>
            <a:spLocks noChangeArrowheads="1"/>
          </p:cNvSpPr>
          <p:nvPr/>
        </p:nvSpPr>
        <p:spPr bwMode="auto">
          <a:xfrm>
            <a:off x="0" y="52388"/>
            <a:ext cx="2743200" cy="0"/>
          </a:xfrm>
          <a:prstGeom prst="rect">
            <a:avLst/>
          </a:prstGeom>
          <a:noFill/>
          <a:ln w="9525">
            <a:noFill/>
            <a:miter lim="800000"/>
            <a:headEnd/>
            <a:tailEnd/>
          </a:ln>
        </p:spPr>
        <p:txBody>
          <a:bodyPr wrap="none">
            <a:spAutoFit/>
          </a:bodyPr>
          <a:lstStyle/>
          <a:p>
            <a:endParaRPr lang="en-US"/>
          </a:p>
        </p:txBody>
      </p:sp>
      <p:sp>
        <p:nvSpPr>
          <p:cNvPr id="51216" name="Rectangle 113"/>
          <p:cNvSpPr>
            <a:spLocks noChangeArrowheads="1"/>
          </p:cNvSpPr>
          <p:nvPr/>
        </p:nvSpPr>
        <p:spPr bwMode="auto">
          <a:xfrm>
            <a:off x="0" y="52388"/>
            <a:ext cx="2743200" cy="0"/>
          </a:xfrm>
          <a:prstGeom prst="rect">
            <a:avLst/>
          </a:prstGeom>
          <a:noFill/>
          <a:ln w="9525">
            <a:noFill/>
            <a:miter lim="800000"/>
            <a:headEnd/>
            <a:tailEnd/>
          </a:ln>
        </p:spPr>
        <p:txBody>
          <a:bodyPr wrap="none">
            <a:spAutoFit/>
          </a:bodyPr>
          <a:lstStyle/>
          <a:p>
            <a:endParaRPr lang="en-US"/>
          </a:p>
        </p:txBody>
      </p:sp>
      <p:sp>
        <p:nvSpPr>
          <p:cNvPr id="51217" name="Rectangle 117"/>
          <p:cNvSpPr>
            <a:spLocks noChangeArrowheads="1"/>
          </p:cNvSpPr>
          <p:nvPr/>
        </p:nvSpPr>
        <p:spPr bwMode="auto">
          <a:xfrm>
            <a:off x="0" y="52388"/>
            <a:ext cx="5486400" cy="0"/>
          </a:xfrm>
          <a:prstGeom prst="rect">
            <a:avLst/>
          </a:prstGeom>
          <a:noFill/>
          <a:ln w="9525">
            <a:noFill/>
            <a:miter lim="800000"/>
            <a:headEnd/>
            <a:tailEnd/>
          </a:ln>
        </p:spPr>
        <p:txBody>
          <a:bodyPr wrap="none" anchor="b">
            <a:spAutoFit/>
          </a:bodyPr>
          <a:lstStyle/>
          <a:p>
            <a:endParaRPr lang="en-US"/>
          </a:p>
        </p:txBody>
      </p:sp>
      <p:grpSp>
        <p:nvGrpSpPr>
          <p:cNvPr id="51218" name="Group 190"/>
          <p:cNvGrpSpPr>
            <a:grpSpLocks/>
          </p:cNvGrpSpPr>
          <p:nvPr/>
        </p:nvGrpSpPr>
        <p:grpSpPr bwMode="auto">
          <a:xfrm>
            <a:off x="457200" y="4267200"/>
            <a:ext cx="1828800" cy="1600200"/>
            <a:chOff x="96" y="288"/>
            <a:chExt cx="816" cy="715"/>
          </a:xfrm>
        </p:grpSpPr>
        <p:pic>
          <p:nvPicPr>
            <p:cNvPr id="51225" name="Picture 6" descr="Graph Legend 2.png"/>
            <p:cNvPicPr>
              <a:picLocks noChangeAspect="1" noChangeArrowheads="1"/>
            </p:cNvPicPr>
            <p:nvPr/>
          </p:nvPicPr>
          <p:blipFill>
            <a:blip r:embed="rId6"/>
            <a:srcRect r="80035" b="-48921"/>
            <a:stretch>
              <a:fillRect/>
            </a:stretch>
          </p:blipFill>
          <p:spPr bwMode="auto">
            <a:xfrm>
              <a:off x="192" y="288"/>
              <a:ext cx="576" cy="207"/>
            </a:xfrm>
            <a:prstGeom prst="rect">
              <a:avLst/>
            </a:prstGeom>
            <a:noFill/>
            <a:ln w="9525">
              <a:noFill/>
              <a:miter lim="800000"/>
              <a:headEnd/>
              <a:tailEnd/>
            </a:ln>
          </p:spPr>
        </p:pic>
        <p:pic>
          <p:nvPicPr>
            <p:cNvPr id="51226" name="Picture 6" descr="Graph Legend 2.png"/>
            <p:cNvPicPr>
              <a:picLocks noChangeAspect="1" noChangeArrowheads="1"/>
            </p:cNvPicPr>
            <p:nvPr/>
          </p:nvPicPr>
          <p:blipFill>
            <a:blip r:embed="rId6"/>
            <a:srcRect l="19965" r="53415" b="-3596"/>
            <a:stretch>
              <a:fillRect/>
            </a:stretch>
          </p:blipFill>
          <p:spPr bwMode="auto">
            <a:xfrm>
              <a:off x="144" y="480"/>
              <a:ext cx="768" cy="144"/>
            </a:xfrm>
            <a:prstGeom prst="rect">
              <a:avLst/>
            </a:prstGeom>
            <a:noFill/>
            <a:ln w="9525">
              <a:noFill/>
              <a:miter lim="800000"/>
              <a:headEnd/>
              <a:tailEnd/>
            </a:ln>
          </p:spPr>
        </p:pic>
        <p:pic>
          <p:nvPicPr>
            <p:cNvPr id="51227" name="Picture 6" descr="Graph Legend 2.png"/>
            <p:cNvPicPr>
              <a:picLocks noChangeAspect="1" noChangeArrowheads="1"/>
            </p:cNvPicPr>
            <p:nvPr/>
          </p:nvPicPr>
          <p:blipFill>
            <a:blip r:embed="rId6"/>
            <a:srcRect l="46585" t="-34532" r="26794" b="-72662"/>
            <a:stretch>
              <a:fillRect/>
            </a:stretch>
          </p:blipFill>
          <p:spPr bwMode="auto">
            <a:xfrm>
              <a:off x="144" y="624"/>
              <a:ext cx="768" cy="288"/>
            </a:xfrm>
            <a:prstGeom prst="rect">
              <a:avLst/>
            </a:prstGeom>
            <a:noFill/>
            <a:ln w="9525">
              <a:noFill/>
              <a:miter lim="800000"/>
              <a:headEnd/>
              <a:tailEnd/>
            </a:ln>
          </p:spPr>
        </p:pic>
        <p:pic>
          <p:nvPicPr>
            <p:cNvPr id="51228" name="Picture 6" descr="Graph Legend 2.png"/>
            <p:cNvPicPr>
              <a:picLocks noChangeAspect="1" noChangeArrowheads="1"/>
            </p:cNvPicPr>
            <p:nvPr/>
          </p:nvPicPr>
          <p:blipFill>
            <a:blip r:embed="rId6"/>
            <a:srcRect l="73206" t="34532"/>
            <a:stretch>
              <a:fillRect/>
            </a:stretch>
          </p:blipFill>
          <p:spPr bwMode="auto">
            <a:xfrm>
              <a:off x="96" y="912"/>
              <a:ext cx="773" cy="91"/>
            </a:xfrm>
            <a:prstGeom prst="rect">
              <a:avLst/>
            </a:prstGeom>
            <a:noFill/>
            <a:ln w="9525">
              <a:noFill/>
              <a:miter lim="800000"/>
              <a:headEnd/>
              <a:tailEnd/>
            </a:ln>
          </p:spPr>
        </p:pic>
      </p:grpSp>
      <p:sp>
        <p:nvSpPr>
          <p:cNvPr id="51219" name="Text Box 201"/>
          <p:cNvSpPr txBox="1">
            <a:spLocks noChangeArrowheads="1"/>
          </p:cNvSpPr>
          <p:nvPr/>
        </p:nvSpPr>
        <p:spPr bwMode="auto">
          <a:xfrm>
            <a:off x="3665538" y="228600"/>
            <a:ext cx="768350" cy="366713"/>
          </a:xfrm>
          <a:prstGeom prst="rect">
            <a:avLst/>
          </a:prstGeom>
          <a:noFill/>
          <a:ln w="9525">
            <a:noFill/>
            <a:miter lim="800000"/>
            <a:headEnd/>
            <a:tailEnd/>
          </a:ln>
        </p:spPr>
        <p:txBody>
          <a:bodyPr wrap="none">
            <a:spAutoFit/>
          </a:bodyPr>
          <a:lstStyle/>
          <a:p>
            <a:r>
              <a:rPr lang="en-US" b="0"/>
              <a:t>Berlin</a:t>
            </a:r>
          </a:p>
        </p:txBody>
      </p:sp>
      <p:sp>
        <p:nvSpPr>
          <p:cNvPr id="51220" name="Text Box 202"/>
          <p:cNvSpPr txBox="1">
            <a:spLocks noChangeArrowheads="1"/>
          </p:cNvSpPr>
          <p:nvPr/>
        </p:nvSpPr>
        <p:spPr bwMode="auto">
          <a:xfrm>
            <a:off x="6484938" y="228600"/>
            <a:ext cx="895350" cy="366713"/>
          </a:xfrm>
          <a:prstGeom prst="rect">
            <a:avLst/>
          </a:prstGeom>
          <a:noFill/>
          <a:ln w="9525">
            <a:noFill/>
            <a:miter lim="800000"/>
            <a:headEnd/>
            <a:tailEnd/>
          </a:ln>
        </p:spPr>
        <p:txBody>
          <a:bodyPr wrap="none">
            <a:spAutoFit/>
          </a:bodyPr>
          <a:lstStyle/>
          <a:p>
            <a:r>
              <a:rPr lang="en-US" b="0"/>
              <a:t>Boston</a:t>
            </a:r>
          </a:p>
        </p:txBody>
      </p:sp>
      <p:sp>
        <p:nvSpPr>
          <p:cNvPr id="51221" name="Text Box 203"/>
          <p:cNvSpPr txBox="1">
            <a:spLocks noChangeArrowheads="1"/>
          </p:cNvSpPr>
          <p:nvPr/>
        </p:nvSpPr>
        <p:spPr bwMode="auto">
          <a:xfrm>
            <a:off x="3665538" y="3352800"/>
            <a:ext cx="1047750" cy="366713"/>
          </a:xfrm>
          <a:prstGeom prst="rect">
            <a:avLst/>
          </a:prstGeom>
          <a:noFill/>
          <a:ln w="9525">
            <a:noFill/>
            <a:miter lim="800000"/>
            <a:headEnd/>
            <a:tailEnd/>
          </a:ln>
        </p:spPr>
        <p:txBody>
          <a:bodyPr wrap="none">
            <a:spAutoFit/>
          </a:bodyPr>
          <a:lstStyle/>
          <a:p>
            <a:r>
              <a:rPr lang="en-US" b="0"/>
              <a:t>Concord</a:t>
            </a:r>
          </a:p>
        </p:txBody>
      </p:sp>
      <p:sp>
        <p:nvSpPr>
          <p:cNvPr id="51222" name="Text Box 204"/>
          <p:cNvSpPr txBox="1">
            <a:spLocks noChangeArrowheads="1"/>
          </p:cNvSpPr>
          <p:nvPr/>
        </p:nvSpPr>
        <p:spPr bwMode="auto">
          <a:xfrm>
            <a:off x="6408738" y="3352800"/>
            <a:ext cx="1035050" cy="366713"/>
          </a:xfrm>
          <a:prstGeom prst="rect">
            <a:avLst/>
          </a:prstGeom>
          <a:noFill/>
          <a:ln w="9525">
            <a:noFill/>
            <a:miter lim="800000"/>
            <a:headEnd/>
            <a:tailEnd/>
          </a:ln>
        </p:spPr>
        <p:txBody>
          <a:bodyPr wrap="none">
            <a:spAutoFit/>
          </a:bodyPr>
          <a:lstStyle/>
          <a:p>
            <a:r>
              <a:rPr lang="en-US" b="0"/>
              <a:t>Portland</a:t>
            </a:r>
          </a:p>
        </p:txBody>
      </p:sp>
      <p:sp>
        <p:nvSpPr>
          <p:cNvPr id="51223" name="Rectangle 205"/>
          <p:cNvSpPr>
            <a:spLocks noChangeArrowheads="1"/>
          </p:cNvSpPr>
          <p:nvPr/>
        </p:nvSpPr>
        <p:spPr bwMode="auto">
          <a:xfrm>
            <a:off x="0" y="1981200"/>
            <a:ext cx="2590800" cy="1465263"/>
          </a:xfrm>
          <a:prstGeom prst="rect">
            <a:avLst/>
          </a:prstGeom>
          <a:noFill/>
          <a:ln w="9525">
            <a:noFill/>
            <a:miter lim="800000"/>
            <a:headEnd/>
            <a:tailEnd/>
          </a:ln>
        </p:spPr>
        <p:txBody>
          <a:bodyPr anchor="ctr">
            <a:spAutoFit/>
          </a:bodyPr>
          <a:lstStyle/>
          <a:p>
            <a:r>
              <a:rPr lang="en-US" b="0"/>
              <a:t>Horizontal lines at 0.25 inch and 0.50 inch indicate acceptable levels of distress for AC rutting. </a:t>
            </a:r>
          </a:p>
        </p:txBody>
      </p:sp>
      <p:sp>
        <p:nvSpPr>
          <p:cNvPr id="51224" name="Title 1"/>
          <p:cNvSpPr>
            <a:spLocks/>
          </p:cNvSpPr>
          <p:nvPr/>
        </p:nvSpPr>
        <p:spPr bwMode="auto">
          <a:xfrm>
            <a:off x="76200" y="274638"/>
            <a:ext cx="4267200" cy="1143000"/>
          </a:xfrm>
          <a:prstGeom prst="rect">
            <a:avLst/>
          </a:prstGeom>
          <a:noFill/>
          <a:ln w="9525">
            <a:noFill/>
            <a:miter lim="800000"/>
            <a:headEnd/>
            <a:tailEnd/>
          </a:ln>
        </p:spPr>
        <p:txBody>
          <a:bodyPr anchor="ctr"/>
          <a:lstStyle/>
          <a:p>
            <a:pPr defTabSz="457200"/>
            <a:r>
              <a:rPr lang="en-US" sz="4400" b="0">
                <a:latin typeface="Calibri" pitchFamily="34" charset="0"/>
              </a:rPr>
              <a:t>Results</a:t>
            </a:r>
            <a:br>
              <a:rPr lang="en-US" sz="4400" b="0">
                <a:latin typeface="Calibri" pitchFamily="34" charset="0"/>
              </a:rPr>
            </a:br>
            <a:r>
              <a:rPr lang="en-US" sz="2400" b="0">
                <a:latin typeface="Calibri" pitchFamily="34" charset="0"/>
              </a:rPr>
              <a:t>Hindcast Model </a:t>
            </a:r>
            <a:br>
              <a:rPr lang="en-US" sz="2400" b="0">
                <a:latin typeface="Calibri" pitchFamily="34" charset="0"/>
              </a:rPr>
            </a:br>
            <a:r>
              <a:rPr lang="en-US" sz="2400" b="0">
                <a:latin typeface="Calibri" pitchFamily="34" charset="0"/>
              </a:rPr>
              <a:t>versus Baseline</a:t>
            </a:r>
            <a:endParaRPr lang="en-US" sz="4400" b="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M-E PDG Results</a:t>
            </a:r>
            <a:br>
              <a:rPr lang="en-US" smtClean="0"/>
            </a:br>
            <a:r>
              <a:rPr lang="en-US" sz="2400" smtClean="0"/>
              <a:t>Hindcast Model versus Baseline</a:t>
            </a:r>
            <a:endParaRPr lang="en-US" smtClean="0"/>
          </a:p>
        </p:txBody>
      </p:sp>
      <p:sp>
        <p:nvSpPr>
          <p:cNvPr id="3" name="Slide Number Placeholder 2"/>
          <p:cNvSpPr>
            <a:spLocks noGrp="1"/>
          </p:cNvSpPr>
          <p:nvPr>
            <p:ph type="sldNum" sz="quarter" idx="12"/>
          </p:nvPr>
        </p:nvSpPr>
        <p:spPr/>
        <p:txBody>
          <a:bodyPr/>
          <a:lstStyle/>
          <a:p>
            <a:pPr>
              <a:defRPr/>
            </a:pPr>
            <a:fld id="{61A9A444-D97C-445C-9C54-28FC9A034FD0}" type="slidenum">
              <a:rPr lang="en-US"/>
              <a:pPr>
                <a:defRPr/>
              </a:pPr>
              <a:t>19</a:t>
            </a:fld>
            <a:endParaRPr lang="en-US"/>
          </a:p>
        </p:txBody>
      </p:sp>
      <p:graphicFrame>
        <p:nvGraphicFramePr>
          <p:cNvPr id="68711" name="Group 103"/>
          <p:cNvGraphicFramePr>
            <a:graphicFrameLocks noGrp="1"/>
          </p:cNvGraphicFramePr>
          <p:nvPr/>
        </p:nvGraphicFramePr>
        <p:xfrm>
          <a:off x="1676400" y="1447800"/>
          <a:ext cx="5715000" cy="4732338"/>
        </p:xfrm>
        <a:graphic>
          <a:graphicData uri="http://schemas.openxmlformats.org/drawingml/2006/table">
            <a:tbl>
              <a:tblPr/>
              <a:tblGrid>
                <a:gridCol w="1941513"/>
                <a:gridCol w="968375"/>
                <a:gridCol w="917575"/>
                <a:gridCol w="969962"/>
                <a:gridCol w="917575"/>
              </a:tblGrid>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Alligator Cracking (%)</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AC Rutting (in)</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Secondary</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Interstate</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Secondary</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Interstate</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Berlin, NH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57.0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8.73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0.927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0.838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55.9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7.61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0.813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0.715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765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55.5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7.68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0.828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0.736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55.5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7.87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0.861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0.770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Boston, MA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51.1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6.18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0.681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0.600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49.8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0.577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0.492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5.65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0.597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0.517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5.80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0.623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0.542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Concord, NH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56.3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8.62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0.933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0.900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8.14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0.872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53.9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8.28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0.848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0.887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765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8.18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0.873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0.875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Portland, ME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53.4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7.27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0.769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0.718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53.4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6.68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0.676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0.601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92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52.8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6.77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0.698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0.626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08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52.7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6.93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0.721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0.659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invGray">
          <a:xfrm>
            <a:off x="422275" y="273050"/>
            <a:ext cx="8305800" cy="609600"/>
          </a:xfrm>
          <a:prstGeom prst="rect">
            <a:avLst/>
          </a:prstGeom>
          <a:solidFill>
            <a:srgbClr val="1C3E7D"/>
          </a:solidFill>
          <a:ln w="12700">
            <a:noFill/>
            <a:miter lim="800000"/>
            <a:headEnd/>
            <a:tailEnd/>
          </a:ln>
          <a:effectLst>
            <a:outerShdw dist="35921" dir="2700000" algn="ctr" rotWithShape="0">
              <a:srgbClr val="808080"/>
            </a:outerShdw>
          </a:effectLst>
        </p:spPr>
        <p:txBody>
          <a:bodyPr lIns="90487" tIns="44450" rIns="90487" bIns="44450" anchor="ctr"/>
          <a:lstStyle/>
          <a:p>
            <a:pPr algn="r" eaLnBrk="0" hangingPunct="0">
              <a:defRPr/>
            </a:pPr>
            <a:r>
              <a:rPr kumimoji="1" lang="en-US" altLang="ko-KR" sz="2200" b="0">
                <a:solidFill>
                  <a:schemeClr val="bg2"/>
                </a:solidFill>
                <a:latin typeface="HY견고딕" pitchFamily="18" charset="-127"/>
                <a:ea typeface="HY견고딕" pitchFamily="18" charset="-127"/>
              </a:rPr>
              <a:t>System Uncertainty Propagation Framework</a:t>
            </a:r>
            <a:endParaRPr kumimoji="1" lang="en-US" altLang="en-US" sz="2200" b="0">
              <a:solidFill>
                <a:schemeClr val="bg2"/>
              </a:solidFill>
              <a:latin typeface="HY견고딕" pitchFamily="18" charset="-127"/>
              <a:ea typeface="HY견고딕" pitchFamily="18" charset="-127"/>
            </a:endParaRPr>
          </a:p>
        </p:txBody>
      </p:sp>
      <p:sp>
        <p:nvSpPr>
          <p:cNvPr id="17410" name="슬라이드 번호 개체 틀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latinLnBrk="1"/>
            <a:fld id="{85B5383C-DCA1-4EB3-B335-33A3A6DF9608}" type="slidenum">
              <a:rPr lang="en-US" altLang="ko-KR" sz="1200" b="0">
                <a:latin typeface="굴림"/>
                <a:ea typeface="굴림"/>
                <a:cs typeface="굴림"/>
              </a:rPr>
              <a:pPr algn="r" latinLnBrk="1"/>
              <a:t>2</a:t>
            </a:fld>
            <a:endParaRPr lang="en-US" altLang="ko-KR" sz="1200" b="0">
              <a:latin typeface="굴림"/>
              <a:ea typeface="굴림"/>
              <a:cs typeface="굴림"/>
            </a:endParaRPr>
          </a:p>
        </p:txBody>
      </p:sp>
      <p:pic>
        <p:nvPicPr>
          <p:cNvPr id="17411" name="Picture 4"/>
          <p:cNvPicPr>
            <a:picLocks noChangeAspect="1" noChangeArrowheads="1"/>
          </p:cNvPicPr>
          <p:nvPr/>
        </p:nvPicPr>
        <p:blipFill>
          <a:blip r:embed="rId3"/>
          <a:srcRect/>
          <a:stretch>
            <a:fillRect/>
          </a:stretch>
        </p:blipFill>
        <p:spPr bwMode="auto">
          <a:xfrm>
            <a:off x="34925" y="1196975"/>
            <a:ext cx="9166225" cy="2206625"/>
          </a:xfrm>
          <a:prstGeom prst="rect">
            <a:avLst/>
          </a:prstGeom>
          <a:noFill/>
          <a:ln w="9525">
            <a:noFill/>
            <a:miter lim="800000"/>
            <a:headEnd/>
            <a:tailEnd/>
          </a:ln>
        </p:spPr>
      </p:pic>
      <p:pic>
        <p:nvPicPr>
          <p:cNvPr id="17412" name="Picture 5"/>
          <p:cNvPicPr>
            <a:picLocks noChangeAspect="1" noChangeArrowheads="1"/>
          </p:cNvPicPr>
          <p:nvPr/>
        </p:nvPicPr>
        <p:blipFill>
          <a:blip r:embed="rId4"/>
          <a:srcRect/>
          <a:stretch>
            <a:fillRect/>
          </a:stretch>
        </p:blipFill>
        <p:spPr bwMode="auto">
          <a:xfrm>
            <a:off x="-36513" y="3860800"/>
            <a:ext cx="9058276" cy="2220913"/>
          </a:xfrm>
          <a:prstGeom prst="rect">
            <a:avLst/>
          </a:prstGeom>
          <a:noFill/>
          <a:ln w="9525">
            <a:noFill/>
            <a:miter lim="800000"/>
            <a:headEnd/>
            <a:tailEnd/>
          </a:ln>
        </p:spPr>
      </p:pic>
      <p:sp>
        <p:nvSpPr>
          <p:cNvPr id="17413" name="Text Box 6"/>
          <p:cNvSpPr txBox="1">
            <a:spLocks noChangeArrowheads="1"/>
          </p:cNvSpPr>
          <p:nvPr/>
        </p:nvSpPr>
        <p:spPr bwMode="auto">
          <a:xfrm>
            <a:off x="2987675" y="4437063"/>
            <a:ext cx="1296988" cy="641350"/>
          </a:xfrm>
          <a:prstGeom prst="rect">
            <a:avLst/>
          </a:prstGeom>
          <a:noFill/>
          <a:ln w="9525">
            <a:noFill/>
            <a:miter lim="800000"/>
            <a:headEnd/>
            <a:tailEnd/>
          </a:ln>
        </p:spPr>
        <p:txBody>
          <a:bodyPr>
            <a:spAutoFit/>
          </a:bodyPr>
          <a:lstStyle/>
          <a:p>
            <a:pPr latinLnBrk="1">
              <a:spcBef>
                <a:spcPct val="50000"/>
              </a:spcBef>
            </a:pPr>
            <a:r>
              <a:rPr kumimoji="1" lang="en-US" altLang="ko-KR">
                <a:solidFill>
                  <a:srgbClr val="FF3300"/>
                </a:solidFill>
                <a:latin typeface="Times New Roman" pitchFamily="18" charset="0"/>
                <a:ea typeface="HY견고딕"/>
                <a:cs typeface="HY견고딕"/>
              </a:rPr>
              <a:t>Failure Threshold</a:t>
            </a:r>
          </a:p>
        </p:txBody>
      </p:sp>
      <p:sp>
        <p:nvSpPr>
          <p:cNvPr id="17414" name="Text Box 7"/>
          <p:cNvSpPr txBox="1">
            <a:spLocks noChangeArrowheads="1"/>
          </p:cNvSpPr>
          <p:nvPr/>
        </p:nvSpPr>
        <p:spPr bwMode="auto">
          <a:xfrm>
            <a:off x="7380288" y="4437063"/>
            <a:ext cx="1296987" cy="641350"/>
          </a:xfrm>
          <a:prstGeom prst="rect">
            <a:avLst/>
          </a:prstGeom>
          <a:noFill/>
          <a:ln w="9525">
            <a:noFill/>
            <a:miter lim="800000"/>
            <a:headEnd/>
            <a:tailEnd/>
          </a:ln>
        </p:spPr>
        <p:txBody>
          <a:bodyPr>
            <a:spAutoFit/>
          </a:bodyPr>
          <a:lstStyle/>
          <a:p>
            <a:pPr latinLnBrk="1">
              <a:spcBef>
                <a:spcPct val="50000"/>
              </a:spcBef>
            </a:pPr>
            <a:r>
              <a:rPr kumimoji="1" lang="en-US" altLang="ko-KR">
                <a:solidFill>
                  <a:srgbClr val="FF3300"/>
                </a:solidFill>
                <a:latin typeface="Times New Roman" pitchFamily="18" charset="0"/>
                <a:ea typeface="HY견고딕"/>
                <a:cs typeface="HY견고딕"/>
              </a:rPr>
              <a:t>Failure Threshold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143000"/>
          </a:xfrm>
        </p:spPr>
        <p:txBody>
          <a:bodyPr/>
          <a:lstStyle/>
          <a:p>
            <a:pPr eaLnBrk="1" hangingPunct="1"/>
            <a:r>
              <a:rPr lang="en-US" smtClean="0"/>
              <a:t>M-E PDG Results</a:t>
            </a:r>
            <a:br>
              <a:rPr lang="en-US" smtClean="0"/>
            </a:br>
            <a:r>
              <a:rPr lang="en-US" sz="2400" smtClean="0"/>
              <a:t>Future Model versus Baseline</a:t>
            </a:r>
            <a:endParaRPr lang="en-US" smtClean="0"/>
          </a:p>
        </p:txBody>
      </p:sp>
      <p:sp>
        <p:nvSpPr>
          <p:cNvPr id="3" name="Slide Number Placeholder 2"/>
          <p:cNvSpPr>
            <a:spLocks noGrp="1"/>
          </p:cNvSpPr>
          <p:nvPr>
            <p:ph type="sldNum" sz="quarter" idx="12"/>
          </p:nvPr>
        </p:nvSpPr>
        <p:spPr/>
        <p:txBody>
          <a:bodyPr/>
          <a:lstStyle/>
          <a:p>
            <a:pPr>
              <a:defRPr/>
            </a:pPr>
            <a:fld id="{D5189787-8A34-48A5-8E52-D1AFA831E477}" type="slidenum">
              <a:rPr lang="en-US"/>
              <a:pPr>
                <a:defRPr/>
              </a:pPr>
              <a:t>20</a:t>
            </a:fld>
            <a:endParaRPr lang="en-US"/>
          </a:p>
        </p:txBody>
      </p:sp>
      <p:graphicFrame>
        <p:nvGraphicFramePr>
          <p:cNvPr id="108648" name="Group 104"/>
          <p:cNvGraphicFramePr>
            <a:graphicFrameLocks noGrp="1"/>
          </p:cNvGraphicFramePr>
          <p:nvPr/>
        </p:nvGraphicFramePr>
        <p:xfrm>
          <a:off x="1503363" y="1219200"/>
          <a:ext cx="6116637" cy="4732338"/>
        </p:xfrm>
        <a:graphic>
          <a:graphicData uri="http://schemas.openxmlformats.org/drawingml/2006/table">
            <a:tbl>
              <a:tblPr/>
              <a:tblGrid>
                <a:gridCol w="2078037"/>
                <a:gridCol w="1036638"/>
                <a:gridCol w="982662"/>
                <a:gridCol w="1036638"/>
                <a:gridCol w="982662"/>
              </a:tblGrid>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Alligator Cracking (%)</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AC Rutting (in)</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2413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Secondary</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Interstate</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Secondary</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Calibri" pitchFamily="34" charset="0"/>
                          <a:cs typeface="Times New Roman" pitchFamily="18" charset="0"/>
                        </a:rPr>
                        <a:t>Interstate</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Berlin, NH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57.0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8.73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0.927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0.838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55.2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8.48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0.965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0.925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55.2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8.60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0.977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0.934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13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8.68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1.003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0.972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Boston, MA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51.1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6.18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0.681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0.600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6.35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0.738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0.645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13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50.7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6.40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0.737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0.642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50.8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6.49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0.753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0.661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Concord, NH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56.3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8.62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0.933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0.900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8.46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0.982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0.969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13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8.57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0.994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0.980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54.2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8.73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1.021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1.012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Times New Roman" pitchFamily="18" charset="0"/>
                        </a:rPr>
                        <a:t>Portland, ME (M-E PDG)</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53.4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7.27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0.769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Times New Roman" pitchFamily="18" charset="0"/>
                        </a:rPr>
                        <a:t>0.718</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CRCM+CGCM3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53.2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7.45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0.805</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0.760</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13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RCM3+CGCM3</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53.9</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7.54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0.81</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0.766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97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Times New Roman" pitchFamily="18" charset="0"/>
                        </a:rPr>
                        <a:t>RCM3+GFDL</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53.6</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7.67</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0.834</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Times New Roman" pitchFamily="18" charset="0"/>
                        </a:rPr>
                        <a:t>0.792</a:t>
                      </a:r>
                      <a:endParaRPr kumimoji="0" lang="en-US" sz="15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3" name="Group 36"/>
          <p:cNvGrpSpPr>
            <a:grpSpLocks/>
          </p:cNvGrpSpPr>
          <p:nvPr/>
        </p:nvGrpSpPr>
        <p:grpSpPr bwMode="auto">
          <a:xfrm>
            <a:off x="-381000" y="3649663"/>
            <a:ext cx="3292475" cy="2065337"/>
            <a:chOff x="-240" y="1104"/>
            <a:chExt cx="2074" cy="1301"/>
          </a:xfrm>
        </p:grpSpPr>
        <p:pic>
          <p:nvPicPr>
            <p:cNvPr id="107548" name="Picture 29"/>
            <p:cNvPicPr>
              <a:picLocks noChangeAspect="1" noChangeArrowheads="1"/>
            </p:cNvPicPr>
            <p:nvPr/>
          </p:nvPicPr>
          <p:blipFill>
            <a:blip r:embed="rId4"/>
            <a:srcRect r="75179" b="20000"/>
            <a:stretch>
              <a:fillRect/>
            </a:stretch>
          </p:blipFill>
          <p:spPr bwMode="auto">
            <a:xfrm>
              <a:off x="48" y="1104"/>
              <a:ext cx="1625" cy="250"/>
            </a:xfrm>
            <a:prstGeom prst="rect">
              <a:avLst/>
            </a:prstGeom>
            <a:noFill/>
            <a:ln w="9525">
              <a:noFill/>
              <a:miter lim="800000"/>
              <a:headEnd/>
              <a:tailEnd/>
            </a:ln>
          </p:spPr>
        </p:pic>
        <p:pic>
          <p:nvPicPr>
            <p:cNvPr id="107549" name="Picture 31"/>
            <p:cNvPicPr>
              <a:picLocks noChangeAspect="1" noChangeArrowheads="1"/>
            </p:cNvPicPr>
            <p:nvPr/>
          </p:nvPicPr>
          <p:blipFill>
            <a:blip r:embed="rId4"/>
            <a:srcRect l="70645" t="-39999"/>
            <a:stretch>
              <a:fillRect/>
            </a:stretch>
          </p:blipFill>
          <p:spPr bwMode="auto">
            <a:xfrm>
              <a:off x="-240" y="1968"/>
              <a:ext cx="1920" cy="437"/>
            </a:xfrm>
            <a:prstGeom prst="rect">
              <a:avLst/>
            </a:prstGeom>
            <a:noFill/>
            <a:ln w="9525">
              <a:noFill/>
              <a:miter lim="800000"/>
              <a:headEnd/>
              <a:tailEnd/>
            </a:ln>
          </p:spPr>
        </p:pic>
        <p:pic>
          <p:nvPicPr>
            <p:cNvPr id="107550" name="Picture 33"/>
            <p:cNvPicPr>
              <a:picLocks noChangeAspect="1" noChangeArrowheads="1"/>
            </p:cNvPicPr>
            <p:nvPr/>
          </p:nvPicPr>
          <p:blipFill>
            <a:blip r:embed="rId4"/>
            <a:srcRect l="49641" t="-39999" r="25537" b="-20000"/>
            <a:stretch>
              <a:fillRect/>
            </a:stretch>
          </p:blipFill>
          <p:spPr bwMode="auto">
            <a:xfrm>
              <a:off x="-127" y="1578"/>
              <a:ext cx="1622" cy="499"/>
            </a:xfrm>
            <a:prstGeom prst="rect">
              <a:avLst/>
            </a:prstGeom>
            <a:noFill/>
            <a:ln w="9525">
              <a:noFill/>
              <a:miter lim="800000"/>
              <a:headEnd/>
              <a:tailEnd/>
            </a:ln>
          </p:spPr>
        </p:pic>
        <p:pic>
          <p:nvPicPr>
            <p:cNvPr id="107551" name="Picture 35"/>
            <p:cNvPicPr>
              <a:picLocks noChangeAspect="1" noChangeArrowheads="1"/>
            </p:cNvPicPr>
            <p:nvPr/>
          </p:nvPicPr>
          <p:blipFill>
            <a:blip r:embed="rId4"/>
            <a:srcRect l="24821" r="46539" b="-20000"/>
            <a:stretch>
              <a:fillRect/>
            </a:stretch>
          </p:blipFill>
          <p:spPr bwMode="auto">
            <a:xfrm>
              <a:off x="-41" y="1392"/>
              <a:ext cx="1875" cy="375"/>
            </a:xfrm>
            <a:prstGeom prst="rect">
              <a:avLst/>
            </a:prstGeom>
            <a:noFill/>
            <a:ln w="9525">
              <a:noFill/>
              <a:miter lim="800000"/>
              <a:headEnd/>
              <a:tailEnd/>
            </a:ln>
          </p:spPr>
        </p:pic>
      </p:grpSp>
      <p:sp>
        <p:nvSpPr>
          <p:cNvPr id="4" name="Slide Number Placeholder 3"/>
          <p:cNvSpPr>
            <a:spLocks noGrp="1"/>
          </p:cNvSpPr>
          <p:nvPr>
            <p:ph type="sldNum" sz="quarter" idx="12"/>
          </p:nvPr>
        </p:nvSpPr>
        <p:spPr/>
        <p:txBody>
          <a:bodyPr/>
          <a:lstStyle/>
          <a:p>
            <a:pPr>
              <a:defRPr/>
            </a:pPr>
            <a:fld id="{E767DE8C-3896-429F-BA7F-8F15BDDF14B9}" type="slidenum">
              <a:rPr lang="en-US"/>
              <a:pPr>
                <a:defRPr/>
              </a:pPr>
              <a:t>21</a:t>
            </a:fld>
            <a:endParaRPr lang="en-US"/>
          </a:p>
        </p:txBody>
      </p:sp>
      <p:graphicFrame>
        <p:nvGraphicFramePr>
          <p:cNvPr id="12" name="Table 11"/>
          <p:cNvGraphicFramePr>
            <a:graphicFrameLocks noGrp="1"/>
          </p:cNvGraphicFramePr>
          <p:nvPr/>
        </p:nvGraphicFramePr>
        <p:xfrm>
          <a:off x="2584450" y="0"/>
          <a:ext cx="5486400" cy="6035675"/>
        </p:xfrm>
        <a:graphic>
          <a:graphicData uri="http://schemas.openxmlformats.org/drawingml/2006/table">
            <a:tbl>
              <a:tblPr>
                <a:tableStyleId>{2D5ABB26-0587-4C30-8999-92F81FD0307C}</a:tableStyleId>
              </a:tblPr>
              <a:tblGrid>
                <a:gridCol w="2743200"/>
                <a:gridCol w="2743200"/>
              </a:tblGrid>
              <a:tr h="2743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200" dirty="0" smtClean="0"/>
                        <a:t>Berlin,</a:t>
                      </a:r>
                      <a:r>
                        <a:rPr lang="en-US" sz="1200" baseline="0" dirty="0" smtClean="0"/>
                        <a:t> NH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Boston, MA</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200" dirty="0" smtClean="0"/>
                        <a:t>Concord, NH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Portland,</a:t>
                      </a:r>
                      <a:r>
                        <a:rPr lang="en-US" sz="1200" baseline="0" dirty="0" smtClean="0"/>
                        <a:t> ME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754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b="0">
              <a:latin typeface="Calibri" pitchFamily="34" charset="0"/>
            </a:endParaRPr>
          </a:p>
        </p:txBody>
      </p:sp>
      <p:graphicFrame>
        <p:nvGraphicFramePr>
          <p:cNvPr id="107522" name="Object 2"/>
          <p:cNvGraphicFramePr>
            <a:graphicFrameLocks noChangeAspect="1"/>
          </p:cNvGraphicFramePr>
          <p:nvPr/>
        </p:nvGraphicFramePr>
        <p:xfrm>
          <a:off x="3346450" y="6057900"/>
          <a:ext cx="3990975" cy="190500"/>
        </p:xfrm>
        <a:graphic>
          <a:graphicData uri="http://schemas.openxmlformats.org/presentationml/2006/ole">
            <p:oleObj spid="_x0000_s107522" name="Bitmap Image" r:id="rId5" imgW="3990476" imgH="190426" progId="PBrush">
              <p:embed/>
            </p:oleObj>
          </a:graphicData>
        </a:graphic>
      </p:graphicFrame>
      <p:graphicFrame>
        <p:nvGraphicFramePr>
          <p:cNvPr id="6" name="Chart 5"/>
          <p:cNvGraphicFramePr/>
          <p:nvPr/>
        </p:nvGraphicFramePr>
        <p:xfrm>
          <a:off x="2584450" y="0"/>
          <a:ext cx="25146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5556250" y="0"/>
          <a:ext cx="25146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nvGraphicFramePr>
        <p:xfrm>
          <a:off x="5556250" y="2971800"/>
          <a:ext cx="25146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p:nvPr/>
        </p:nvGraphicFramePr>
        <p:xfrm>
          <a:off x="2584450" y="2971800"/>
          <a:ext cx="25146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107547" name="Title 1"/>
          <p:cNvSpPr>
            <a:spLocks/>
          </p:cNvSpPr>
          <p:nvPr/>
        </p:nvSpPr>
        <p:spPr bwMode="auto">
          <a:xfrm>
            <a:off x="76200" y="274638"/>
            <a:ext cx="4267200" cy="1143000"/>
          </a:xfrm>
          <a:prstGeom prst="rect">
            <a:avLst/>
          </a:prstGeom>
          <a:noFill/>
          <a:ln w="9525">
            <a:noFill/>
            <a:miter lim="800000"/>
            <a:headEnd/>
            <a:tailEnd/>
          </a:ln>
        </p:spPr>
        <p:txBody>
          <a:bodyPr anchor="ctr"/>
          <a:lstStyle/>
          <a:p>
            <a:pPr defTabSz="457200"/>
            <a:r>
              <a:rPr lang="en-US" sz="4400" b="0">
                <a:latin typeface="Calibri" pitchFamily="34" charset="0"/>
              </a:rPr>
              <a:t>Results</a:t>
            </a:r>
            <a:br>
              <a:rPr lang="en-US" sz="4400" b="0">
                <a:latin typeface="Calibri" pitchFamily="34" charset="0"/>
              </a:rPr>
            </a:br>
            <a:r>
              <a:rPr lang="en-US" sz="2400" b="0">
                <a:latin typeface="Calibri" pitchFamily="34" charset="0"/>
              </a:rPr>
              <a:t>Future Model </a:t>
            </a:r>
            <a:br>
              <a:rPr lang="en-US" sz="2400" b="0">
                <a:latin typeface="Calibri" pitchFamily="34" charset="0"/>
              </a:rPr>
            </a:br>
            <a:r>
              <a:rPr lang="en-US" sz="2400" b="0">
                <a:latin typeface="Calibri" pitchFamily="34" charset="0"/>
              </a:rPr>
              <a:t>versus Baseline</a:t>
            </a:r>
            <a:endParaRPr lang="en-US" sz="4400" b="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932ABED-0975-4468-B139-6CFDEBBFD23E}" type="slidenum">
              <a:rPr lang="en-US"/>
              <a:pPr>
                <a:defRPr/>
              </a:pPr>
              <a:t>22</a:t>
            </a:fld>
            <a:endParaRPr lang="en-US"/>
          </a:p>
        </p:txBody>
      </p:sp>
      <p:graphicFrame>
        <p:nvGraphicFramePr>
          <p:cNvPr id="12" name="Table 11"/>
          <p:cNvGraphicFramePr>
            <a:graphicFrameLocks noGrp="1"/>
          </p:cNvGraphicFramePr>
          <p:nvPr/>
        </p:nvGraphicFramePr>
        <p:xfrm>
          <a:off x="3435350" y="0"/>
          <a:ext cx="5486400" cy="6035675"/>
        </p:xfrm>
        <a:graphic>
          <a:graphicData uri="http://schemas.openxmlformats.org/drawingml/2006/table">
            <a:tbl>
              <a:tblPr>
                <a:tableStyleId>{2D5ABB26-0587-4C30-8999-92F81FD0307C}</a:tableStyleId>
              </a:tblPr>
              <a:tblGrid>
                <a:gridCol w="2743200"/>
                <a:gridCol w="2743200"/>
              </a:tblGrid>
              <a:tr h="2743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200" dirty="0" smtClean="0"/>
                        <a:t>Berlin,</a:t>
                      </a:r>
                      <a:r>
                        <a:rPr lang="en-US" sz="1200" baseline="0" dirty="0" smtClean="0"/>
                        <a:t> NH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Boston, MA</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200" dirty="0" smtClean="0"/>
                        <a:t>Concord, NH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Portland,</a:t>
                      </a:r>
                      <a:r>
                        <a:rPr lang="en-US" sz="1200" baseline="0" dirty="0" smtClean="0"/>
                        <a:t> ME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061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b="0">
              <a:latin typeface="Calibri" pitchFamily="34" charset="0"/>
            </a:endParaRPr>
          </a:p>
        </p:txBody>
      </p:sp>
      <p:graphicFrame>
        <p:nvGraphicFramePr>
          <p:cNvPr id="110594" name="Object 2"/>
          <p:cNvGraphicFramePr>
            <a:graphicFrameLocks noChangeAspect="1"/>
          </p:cNvGraphicFramePr>
          <p:nvPr/>
        </p:nvGraphicFramePr>
        <p:xfrm>
          <a:off x="4197350" y="6057900"/>
          <a:ext cx="3990975" cy="190500"/>
        </p:xfrm>
        <a:graphic>
          <a:graphicData uri="http://schemas.openxmlformats.org/presentationml/2006/ole">
            <p:oleObj spid="_x0000_s110594" name="Bitmap Image" r:id="rId4" imgW="3990476" imgH="190426" progId="PBrush">
              <p:embed/>
            </p:oleObj>
          </a:graphicData>
        </a:graphic>
      </p:graphicFrame>
      <p:graphicFrame>
        <p:nvGraphicFramePr>
          <p:cNvPr id="6" name="Chart 5"/>
          <p:cNvGraphicFramePr/>
          <p:nvPr/>
        </p:nvGraphicFramePr>
        <p:xfrm>
          <a:off x="3435350" y="0"/>
          <a:ext cx="25146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6407150" y="0"/>
          <a:ext cx="25146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nvGraphicFramePr>
        <p:xfrm>
          <a:off x="6407150" y="2971800"/>
          <a:ext cx="25146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p:nvPr/>
        </p:nvGraphicFramePr>
        <p:xfrm>
          <a:off x="3435350" y="2971800"/>
          <a:ext cx="2514600" cy="2743200"/>
        </p:xfrm>
        <a:graphic>
          <a:graphicData uri="http://schemas.openxmlformats.org/drawingml/2006/chart">
            <c:chart xmlns:c="http://schemas.openxmlformats.org/drawingml/2006/chart" xmlns:r="http://schemas.openxmlformats.org/officeDocument/2006/relationships" r:id="rId8"/>
          </a:graphicData>
        </a:graphic>
      </p:graphicFrame>
      <p:grpSp>
        <p:nvGrpSpPr>
          <p:cNvPr id="110618" name="Group 27"/>
          <p:cNvGrpSpPr>
            <a:grpSpLocks/>
          </p:cNvGrpSpPr>
          <p:nvPr/>
        </p:nvGrpSpPr>
        <p:grpSpPr bwMode="auto">
          <a:xfrm>
            <a:off x="-228600" y="3802063"/>
            <a:ext cx="3292475" cy="2065337"/>
            <a:chOff x="-240" y="1104"/>
            <a:chExt cx="2074" cy="1301"/>
          </a:xfrm>
        </p:grpSpPr>
        <p:pic>
          <p:nvPicPr>
            <p:cNvPr id="110620" name="Picture 28"/>
            <p:cNvPicPr>
              <a:picLocks noChangeAspect="1" noChangeArrowheads="1"/>
            </p:cNvPicPr>
            <p:nvPr/>
          </p:nvPicPr>
          <p:blipFill>
            <a:blip r:embed="rId9"/>
            <a:srcRect r="75179" b="20000"/>
            <a:stretch>
              <a:fillRect/>
            </a:stretch>
          </p:blipFill>
          <p:spPr bwMode="auto">
            <a:xfrm>
              <a:off x="48" y="1104"/>
              <a:ext cx="1625" cy="250"/>
            </a:xfrm>
            <a:prstGeom prst="rect">
              <a:avLst/>
            </a:prstGeom>
            <a:noFill/>
            <a:ln w="9525">
              <a:noFill/>
              <a:miter lim="800000"/>
              <a:headEnd/>
              <a:tailEnd/>
            </a:ln>
          </p:spPr>
        </p:pic>
        <p:pic>
          <p:nvPicPr>
            <p:cNvPr id="110621" name="Picture 29"/>
            <p:cNvPicPr>
              <a:picLocks noChangeAspect="1" noChangeArrowheads="1"/>
            </p:cNvPicPr>
            <p:nvPr/>
          </p:nvPicPr>
          <p:blipFill>
            <a:blip r:embed="rId9"/>
            <a:srcRect l="70645" t="-39999"/>
            <a:stretch>
              <a:fillRect/>
            </a:stretch>
          </p:blipFill>
          <p:spPr bwMode="auto">
            <a:xfrm>
              <a:off x="-240" y="1968"/>
              <a:ext cx="1920" cy="437"/>
            </a:xfrm>
            <a:prstGeom prst="rect">
              <a:avLst/>
            </a:prstGeom>
            <a:noFill/>
            <a:ln w="9525">
              <a:noFill/>
              <a:miter lim="800000"/>
              <a:headEnd/>
              <a:tailEnd/>
            </a:ln>
          </p:spPr>
        </p:pic>
        <p:pic>
          <p:nvPicPr>
            <p:cNvPr id="110622" name="Picture 30"/>
            <p:cNvPicPr>
              <a:picLocks noChangeAspect="1" noChangeArrowheads="1"/>
            </p:cNvPicPr>
            <p:nvPr/>
          </p:nvPicPr>
          <p:blipFill>
            <a:blip r:embed="rId9"/>
            <a:srcRect l="49641" t="-39999" r="25537" b="-20000"/>
            <a:stretch>
              <a:fillRect/>
            </a:stretch>
          </p:blipFill>
          <p:spPr bwMode="auto">
            <a:xfrm>
              <a:off x="-127" y="1578"/>
              <a:ext cx="1622" cy="499"/>
            </a:xfrm>
            <a:prstGeom prst="rect">
              <a:avLst/>
            </a:prstGeom>
            <a:noFill/>
            <a:ln w="9525">
              <a:noFill/>
              <a:miter lim="800000"/>
              <a:headEnd/>
              <a:tailEnd/>
            </a:ln>
          </p:spPr>
        </p:pic>
        <p:pic>
          <p:nvPicPr>
            <p:cNvPr id="110623" name="Picture 31"/>
            <p:cNvPicPr>
              <a:picLocks noChangeAspect="1" noChangeArrowheads="1"/>
            </p:cNvPicPr>
            <p:nvPr/>
          </p:nvPicPr>
          <p:blipFill>
            <a:blip r:embed="rId9"/>
            <a:srcRect l="24821" r="46539" b="-20000"/>
            <a:stretch>
              <a:fillRect/>
            </a:stretch>
          </p:blipFill>
          <p:spPr bwMode="auto">
            <a:xfrm>
              <a:off x="-41" y="1392"/>
              <a:ext cx="1875" cy="375"/>
            </a:xfrm>
            <a:prstGeom prst="rect">
              <a:avLst/>
            </a:prstGeom>
            <a:noFill/>
            <a:ln w="9525">
              <a:noFill/>
              <a:miter lim="800000"/>
              <a:headEnd/>
              <a:tailEnd/>
            </a:ln>
          </p:spPr>
        </p:pic>
      </p:grpSp>
      <p:sp>
        <p:nvSpPr>
          <p:cNvPr id="110619" name="Title 1"/>
          <p:cNvSpPr>
            <a:spLocks/>
          </p:cNvSpPr>
          <p:nvPr/>
        </p:nvSpPr>
        <p:spPr bwMode="auto">
          <a:xfrm>
            <a:off x="228600" y="427038"/>
            <a:ext cx="4267200" cy="1143000"/>
          </a:xfrm>
          <a:prstGeom prst="rect">
            <a:avLst/>
          </a:prstGeom>
          <a:noFill/>
          <a:ln w="9525">
            <a:noFill/>
            <a:miter lim="800000"/>
            <a:headEnd/>
            <a:tailEnd/>
          </a:ln>
        </p:spPr>
        <p:txBody>
          <a:bodyPr anchor="ctr"/>
          <a:lstStyle/>
          <a:p>
            <a:pPr defTabSz="457200"/>
            <a:r>
              <a:rPr lang="en-US" sz="4400" b="0">
                <a:latin typeface="Calibri" pitchFamily="34" charset="0"/>
              </a:rPr>
              <a:t>Results</a:t>
            </a:r>
            <a:br>
              <a:rPr lang="en-US" sz="4400" b="0">
                <a:latin typeface="Calibri" pitchFamily="34" charset="0"/>
              </a:rPr>
            </a:br>
            <a:r>
              <a:rPr lang="en-US" sz="2400" b="0">
                <a:latin typeface="Calibri" pitchFamily="34" charset="0"/>
              </a:rPr>
              <a:t>Future Model </a:t>
            </a:r>
            <a:br>
              <a:rPr lang="en-US" sz="2400" b="0">
                <a:latin typeface="Calibri" pitchFamily="34" charset="0"/>
              </a:rPr>
            </a:br>
            <a:r>
              <a:rPr lang="en-US" sz="2400" b="0">
                <a:latin typeface="Calibri" pitchFamily="34" charset="0"/>
              </a:rPr>
              <a:t>versus Historical Model</a:t>
            </a:r>
            <a:endParaRPr lang="en-US" sz="4400" b="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0" y="6400800"/>
            <a:ext cx="2133600" cy="365125"/>
          </a:xfrm>
          <a:prstGeom prst="rect">
            <a:avLst/>
          </a:prstGeom>
          <a:noFill/>
        </p:spPr>
        <p:txBody>
          <a:bodyPr anchor="ctr"/>
          <a:lstStyle/>
          <a:p>
            <a:pPr fontAlgn="auto">
              <a:spcBef>
                <a:spcPts val="0"/>
              </a:spcBef>
              <a:spcAft>
                <a:spcPts val="0"/>
              </a:spcAft>
              <a:defRPr/>
            </a:pPr>
            <a:fld id="{B1D2FE76-2DFF-4A6C-9436-B6BA50A8C8C3}" type="slidenum">
              <a:rPr lang="en-US" sz="1200" b="0">
                <a:solidFill>
                  <a:schemeClr val="tx1">
                    <a:tint val="75000"/>
                  </a:schemeClr>
                </a:solidFill>
                <a:latin typeface="+mn-lt"/>
              </a:rPr>
              <a:pPr fontAlgn="auto">
                <a:spcBef>
                  <a:spcPts val="0"/>
                </a:spcBef>
                <a:spcAft>
                  <a:spcPts val="0"/>
                </a:spcAft>
                <a:defRPr/>
              </a:pPr>
              <a:t>23</a:t>
            </a:fld>
            <a:endParaRPr lang="en-US" sz="1200" b="0">
              <a:solidFill>
                <a:schemeClr val="tx1">
                  <a:tint val="75000"/>
                </a:schemeClr>
              </a:solidFill>
              <a:latin typeface="+mn-lt"/>
            </a:endParaRPr>
          </a:p>
        </p:txBody>
      </p:sp>
      <p:graphicFrame>
        <p:nvGraphicFramePr>
          <p:cNvPr id="139539" name="Group 275"/>
          <p:cNvGraphicFramePr>
            <a:graphicFrameLocks noGrp="1"/>
          </p:cNvGraphicFramePr>
          <p:nvPr/>
        </p:nvGraphicFramePr>
        <p:xfrm>
          <a:off x="3413125" y="76200"/>
          <a:ext cx="4892675" cy="6065838"/>
        </p:xfrm>
        <a:graphic>
          <a:graphicData uri="http://schemas.openxmlformats.org/drawingml/2006/table">
            <a:tbl>
              <a:tblPr/>
              <a:tblGrid>
                <a:gridCol w="2579688"/>
                <a:gridCol w="1182687"/>
                <a:gridCol w="1130300"/>
              </a:tblGrid>
              <a:tr h="19050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Months to Failure</a:t>
                      </a:r>
                      <a:endParaRPr kumimoji="0" lang="en-US" sz="3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Secondary</a:t>
                      </a:r>
                      <a:endParaRPr kumimoji="0" lang="en-US" sz="28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Interstate</a:t>
                      </a:r>
                      <a:endParaRPr kumimoji="0" lang="en-US" sz="28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Berlin, NH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CRCM+CGCM3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-24</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-36</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-24</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-26</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RCM3+GFDL</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-22</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-36</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Boston, MA</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CRCM+CGCM3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-58</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-81</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-47</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-62</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RCM3+GFDL</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-55</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-59</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Concord, NH</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CRCM+CGCM3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-11</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RCM3+GFDL</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-21</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Portland, ME</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CRCM+CGCM3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-36</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-49</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RCM3+CGCM3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-25</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-48</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RCM3+GFDL</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-33</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-39</a:t>
                      </a: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08" name="Title 1"/>
          <p:cNvSpPr>
            <a:spLocks/>
          </p:cNvSpPr>
          <p:nvPr/>
        </p:nvSpPr>
        <p:spPr bwMode="auto">
          <a:xfrm>
            <a:off x="228600" y="1676400"/>
            <a:ext cx="3124200" cy="1143000"/>
          </a:xfrm>
          <a:prstGeom prst="rect">
            <a:avLst/>
          </a:prstGeom>
          <a:noFill/>
          <a:ln w="9525">
            <a:noFill/>
            <a:miter lim="800000"/>
            <a:headEnd/>
            <a:tailEnd/>
          </a:ln>
        </p:spPr>
        <p:txBody>
          <a:bodyPr anchor="ctr"/>
          <a:lstStyle/>
          <a:p>
            <a:pPr defTabSz="457200"/>
            <a:r>
              <a:rPr lang="en-US" sz="4400" b="0">
                <a:latin typeface="Calibri" pitchFamily="34" charset="0"/>
              </a:rPr>
              <a:t>Results</a:t>
            </a:r>
            <a:br>
              <a:rPr lang="en-US" sz="4400" b="0">
                <a:latin typeface="Calibri" pitchFamily="34" charset="0"/>
              </a:rPr>
            </a:br>
            <a:r>
              <a:rPr lang="en-US" sz="2400" b="0">
                <a:latin typeface="Calibri" pitchFamily="34" charset="0"/>
              </a:rPr>
              <a:t>Future Model </a:t>
            </a:r>
            <a:br>
              <a:rPr lang="en-US" sz="2400" b="0">
                <a:latin typeface="Calibri" pitchFamily="34" charset="0"/>
              </a:rPr>
            </a:br>
            <a:r>
              <a:rPr lang="en-US" sz="2400" b="0">
                <a:latin typeface="Calibri" pitchFamily="34" charset="0"/>
              </a:rPr>
              <a:t>versus Hindcast Model</a:t>
            </a:r>
            <a:br>
              <a:rPr lang="en-US" sz="2400" b="0">
                <a:latin typeface="Calibri" pitchFamily="34" charset="0"/>
              </a:rPr>
            </a:br>
            <a:r>
              <a:rPr lang="en-US" sz="2400" b="0">
                <a:latin typeface="Calibri" pitchFamily="34" charset="0"/>
              </a:rPr>
              <a:t/>
            </a:r>
            <a:br>
              <a:rPr lang="en-US" sz="2400" b="0">
                <a:latin typeface="Calibri" pitchFamily="34" charset="0"/>
              </a:rPr>
            </a:br>
            <a:r>
              <a:rPr lang="en-US" sz="2400" b="0">
                <a:latin typeface="Calibri" pitchFamily="34" charset="0"/>
              </a:rPr>
              <a:t/>
            </a:r>
            <a:br>
              <a:rPr lang="en-US" sz="2400" b="0">
                <a:latin typeface="Calibri" pitchFamily="34" charset="0"/>
              </a:rPr>
            </a:br>
            <a:r>
              <a:rPr lang="en-US" sz="2000" b="0">
                <a:latin typeface="Calibri" pitchFamily="34" charset="0"/>
              </a:rPr>
              <a:t> </a:t>
            </a:r>
            <a:r>
              <a:rPr lang="en-US" sz="2000">
                <a:latin typeface="Calibri" pitchFamily="34" charset="0"/>
              </a:rPr>
              <a:t>Difference in Time to Distress (Future - Hindcast) in Months.  Negative values indicate distress occurs earlier.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274638"/>
            <a:ext cx="8229600" cy="792162"/>
          </a:xfrm>
        </p:spPr>
        <p:txBody>
          <a:bodyPr/>
          <a:lstStyle/>
          <a:p>
            <a:pPr eaLnBrk="1" hangingPunct="1"/>
            <a:r>
              <a:rPr lang="en-US" smtClean="0"/>
              <a:t>Conclusions </a:t>
            </a:r>
          </a:p>
        </p:txBody>
      </p:sp>
      <p:sp>
        <p:nvSpPr>
          <p:cNvPr id="114690" name="Content Placeholder 2"/>
          <p:cNvSpPr>
            <a:spLocks noGrp="1"/>
          </p:cNvSpPr>
          <p:nvPr>
            <p:ph idx="1"/>
          </p:nvPr>
        </p:nvSpPr>
        <p:spPr>
          <a:xfrm>
            <a:off x="457200" y="1143000"/>
            <a:ext cx="8229600" cy="4525963"/>
          </a:xfrm>
        </p:spPr>
        <p:txBody>
          <a:bodyPr/>
          <a:lstStyle/>
          <a:p>
            <a:pPr eaLnBrk="1" hangingPunct="1">
              <a:lnSpc>
                <a:spcPct val="90000"/>
              </a:lnSpc>
            </a:pPr>
            <a:r>
              <a:rPr lang="en-US" smtClean="0"/>
              <a:t>The simulated impact of future temperature changes on pavement performance was</a:t>
            </a:r>
          </a:p>
          <a:p>
            <a:pPr lvl="1" eaLnBrk="1" hangingPunct="1">
              <a:lnSpc>
                <a:spcPct val="90000"/>
              </a:lnSpc>
            </a:pPr>
            <a:r>
              <a:rPr lang="en-US" smtClean="0"/>
              <a:t> Negligible for alligator cracking for the four study sites</a:t>
            </a:r>
          </a:p>
          <a:p>
            <a:pPr lvl="1" eaLnBrk="1" hangingPunct="1">
              <a:lnSpc>
                <a:spcPct val="90000"/>
              </a:lnSpc>
            </a:pPr>
            <a:r>
              <a:rPr lang="en-US" smtClean="0"/>
              <a:t>AC rutting differences were great enough to warrant additional consideration </a:t>
            </a:r>
          </a:p>
          <a:p>
            <a:pPr eaLnBrk="1" hangingPunct="1">
              <a:lnSpc>
                <a:spcPct val="90000"/>
              </a:lnSpc>
            </a:pPr>
            <a:r>
              <a:rPr lang="en-US" smtClean="0"/>
              <a:t>Adequate evidence exists to recommend the inclusion of a nonstationary climate in design</a:t>
            </a:r>
          </a:p>
          <a:p>
            <a:pPr eaLnBrk="1" hangingPunct="1">
              <a:lnSpc>
                <a:spcPct val="90000"/>
              </a:lnSpc>
            </a:pPr>
            <a:r>
              <a:rPr lang="en-US" smtClean="0"/>
              <a:t>Proposed methodology provides a consistent and flexible means to evaluate the impact of other variables alone or in combination. </a:t>
            </a:r>
          </a:p>
        </p:txBody>
      </p:sp>
      <p:sp>
        <p:nvSpPr>
          <p:cNvPr id="4" name="Slide Number Placeholder 3"/>
          <p:cNvSpPr>
            <a:spLocks noGrp="1"/>
          </p:cNvSpPr>
          <p:nvPr>
            <p:ph type="sldNum" sz="quarter" idx="12"/>
          </p:nvPr>
        </p:nvSpPr>
        <p:spPr/>
        <p:txBody>
          <a:bodyPr/>
          <a:lstStyle/>
          <a:p>
            <a:pPr>
              <a:defRPr/>
            </a:pPr>
            <a:fld id="{AB434158-6098-446E-9C33-DFF55CF79339}"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en-US" smtClean="0"/>
              <a:t>Conclusions</a:t>
            </a:r>
          </a:p>
        </p:txBody>
      </p:sp>
      <p:sp>
        <p:nvSpPr>
          <p:cNvPr id="116738" name="Content Placeholder 2"/>
          <p:cNvSpPr>
            <a:spLocks noGrp="1"/>
          </p:cNvSpPr>
          <p:nvPr>
            <p:ph idx="1"/>
          </p:nvPr>
        </p:nvSpPr>
        <p:spPr>
          <a:xfrm>
            <a:off x="457200" y="1295400"/>
            <a:ext cx="8229600" cy="4525963"/>
          </a:xfrm>
        </p:spPr>
        <p:txBody>
          <a:bodyPr/>
          <a:lstStyle/>
          <a:p>
            <a:pPr eaLnBrk="1" hangingPunct="1">
              <a:lnSpc>
                <a:spcPct val="90000"/>
              </a:lnSpc>
            </a:pPr>
            <a:r>
              <a:rPr lang="en-US" sz="2800" smtClean="0"/>
              <a:t>In lieu of pavement community datasets, North American Regional Climate Change Assessment Program’s (NARCCAP) climate change simulations are invaluable</a:t>
            </a:r>
          </a:p>
          <a:p>
            <a:pPr eaLnBrk="1" hangingPunct="1">
              <a:lnSpc>
                <a:spcPct val="90000"/>
              </a:lnSpc>
            </a:pPr>
            <a:r>
              <a:rPr lang="en-US" sz="2800" smtClean="0"/>
              <a:t>Sustainability depends on multi-institution collaborations to support the integration of climate science forecasts into engineering research for transportation infrastructure</a:t>
            </a:r>
          </a:p>
          <a:p>
            <a:pPr eaLnBrk="1" hangingPunct="1">
              <a:lnSpc>
                <a:spcPct val="90000"/>
              </a:lnSpc>
            </a:pPr>
            <a:r>
              <a:rPr lang="en-US" sz="2800" smtClean="0"/>
              <a:t>In contrast to popular opinion </a:t>
            </a:r>
            <a:r>
              <a:rPr lang="en-US" sz="2800" i="1" smtClean="0"/>
              <a:t>We Are NOT All Engineers </a:t>
            </a:r>
            <a:r>
              <a:rPr lang="en-US" sz="2800" smtClean="0"/>
              <a:t>when it comes to delivering Useful Projections Of Climate and Sea Level Rise</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p:txBody>
      </p:sp>
      <p:sp>
        <p:nvSpPr>
          <p:cNvPr id="4" name="Slide Number Placeholder 3"/>
          <p:cNvSpPr>
            <a:spLocks noGrp="1"/>
          </p:cNvSpPr>
          <p:nvPr>
            <p:ph type="sldNum" sz="quarter" idx="12"/>
          </p:nvPr>
        </p:nvSpPr>
        <p:spPr/>
        <p:txBody>
          <a:bodyPr/>
          <a:lstStyle/>
          <a:p>
            <a:pPr>
              <a:defRPr/>
            </a:pPr>
            <a:fld id="{CC5460FC-75FE-4E43-A3B0-20D5EE00D716}"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invGray">
          <a:xfrm>
            <a:off x="422275" y="273050"/>
            <a:ext cx="8305800" cy="609600"/>
          </a:xfrm>
          <a:prstGeom prst="rect">
            <a:avLst/>
          </a:prstGeom>
          <a:solidFill>
            <a:srgbClr val="1C3E7D"/>
          </a:solidFill>
          <a:ln w="12700">
            <a:noFill/>
            <a:miter lim="800000"/>
            <a:headEnd/>
            <a:tailEnd/>
          </a:ln>
          <a:effectLst>
            <a:outerShdw dist="35921" dir="2700000" algn="ctr" rotWithShape="0">
              <a:srgbClr val="808080"/>
            </a:outerShdw>
          </a:effectLst>
        </p:spPr>
        <p:txBody>
          <a:bodyPr lIns="90487" tIns="44450" rIns="90487" bIns="44450" anchor="ctr"/>
          <a:lstStyle/>
          <a:p>
            <a:pPr algn="r" eaLnBrk="0" hangingPunct="0">
              <a:defRPr/>
            </a:pPr>
            <a:r>
              <a:rPr kumimoji="1" lang="en-US" altLang="ko-KR" sz="2200" b="0">
                <a:solidFill>
                  <a:schemeClr val="bg2"/>
                </a:solidFill>
                <a:latin typeface="HY견고딕" pitchFamily="18" charset="-127"/>
                <a:ea typeface="HY견고딕" pitchFamily="18" charset="-127"/>
              </a:rPr>
              <a:t>Pathway Impacts of Climate Change</a:t>
            </a:r>
            <a:endParaRPr kumimoji="1" lang="en-US" altLang="en-US" sz="2200" b="0">
              <a:solidFill>
                <a:schemeClr val="bg2"/>
              </a:solidFill>
              <a:latin typeface="HY견고딕" pitchFamily="18" charset="-127"/>
              <a:ea typeface="HY견고딕" pitchFamily="18" charset="-127"/>
            </a:endParaRPr>
          </a:p>
        </p:txBody>
      </p:sp>
      <p:sp>
        <p:nvSpPr>
          <p:cNvPr id="118786" name="슬라이드 번호 개체 틀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latinLnBrk="1"/>
            <a:fld id="{561180E2-2A4D-46DA-989C-F780EE8D5D2A}" type="slidenum">
              <a:rPr lang="en-US" altLang="ko-KR" sz="1200" b="0">
                <a:latin typeface="굴림"/>
                <a:ea typeface="굴림"/>
                <a:cs typeface="굴림"/>
              </a:rPr>
              <a:pPr algn="r" latinLnBrk="1"/>
              <a:t>26</a:t>
            </a:fld>
            <a:endParaRPr lang="en-US" altLang="ko-KR" sz="1200" b="0">
              <a:latin typeface="굴림"/>
              <a:ea typeface="굴림"/>
              <a:cs typeface="굴림"/>
            </a:endParaRPr>
          </a:p>
        </p:txBody>
      </p:sp>
      <p:grpSp>
        <p:nvGrpSpPr>
          <p:cNvPr id="118787" name="그룹 31"/>
          <p:cNvGrpSpPr>
            <a:grpSpLocks/>
          </p:cNvGrpSpPr>
          <p:nvPr/>
        </p:nvGrpSpPr>
        <p:grpSpPr bwMode="auto">
          <a:xfrm>
            <a:off x="527050" y="1196975"/>
            <a:ext cx="8089900" cy="3024188"/>
            <a:chOff x="527480" y="2060848"/>
            <a:chExt cx="8089040" cy="3023643"/>
          </a:xfrm>
        </p:grpSpPr>
        <p:sp>
          <p:nvSpPr>
            <p:cNvPr id="6" name="직사각형 5"/>
            <p:cNvSpPr/>
            <p:nvPr/>
          </p:nvSpPr>
          <p:spPr>
            <a:xfrm>
              <a:off x="527480" y="2708431"/>
              <a:ext cx="2160358" cy="23760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b="0">
                <a:solidFill>
                  <a:schemeClr val="tx1"/>
                </a:solidFill>
                <a:latin typeface="굴림" pitchFamily="50" charset="-127"/>
                <a:ea typeface="굴림" pitchFamily="50" charset="-127"/>
              </a:endParaRPr>
            </a:p>
          </p:txBody>
        </p:sp>
        <p:sp>
          <p:nvSpPr>
            <p:cNvPr id="8" name="직사각형 7"/>
            <p:cNvSpPr/>
            <p:nvPr/>
          </p:nvSpPr>
          <p:spPr>
            <a:xfrm>
              <a:off x="3492615" y="2708431"/>
              <a:ext cx="2158770" cy="237606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b="0">
                <a:solidFill>
                  <a:schemeClr val="tx1"/>
                </a:solidFill>
                <a:latin typeface="굴림" pitchFamily="50" charset="-127"/>
                <a:ea typeface="굴림" pitchFamily="50" charset="-127"/>
              </a:endParaRPr>
            </a:p>
          </p:txBody>
        </p:sp>
        <p:sp>
          <p:nvSpPr>
            <p:cNvPr id="9" name="직사각형 8"/>
            <p:cNvSpPr/>
            <p:nvPr/>
          </p:nvSpPr>
          <p:spPr>
            <a:xfrm>
              <a:off x="6456163" y="2708431"/>
              <a:ext cx="2160357" cy="237606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b="0">
                <a:solidFill>
                  <a:schemeClr val="tx1"/>
                </a:solidFill>
                <a:latin typeface="굴림" pitchFamily="50" charset="-127"/>
                <a:ea typeface="굴림" pitchFamily="50" charset="-127"/>
              </a:endParaRPr>
            </a:p>
          </p:txBody>
        </p:sp>
        <p:sp>
          <p:nvSpPr>
            <p:cNvPr id="10" name="오른쪽 화살표 9"/>
            <p:cNvSpPr/>
            <p:nvPr/>
          </p:nvSpPr>
          <p:spPr>
            <a:xfrm>
              <a:off x="2729109" y="2924292"/>
              <a:ext cx="720648" cy="433310"/>
            </a:xfrm>
            <a:prstGeom prs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b="0">
                <a:solidFill>
                  <a:schemeClr val="tx1"/>
                </a:solidFill>
                <a:latin typeface="굴림" pitchFamily="50" charset="-127"/>
                <a:ea typeface="굴림" pitchFamily="50" charset="-127"/>
              </a:endParaRPr>
            </a:p>
          </p:txBody>
        </p:sp>
        <p:sp>
          <p:nvSpPr>
            <p:cNvPr id="118797" name="TextBox 10"/>
            <p:cNvSpPr txBox="1">
              <a:spLocks noChangeArrowheads="1"/>
            </p:cNvSpPr>
            <p:nvPr/>
          </p:nvSpPr>
          <p:spPr bwMode="auto">
            <a:xfrm>
              <a:off x="527480" y="2897310"/>
              <a:ext cx="2160358" cy="1925291"/>
            </a:xfrm>
            <a:prstGeom prst="rect">
              <a:avLst/>
            </a:prstGeom>
            <a:noFill/>
            <a:ln w="9525">
              <a:noFill/>
              <a:miter lim="800000"/>
              <a:headEnd/>
              <a:tailEnd/>
            </a:ln>
          </p:spPr>
          <p:txBody>
            <a:bodyPr>
              <a:spAutoFit/>
            </a:bodyPr>
            <a:lstStyle/>
            <a:p>
              <a:pPr algn="ctr" latinLnBrk="1">
                <a:lnSpc>
                  <a:spcPct val="150000"/>
                </a:lnSpc>
              </a:pPr>
              <a:r>
                <a:rPr kumimoji="1" lang="en-US" altLang="ko-KR" sz="1600" b="0">
                  <a:ea typeface="HY견고딕"/>
                  <a:cs typeface="Arial" charset="0"/>
                </a:rPr>
                <a:t>Precipitation</a:t>
              </a:r>
            </a:p>
            <a:p>
              <a:pPr algn="ctr" latinLnBrk="1">
                <a:lnSpc>
                  <a:spcPct val="150000"/>
                </a:lnSpc>
              </a:pPr>
              <a:r>
                <a:rPr kumimoji="1" lang="en-US" altLang="ko-KR" sz="1600" b="0">
                  <a:ea typeface="HY견고딕"/>
                  <a:cs typeface="Arial" charset="0"/>
                </a:rPr>
                <a:t>Temperature</a:t>
              </a:r>
            </a:p>
            <a:p>
              <a:pPr algn="ctr" latinLnBrk="1">
                <a:lnSpc>
                  <a:spcPct val="150000"/>
                </a:lnSpc>
              </a:pPr>
              <a:r>
                <a:rPr kumimoji="1" lang="en-US" altLang="ko-KR" sz="1600" b="0">
                  <a:ea typeface="HY견고딕"/>
                  <a:cs typeface="Arial" charset="0"/>
                </a:rPr>
                <a:t>Sea Level Elevation</a:t>
              </a:r>
            </a:p>
            <a:p>
              <a:pPr algn="ctr" latinLnBrk="1">
                <a:lnSpc>
                  <a:spcPct val="150000"/>
                </a:lnSpc>
              </a:pPr>
              <a:r>
                <a:rPr kumimoji="1" lang="en-US" altLang="ko-KR" sz="1600" b="0">
                  <a:ea typeface="HY견고딕"/>
                  <a:cs typeface="Arial" charset="0"/>
                </a:rPr>
                <a:t>Hurricane Freq./Intensity</a:t>
              </a:r>
              <a:endParaRPr kumimoji="1" lang="ko-KR" altLang="en-US" sz="1600" b="0">
                <a:ea typeface="HY견고딕"/>
                <a:cs typeface="Arial" charset="0"/>
              </a:endParaRPr>
            </a:p>
          </p:txBody>
        </p:sp>
        <p:sp>
          <p:nvSpPr>
            <p:cNvPr id="118798" name="TextBox 11"/>
            <p:cNvSpPr txBox="1">
              <a:spLocks noChangeArrowheads="1"/>
            </p:cNvSpPr>
            <p:nvPr/>
          </p:nvSpPr>
          <p:spPr bwMode="auto">
            <a:xfrm>
              <a:off x="3492615" y="2897310"/>
              <a:ext cx="2231787" cy="1925291"/>
            </a:xfrm>
            <a:prstGeom prst="rect">
              <a:avLst/>
            </a:prstGeom>
            <a:noFill/>
            <a:ln w="9525">
              <a:noFill/>
              <a:miter lim="800000"/>
              <a:headEnd/>
              <a:tailEnd/>
            </a:ln>
          </p:spPr>
          <p:txBody>
            <a:bodyPr>
              <a:spAutoFit/>
            </a:bodyPr>
            <a:lstStyle/>
            <a:p>
              <a:pPr algn="ctr" latinLnBrk="1">
                <a:lnSpc>
                  <a:spcPct val="150000"/>
                </a:lnSpc>
              </a:pPr>
              <a:r>
                <a:rPr kumimoji="1" lang="en-US" altLang="ko-KR" sz="1600" b="0">
                  <a:ea typeface="HY견고딕"/>
                  <a:cs typeface="Arial" charset="0"/>
                </a:rPr>
                <a:t>River Stage</a:t>
              </a:r>
            </a:p>
            <a:p>
              <a:pPr algn="ctr" latinLnBrk="1">
                <a:lnSpc>
                  <a:spcPct val="150000"/>
                </a:lnSpc>
              </a:pPr>
              <a:r>
                <a:rPr kumimoji="1" lang="en-US" altLang="ko-KR" sz="1600" b="0">
                  <a:ea typeface="HY견고딕"/>
                  <a:cs typeface="Arial" charset="0"/>
                </a:rPr>
                <a:t>Freeze/Thaw</a:t>
              </a:r>
            </a:p>
            <a:p>
              <a:pPr algn="ctr" latinLnBrk="1">
                <a:lnSpc>
                  <a:spcPct val="150000"/>
                </a:lnSpc>
              </a:pPr>
              <a:r>
                <a:rPr kumimoji="1" lang="en-US" altLang="ko-KR" sz="1600" b="0">
                  <a:ea typeface="HY견고딕"/>
                  <a:cs typeface="Arial" charset="0"/>
                </a:rPr>
                <a:t>Bed Stress</a:t>
              </a:r>
            </a:p>
            <a:p>
              <a:pPr algn="ctr" latinLnBrk="1">
                <a:lnSpc>
                  <a:spcPct val="150000"/>
                </a:lnSpc>
              </a:pPr>
              <a:r>
                <a:rPr kumimoji="1" lang="en-US" altLang="ko-KR" sz="1600" b="0">
                  <a:ea typeface="HY견고딕"/>
                  <a:cs typeface="Arial" charset="0"/>
                </a:rPr>
                <a:t>Scour</a:t>
              </a:r>
            </a:p>
            <a:p>
              <a:pPr algn="ctr" latinLnBrk="1">
                <a:lnSpc>
                  <a:spcPct val="150000"/>
                </a:lnSpc>
              </a:pPr>
              <a:r>
                <a:rPr kumimoji="1" lang="en-US" altLang="ko-KR" sz="1600" b="0">
                  <a:ea typeface="HY견고딕"/>
                  <a:cs typeface="Arial" charset="0"/>
                </a:rPr>
                <a:t>Morphologic Evolution</a:t>
              </a:r>
              <a:endParaRPr kumimoji="1" lang="ko-KR" altLang="en-US" sz="1600" b="0">
                <a:ea typeface="HY견고딕"/>
                <a:cs typeface="Arial" charset="0"/>
              </a:endParaRPr>
            </a:p>
          </p:txBody>
        </p:sp>
        <p:sp>
          <p:nvSpPr>
            <p:cNvPr id="118799" name="TextBox 12"/>
            <p:cNvSpPr txBox="1">
              <a:spLocks noChangeArrowheads="1"/>
            </p:cNvSpPr>
            <p:nvPr/>
          </p:nvSpPr>
          <p:spPr bwMode="auto">
            <a:xfrm>
              <a:off x="6456162" y="2781443"/>
              <a:ext cx="2160358" cy="2291937"/>
            </a:xfrm>
            <a:prstGeom prst="rect">
              <a:avLst/>
            </a:prstGeom>
            <a:noFill/>
            <a:ln w="9525">
              <a:noFill/>
              <a:miter lim="800000"/>
              <a:headEnd/>
              <a:tailEnd/>
            </a:ln>
          </p:spPr>
          <p:txBody>
            <a:bodyPr>
              <a:spAutoFit/>
            </a:bodyPr>
            <a:lstStyle/>
            <a:p>
              <a:pPr algn="ctr" latinLnBrk="1">
                <a:lnSpc>
                  <a:spcPct val="150000"/>
                </a:lnSpc>
              </a:pPr>
              <a:r>
                <a:rPr kumimoji="1" lang="en-US" altLang="ko-KR" sz="1600" b="0">
                  <a:ea typeface="HY견고딕"/>
                  <a:cs typeface="Arial" charset="0"/>
                </a:rPr>
                <a:t>Thermal Expansion</a:t>
              </a:r>
            </a:p>
            <a:p>
              <a:pPr algn="ctr" latinLnBrk="1">
                <a:lnSpc>
                  <a:spcPct val="150000"/>
                </a:lnSpc>
              </a:pPr>
              <a:r>
                <a:rPr kumimoji="1" lang="en-US" altLang="ko-KR" sz="1600" b="0">
                  <a:ea typeface="HY견고딕"/>
                  <a:cs typeface="Arial" charset="0"/>
                </a:rPr>
                <a:t>Inundation</a:t>
              </a:r>
            </a:p>
            <a:p>
              <a:pPr algn="ctr" latinLnBrk="1">
                <a:lnSpc>
                  <a:spcPct val="150000"/>
                </a:lnSpc>
              </a:pPr>
              <a:r>
                <a:rPr kumimoji="1" lang="en-US" altLang="ko-KR" sz="1600" b="0">
                  <a:ea typeface="HY견고딕"/>
                  <a:cs typeface="Arial" charset="0"/>
                </a:rPr>
                <a:t>Pavement Deterioration</a:t>
              </a:r>
            </a:p>
            <a:p>
              <a:pPr algn="ctr" latinLnBrk="1">
                <a:lnSpc>
                  <a:spcPct val="150000"/>
                </a:lnSpc>
              </a:pPr>
              <a:r>
                <a:rPr kumimoji="1" lang="en-US" altLang="ko-KR" sz="1600" b="0">
                  <a:ea typeface="HY견고딕"/>
                  <a:cs typeface="Arial" charset="0"/>
                </a:rPr>
                <a:t>Road Washout</a:t>
              </a:r>
            </a:p>
            <a:p>
              <a:pPr algn="ctr" latinLnBrk="1">
                <a:lnSpc>
                  <a:spcPct val="150000"/>
                </a:lnSpc>
              </a:pPr>
              <a:r>
                <a:rPr kumimoji="1" lang="en-US" altLang="ko-KR" sz="1600" b="0">
                  <a:ea typeface="HY견고딕"/>
                  <a:cs typeface="Arial" charset="0"/>
                </a:rPr>
                <a:t>Bridge Failure</a:t>
              </a:r>
              <a:endParaRPr kumimoji="1" lang="ko-KR" altLang="en-US" sz="1600" b="0">
                <a:ea typeface="HY견고딕"/>
                <a:cs typeface="Arial" charset="0"/>
              </a:endParaRPr>
            </a:p>
          </p:txBody>
        </p:sp>
        <p:sp>
          <p:nvSpPr>
            <p:cNvPr id="14" name="직사각형 13"/>
            <p:cNvSpPr/>
            <p:nvPr/>
          </p:nvSpPr>
          <p:spPr>
            <a:xfrm>
              <a:off x="527480" y="2060848"/>
              <a:ext cx="2160358" cy="576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1" lang="en-US" altLang="ko-KR">
                  <a:solidFill>
                    <a:schemeClr val="tx1"/>
                  </a:solidFill>
                  <a:latin typeface="Arial" charset="0"/>
                  <a:ea typeface="굴림" pitchFamily="50" charset="-127"/>
                  <a:cs typeface="Arial" charset="0"/>
                </a:rPr>
                <a:t>Climate (C)</a:t>
              </a:r>
              <a:endParaRPr kumimoji="1" lang="ko-KR" altLang="en-US">
                <a:solidFill>
                  <a:schemeClr val="tx1"/>
                </a:solidFill>
                <a:latin typeface="Arial" charset="0"/>
                <a:ea typeface="굴림" pitchFamily="50" charset="-127"/>
                <a:cs typeface="Arial" charset="0"/>
              </a:endParaRPr>
            </a:p>
          </p:txBody>
        </p:sp>
        <p:sp>
          <p:nvSpPr>
            <p:cNvPr id="16" name="직사각형 15"/>
            <p:cNvSpPr/>
            <p:nvPr/>
          </p:nvSpPr>
          <p:spPr>
            <a:xfrm>
              <a:off x="3492615" y="2060848"/>
              <a:ext cx="2158770" cy="57615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1" lang="en-US" altLang="ko-KR">
                  <a:solidFill>
                    <a:schemeClr val="tx1"/>
                  </a:solidFill>
                  <a:latin typeface="Arial" charset="0"/>
                  <a:ea typeface="굴림" pitchFamily="50" charset="-127"/>
                  <a:cs typeface="Arial" charset="0"/>
                </a:rPr>
                <a:t>Water System Loadings (W)</a:t>
              </a:r>
              <a:endParaRPr kumimoji="1" lang="ko-KR" altLang="en-US">
                <a:solidFill>
                  <a:schemeClr val="tx1"/>
                </a:solidFill>
                <a:latin typeface="Arial" charset="0"/>
                <a:ea typeface="굴림" pitchFamily="50" charset="-127"/>
                <a:cs typeface="Arial" charset="0"/>
              </a:endParaRPr>
            </a:p>
          </p:txBody>
        </p:sp>
        <p:sp>
          <p:nvSpPr>
            <p:cNvPr id="17" name="직사각형 16"/>
            <p:cNvSpPr/>
            <p:nvPr/>
          </p:nvSpPr>
          <p:spPr>
            <a:xfrm>
              <a:off x="6456163" y="2060848"/>
              <a:ext cx="2160357" cy="576159"/>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1" lang="en-US" altLang="ko-KR">
                  <a:solidFill>
                    <a:schemeClr val="tx1"/>
                  </a:solidFill>
                  <a:latin typeface="Arial" charset="0"/>
                  <a:ea typeface="굴림" pitchFamily="50" charset="-127"/>
                  <a:cs typeface="Arial" charset="0"/>
                </a:rPr>
                <a:t>Infrastructure Response (I)</a:t>
              </a:r>
              <a:endParaRPr kumimoji="1" lang="ko-KR" altLang="en-US">
                <a:solidFill>
                  <a:schemeClr val="tx1"/>
                </a:solidFill>
                <a:latin typeface="Arial" charset="0"/>
                <a:ea typeface="굴림" pitchFamily="50" charset="-127"/>
                <a:cs typeface="Arial" charset="0"/>
              </a:endParaRPr>
            </a:p>
          </p:txBody>
        </p:sp>
        <p:sp>
          <p:nvSpPr>
            <p:cNvPr id="118803" name="오른쪽 화살표 24"/>
            <p:cNvSpPr>
              <a:spLocks noChangeArrowheads="1"/>
            </p:cNvSpPr>
            <p:nvPr/>
          </p:nvSpPr>
          <p:spPr bwMode="auto">
            <a:xfrm rot="10800000">
              <a:off x="2729109" y="3933760"/>
              <a:ext cx="720648" cy="431722"/>
            </a:xfrm>
            <a:prstGeom prst="rightArrow">
              <a:avLst>
                <a:gd name="adj1" fmla="val 50000"/>
                <a:gd name="adj2" fmla="val 50000"/>
              </a:avLst>
            </a:prstGeom>
            <a:solidFill>
              <a:srgbClr val="FFFFCC"/>
            </a:solidFill>
            <a:ln w="25400" algn="ctr">
              <a:solidFill>
                <a:srgbClr val="FF0000"/>
              </a:solidFill>
              <a:miter lim="800000"/>
              <a:headEnd/>
              <a:tailEnd/>
            </a:ln>
          </p:spPr>
          <p:txBody>
            <a:bodyPr rot="10800000" anchor="ctr"/>
            <a:lstStyle/>
            <a:p>
              <a:pPr algn="ctr" latinLnBrk="1"/>
              <a:endParaRPr kumimoji="1" lang="ko-KR" altLang="en-US" b="0">
                <a:latin typeface="굴림"/>
                <a:ea typeface="굴림"/>
                <a:cs typeface="굴림"/>
              </a:endParaRPr>
            </a:p>
          </p:txBody>
        </p:sp>
        <p:sp>
          <p:nvSpPr>
            <p:cNvPr id="28" name="오른쪽 화살표 27"/>
            <p:cNvSpPr/>
            <p:nvPr/>
          </p:nvSpPr>
          <p:spPr>
            <a:xfrm>
              <a:off x="5694244" y="2924292"/>
              <a:ext cx="720648" cy="433310"/>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b="0">
                <a:solidFill>
                  <a:schemeClr val="tx1"/>
                </a:solidFill>
                <a:latin typeface="굴림" pitchFamily="50" charset="-127"/>
                <a:ea typeface="굴림" pitchFamily="50" charset="-127"/>
              </a:endParaRPr>
            </a:p>
          </p:txBody>
        </p:sp>
        <p:sp>
          <p:nvSpPr>
            <p:cNvPr id="118805" name="오른쪽 화살표 29"/>
            <p:cNvSpPr>
              <a:spLocks noChangeArrowheads="1"/>
            </p:cNvSpPr>
            <p:nvPr/>
          </p:nvSpPr>
          <p:spPr bwMode="auto">
            <a:xfrm rot="10800000">
              <a:off x="5694244" y="3933760"/>
              <a:ext cx="720648" cy="431722"/>
            </a:xfrm>
            <a:prstGeom prst="rightArrow">
              <a:avLst>
                <a:gd name="adj1" fmla="val 50000"/>
                <a:gd name="adj2" fmla="val 50000"/>
              </a:avLst>
            </a:prstGeom>
            <a:solidFill>
              <a:srgbClr val="CCFFCC"/>
            </a:solidFill>
            <a:ln w="25400" algn="ctr">
              <a:solidFill>
                <a:srgbClr val="FF0000"/>
              </a:solidFill>
              <a:miter lim="800000"/>
              <a:headEnd/>
              <a:tailEnd/>
            </a:ln>
          </p:spPr>
          <p:txBody>
            <a:bodyPr rot="10800000" anchor="ctr"/>
            <a:lstStyle/>
            <a:p>
              <a:pPr algn="ctr" latinLnBrk="1"/>
              <a:endParaRPr kumimoji="1" lang="ko-KR" altLang="en-US" b="0">
                <a:latin typeface="굴림"/>
                <a:ea typeface="굴림"/>
                <a:cs typeface="굴림"/>
              </a:endParaRPr>
            </a:p>
          </p:txBody>
        </p:sp>
      </p:grpSp>
      <p:grpSp>
        <p:nvGrpSpPr>
          <p:cNvPr id="118788" name="Group 16"/>
          <p:cNvGrpSpPr>
            <a:grpSpLocks/>
          </p:cNvGrpSpPr>
          <p:nvPr/>
        </p:nvGrpSpPr>
        <p:grpSpPr bwMode="auto">
          <a:xfrm>
            <a:off x="539750" y="4365625"/>
            <a:ext cx="8064500" cy="2016125"/>
            <a:chOff x="609600" y="1371600"/>
            <a:chExt cx="5897880" cy="1371600"/>
          </a:xfrm>
        </p:grpSpPr>
        <p:sp>
          <p:nvSpPr>
            <p:cNvPr id="4" name="Rectangle 3"/>
            <p:cNvSpPr/>
            <p:nvPr/>
          </p:nvSpPr>
          <p:spPr>
            <a:xfrm>
              <a:off x="609600" y="1371600"/>
              <a:ext cx="5897880" cy="1371600"/>
            </a:xfrm>
            <a:prstGeom prst="rect">
              <a:avLst/>
            </a:prstGeom>
            <a:solidFill>
              <a:srgbClr val="E4E0BA"/>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b="0"/>
            </a:p>
          </p:txBody>
        </p:sp>
        <p:pic>
          <p:nvPicPr>
            <p:cNvPr id="118790" name="Picture 4" descr="Macintosh HD:Users:dianefoster:Documents:Proposals:NSF:IGERT_10:Pier Scour 1:Culvert-Road Failure.jpg"/>
            <p:cNvPicPr>
              <a:picLocks noChangeAspect="1" noChangeArrowheads="1"/>
            </p:cNvPicPr>
            <p:nvPr/>
          </p:nvPicPr>
          <p:blipFill>
            <a:blip r:embed="rId3"/>
            <a:srcRect/>
            <a:stretch>
              <a:fillRect/>
            </a:stretch>
          </p:blipFill>
          <p:spPr bwMode="auto">
            <a:xfrm>
              <a:off x="3276600" y="1371600"/>
              <a:ext cx="1188720" cy="1371600"/>
            </a:xfrm>
            <a:prstGeom prst="rect">
              <a:avLst/>
            </a:prstGeom>
            <a:noFill/>
            <a:ln w="9525">
              <a:noFill/>
              <a:miter lim="800000"/>
              <a:headEnd/>
              <a:tailEnd/>
            </a:ln>
          </p:spPr>
        </p:pic>
        <p:pic>
          <p:nvPicPr>
            <p:cNvPr id="118791" name="Picture 5" descr="Macintosh HD:Users:dianefoster:Documents:Proposals:NSF:IGERT_10:Pier Scour 1:Drowning cars.jpg"/>
            <p:cNvPicPr>
              <a:picLocks noChangeAspect="1" noChangeArrowheads="1"/>
            </p:cNvPicPr>
            <p:nvPr/>
          </p:nvPicPr>
          <p:blipFill>
            <a:blip r:embed="rId4"/>
            <a:srcRect/>
            <a:stretch>
              <a:fillRect/>
            </a:stretch>
          </p:blipFill>
          <p:spPr bwMode="auto">
            <a:xfrm>
              <a:off x="609600" y="1371600"/>
              <a:ext cx="2519934" cy="1371600"/>
            </a:xfrm>
            <a:prstGeom prst="rect">
              <a:avLst/>
            </a:prstGeom>
            <a:noFill/>
            <a:ln w="9525">
              <a:noFill/>
              <a:miter lim="800000"/>
              <a:headEnd/>
              <a:tailEnd/>
            </a:ln>
          </p:spPr>
        </p:pic>
        <p:pic>
          <p:nvPicPr>
            <p:cNvPr id="118792" name="Picture 6" descr="Macintosh HD:Users:dianefoster:Documents:Proposals:NSF:IGERT_10:Pier Scour 1:9-12 005.jpg"/>
            <p:cNvPicPr>
              <a:picLocks noChangeAspect="1" noChangeArrowheads="1"/>
            </p:cNvPicPr>
            <p:nvPr/>
          </p:nvPicPr>
          <p:blipFill>
            <a:blip r:embed="rId5"/>
            <a:srcRect/>
            <a:stretch>
              <a:fillRect/>
            </a:stretch>
          </p:blipFill>
          <p:spPr bwMode="auto">
            <a:xfrm>
              <a:off x="4663440" y="1371600"/>
              <a:ext cx="1844040" cy="13716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448"/>
            <a:ext cx="8229600" cy="1252728"/>
          </a:xfrm>
        </p:spPr>
        <p:txBody>
          <a:bodyPr rIns="45720" rtlCol="0">
            <a:normAutofit/>
            <a:scene3d>
              <a:camera prst="orthographicFront"/>
              <a:lightRig rig="threePt" dir="t">
                <a:rot lat="0" lon="0" rev="4800000"/>
              </a:lightRig>
            </a:scene3d>
            <a:sp3d prstMaterial="matte">
              <a:bevelT w="50800" h="10160"/>
            </a:sp3d>
          </a:bodyPr>
          <a:lstStyle/>
          <a:p>
            <a:pPr algn="l" defTabSz="914400" eaLnBrk="1" fontAlgn="auto" hangingPunct="1">
              <a:spcAft>
                <a:spcPts val="0"/>
              </a:spcAft>
              <a:defRPr/>
            </a:pPr>
            <a:r>
              <a:rPr lang="en-US" sz="4500" b="1" dirty="0" smtClean="0">
                <a:solidFill>
                  <a:schemeClr val="accent1">
                    <a:satMod val="150000"/>
                  </a:schemeClr>
                </a:solidFill>
              </a:rPr>
              <a:t>Questions</a:t>
            </a:r>
            <a:endParaRPr lang="en-US" sz="4500" b="1" dirty="0">
              <a:solidFill>
                <a:schemeClr val="accent1">
                  <a:satMod val="150000"/>
                </a:schemeClr>
              </a:solidFill>
            </a:endParaRPr>
          </a:p>
        </p:txBody>
      </p:sp>
      <p:pic>
        <p:nvPicPr>
          <p:cNvPr id="120834" name="Picture 3"/>
          <p:cNvPicPr>
            <a:picLocks noChangeAspect="1" noChangeArrowheads="1"/>
          </p:cNvPicPr>
          <p:nvPr/>
        </p:nvPicPr>
        <p:blipFill>
          <a:blip r:embed="rId2"/>
          <a:srcRect/>
          <a:stretch>
            <a:fillRect/>
          </a:stretch>
        </p:blipFill>
        <p:spPr bwMode="auto">
          <a:xfrm>
            <a:off x="1066800" y="1295400"/>
            <a:ext cx="6934200" cy="4610100"/>
          </a:xfrm>
          <a:prstGeom prst="rect">
            <a:avLst/>
          </a:prstGeom>
          <a:noFill/>
          <a:ln w="9525">
            <a:noFill/>
            <a:miter lim="800000"/>
            <a:headEnd/>
            <a:tailEnd/>
          </a:ln>
        </p:spPr>
      </p:pic>
      <p:sp>
        <p:nvSpPr>
          <p:cNvPr id="120835" name="TextBox 2"/>
          <p:cNvSpPr txBox="1">
            <a:spLocks noChangeArrowheads="1"/>
          </p:cNvSpPr>
          <p:nvPr/>
        </p:nvSpPr>
        <p:spPr bwMode="auto">
          <a:xfrm>
            <a:off x="1066800" y="5942013"/>
            <a:ext cx="7010400" cy="230187"/>
          </a:xfrm>
          <a:prstGeom prst="rect">
            <a:avLst/>
          </a:prstGeom>
          <a:noFill/>
          <a:ln w="9525">
            <a:noFill/>
            <a:miter lim="800000"/>
            <a:headEnd/>
            <a:tailEnd/>
          </a:ln>
        </p:spPr>
        <p:txBody>
          <a:bodyPr>
            <a:spAutoFit/>
          </a:bodyPr>
          <a:lstStyle/>
          <a:p>
            <a:pPr algn="ctr"/>
            <a:r>
              <a:rPr lang="en-US" sz="900" b="0">
                <a:latin typeface="Corbel" pitchFamily="34" charset="0"/>
              </a:rPr>
              <a:t>http://learningtoflyoriginals.com/flood.html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Motivation &amp; Implications</a:t>
            </a:r>
          </a:p>
        </p:txBody>
      </p:sp>
      <p:sp>
        <p:nvSpPr>
          <p:cNvPr id="19458" name="Content Placeholder 2"/>
          <p:cNvSpPr>
            <a:spLocks noGrp="1"/>
          </p:cNvSpPr>
          <p:nvPr>
            <p:ph idx="1"/>
          </p:nvPr>
        </p:nvSpPr>
        <p:spPr>
          <a:xfrm>
            <a:off x="457200" y="1570038"/>
            <a:ext cx="8229600" cy="4525962"/>
          </a:xfrm>
        </p:spPr>
        <p:txBody>
          <a:bodyPr anchor="ctr"/>
          <a:lstStyle/>
          <a:p>
            <a:pPr marL="169863" indent="-169863" eaLnBrk="1" hangingPunct="1"/>
            <a:r>
              <a:rPr lang="en-US" sz="2400" smtClean="0"/>
              <a:t>The U.S. spends nearly $200,000,000 per day building and rebuilding roads </a:t>
            </a:r>
          </a:p>
          <a:p>
            <a:pPr marL="169863" indent="-169863" eaLnBrk="1" hangingPunct="1"/>
            <a:r>
              <a:rPr lang="en-US" sz="2400" smtClean="0"/>
              <a:t>Driving delays are expected to waste 7.3 billion gallons of fuel per year over the next two decades, increasing travelers’ costs by $41,000,000,000, and add 73 million tons of carbon dioxide to the atmosphere. </a:t>
            </a:r>
          </a:p>
          <a:p>
            <a:pPr marL="169863" indent="-169863" eaLnBrk="1" hangingPunct="1"/>
            <a:r>
              <a:rPr lang="en-US" sz="2400" smtClean="0"/>
              <a:t>Climate is an important consideration in three major road deterioration processes: thermal cracking, frost heave and thaw weakening, and rutting.  </a:t>
            </a:r>
          </a:p>
          <a:p>
            <a:pPr marL="169863" indent="-169863" eaLnBrk="1" hangingPunct="1"/>
            <a:r>
              <a:rPr lang="en-US" sz="2400" smtClean="0"/>
              <a:t>Almost no literature exists to guide roadway design in light of climate change (Mills et al. 2007; Meagher et al. 2012)</a:t>
            </a:r>
          </a:p>
          <a:p>
            <a:pPr marL="169863" indent="-169863" eaLnBrk="1" hangingPunct="1"/>
            <a:endParaRPr lang="en-US" sz="2400" smtClean="0"/>
          </a:p>
        </p:txBody>
      </p:sp>
      <p:sp>
        <p:nvSpPr>
          <p:cNvPr id="5" name="Slide Number Placeholder 4"/>
          <p:cNvSpPr>
            <a:spLocks noGrp="1"/>
          </p:cNvSpPr>
          <p:nvPr>
            <p:ph type="sldNum" sz="quarter" idx="12"/>
          </p:nvPr>
        </p:nvSpPr>
        <p:spPr/>
        <p:txBody>
          <a:bodyPr/>
          <a:lstStyle/>
          <a:p>
            <a:pPr>
              <a:defRPr/>
            </a:pPr>
            <a:fld id="{047B1770-2BB3-4669-81FF-D74311645260}"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l" eaLnBrk="1" hangingPunct="1"/>
            <a:r>
              <a:rPr lang="en-US" sz="4000" smtClean="0"/>
              <a:t>Q. Why NARCCAP? </a:t>
            </a:r>
            <a:br>
              <a:rPr lang="en-US" sz="4000" smtClean="0"/>
            </a:br>
            <a:r>
              <a:rPr lang="en-US" sz="4000" smtClean="0"/>
              <a:t>A. RCM Datasets</a:t>
            </a:r>
          </a:p>
        </p:txBody>
      </p:sp>
      <p:sp>
        <p:nvSpPr>
          <p:cNvPr id="21506" name="Content Placeholder 4"/>
          <p:cNvSpPr>
            <a:spLocks noGrp="1"/>
          </p:cNvSpPr>
          <p:nvPr>
            <p:ph sz="half" idx="1"/>
          </p:nvPr>
        </p:nvSpPr>
        <p:spPr/>
        <p:txBody>
          <a:bodyPr/>
          <a:lstStyle/>
          <a:p>
            <a:pPr eaLnBrk="1" hangingPunct="1"/>
            <a:r>
              <a:rPr lang="en-US" smtClean="0"/>
              <a:t>Spatial Resolution</a:t>
            </a:r>
          </a:p>
          <a:p>
            <a:pPr lvl="1" eaLnBrk="1" hangingPunct="1"/>
            <a:r>
              <a:rPr lang="en-US" smtClean="0"/>
              <a:t> ~ 50 x 50 km pixels</a:t>
            </a:r>
          </a:p>
          <a:p>
            <a:pPr lvl="1" eaLnBrk="1" hangingPunct="1"/>
            <a:r>
              <a:rPr lang="en-US" smtClean="0"/>
              <a:t>North America</a:t>
            </a:r>
          </a:p>
          <a:p>
            <a:pPr eaLnBrk="1" hangingPunct="1"/>
            <a:r>
              <a:rPr lang="en-US" smtClean="0"/>
              <a:t>Temporal Resolution</a:t>
            </a:r>
          </a:p>
          <a:p>
            <a:pPr lvl="1" eaLnBrk="1" hangingPunct="1"/>
            <a:r>
              <a:rPr lang="en-US" smtClean="0"/>
              <a:t>Current : 1970 – 2000</a:t>
            </a:r>
          </a:p>
          <a:p>
            <a:pPr lvl="1" eaLnBrk="1" hangingPunct="1"/>
            <a:r>
              <a:rPr lang="en-US" smtClean="0"/>
              <a:t>Future: 2040 – 2070</a:t>
            </a:r>
          </a:p>
          <a:p>
            <a:pPr lvl="1" eaLnBrk="1" hangingPunct="1"/>
            <a:r>
              <a:rPr lang="en-US" smtClean="0"/>
              <a:t>30 to 100 Year Records</a:t>
            </a:r>
          </a:p>
          <a:p>
            <a:pPr lvl="1" eaLnBrk="1" hangingPunct="1"/>
            <a:r>
              <a:rPr lang="en-US" smtClean="0"/>
              <a:t>3-Hourly, Daily, &amp; Weekly</a:t>
            </a:r>
          </a:p>
          <a:p>
            <a:pPr lvl="1" eaLnBrk="1" hangingPunct="1"/>
            <a:endParaRPr lang="en-US" smtClean="0"/>
          </a:p>
          <a:p>
            <a:pPr lvl="1" eaLnBrk="1" hangingPunct="1"/>
            <a:endParaRPr lang="en-US" smtClean="0"/>
          </a:p>
        </p:txBody>
      </p:sp>
      <p:sp>
        <p:nvSpPr>
          <p:cNvPr id="8" name="TextBox 7"/>
          <p:cNvSpPr txBox="1"/>
          <p:nvPr/>
        </p:nvSpPr>
        <p:spPr>
          <a:xfrm>
            <a:off x="8043863" y="1066800"/>
            <a:ext cx="338137" cy="2438400"/>
          </a:xfrm>
          <a:prstGeom prst="rect">
            <a:avLst/>
          </a:prstGeom>
          <a:noFill/>
        </p:spPr>
        <p:txBody>
          <a:bodyPr vert="vert" anchor="ctr">
            <a:spAutoFit/>
          </a:bodyPr>
          <a:lstStyle/>
          <a:p>
            <a:pPr algn="ctr" fontAlgn="auto">
              <a:spcBef>
                <a:spcPts val="0"/>
              </a:spcBef>
              <a:spcAft>
                <a:spcPts val="0"/>
              </a:spcAft>
              <a:defRPr/>
            </a:pPr>
            <a:r>
              <a:rPr lang="en-US" sz="1000" b="0" dirty="0">
                <a:latin typeface="+mn-lt"/>
              </a:rPr>
              <a:t>Source: </a:t>
            </a:r>
            <a:r>
              <a:rPr lang="en-US" sz="1000" b="0" dirty="0">
                <a:latin typeface="+mn-lt"/>
                <a:hlinkClick r:id="rId3"/>
              </a:rPr>
              <a:t>http://www.narccap.ucar.edu</a:t>
            </a:r>
            <a:endParaRPr lang="en-US" sz="1000" b="0" dirty="0">
              <a:latin typeface="+mn-lt"/>
            </a:endParaRPr>
          </a:p>
        </p:txBody>
      </p:sp>
      <p:pic>
        <p:nvPicPr>
          <p:cNvPr id="21508" name="Picture 5" descr="HadCM-NorthAm"/>
          <p:cNvPicPr>
            <a:picLocks noGrp="1" noChangeAspect="1" noChangeArrowheads="1"/>
          </p:cNvPicPr>
          <p:nvPr>
            <p:ph sz="half" idx="2"/>
          </p:nvPr>
        </p:nvPicPr>
        <p:blipFill>
          <a:blip r:embed="rId4"/>
          <a:srcRect/>
          <a:stretch>
            <a:fillRect/>
          </a:stretch>
        </p:blipFill>
        <p:spPr>
          <a:xfrm>
            <a:off x="4114800" y="1066800"/>
            <a:ext cx="4038600" cy="2986088"/>
          </a:xfrm>
        </p:spPr>
      </p:pic>
      <p:pic>
        <p:nvPicPr>
          <p:cNvPr id="21509" name="Picture 2" descr="mm5_terrain"/>
          <p:cNvPicPr>
            <a:picLocks noChangeAspect="1" noChangeArrowheads="1"/>
          </p:cNvPicPr>
          <p:nvPr/>
        </p:nvPicPr>
        <p:blipFill>
          <a:blip r:embed="rId5"/>
          <a:srcRect l="14999" t="26813" r="16875" b="17813"/>
          <a:stretch>
            <a:fillRect/>
          </a:stretch>
        </p:blipFill>
        <p:spPr bwMode="auto">
          <a:xfrm>
            <a:off x="5543550" y="3321050"/>
            <a:ext cx="3600450" cy="2927350"/>
          </a:xfrm>
          <a:prstGeom prst="rect">
            <a:avLst/>
          </a:prstGeom>
          <a:noFill/>
          <a:ln w="15875">
            <a:solidFill>
              <a:schemeClr val="tx1"/>
            </a:solidFill>
            <a:miter lim="800000"/>
            <a:headEnd/>
            <a:tailEnd/>
          </a:ln>
        </p:spPr>
      </p:pic>
      <p:sp>
        <p:nvSpPr>
          <p:cNvPr id="11" name="Slide Number Placeholder 10"/>
          <p:cNvSpPr>
            <a:spLocks noGrp="1"/>
          </p:cNvSpPr>
          <p:nvPr>
            <p:ph type="sldNum" sz="quarter" idx="12"/>
          </p:nvPr>
        </p:nvSpPr>
        <p:spPr/>
        <p:txBody>
          <a:bodyPr/>
          <a:lstStyle/>
          <a:p>
            <a:pPr>
              <a:defRPr/>
            </a:pPr>
            <a:fld id="{A7A60A0C-EDBE-4A22-9E4C-BE4BA3886341}"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txBox="1">
            <a:spLocks noGrp="1"/>
          </p:cNvSpPr>
          <p:nvPr/>
        </p:nvSpPr>
        <p:spPr bwMode="auto">
          <a:xfrm>
            <a:off x="6781800" y="6248400"/>
            <a:ext cx="2133600" cy="365125"/>
          </a:xfrm>
          <a:prstGeom prst="rect">
            <a:avLst/>
          </a:prstGeom>
          <a:noFill/>
          <a:ln w="9525">
            <a:noFill/>
            <a:miter lim="800000"/>
            <a:headEnd/>
            <a:tailEnd/>
          </a:ln>
        </p:spPr>
        <p:txBody>
          <a:bodyPr anchor="ctr"/>
          <a:lstStyle/>
          <a:p>
            <a:pPr algn="r"/>
            <a:fld id="{A83E6EE8-6C01-4484-987E-2A32A84ED2C5}" type="slidenum">
              <a:rPr lang="en-US" sz="1200" b="0">
                <a:latin typeface="Calibri" pitchFamily="34" charset="0"/>
              </a:rPr>
              <a:pPr algn="r"/>
              <a:t>5</a:t>
            </a:fld>
            <a:endParaRPr lang="en-US" sz="1200" b="0">
              <a:latin typeface="Calibri" pitchFamily="34" charset="0"/>
            </a:endParaRPr>
          </a:p>
        </p:txBody>
      </p:sp>
      <p:sp>
        <p:nvSpPr>
          <p:cNvPr id="23554" name="Title 1"/>
          <p:cNvSpPr>
            <a:spLocks noGrp="1"/>
          </p:cNvSpPr>
          <p:nvPr>
            <p:ph type="ctrTitle" idx="4294967295"/>
          </p:nvPr>
        </p:nvSpPr>
        <p:spPr>
          <a:xfrm>
            <a:off x="685800" y="152400"/>
            <a:ext cx="7772400" cy="1470025"/>
          </a:xfrm>
        </p:spPr>
        <p:txBody>
          <a:bodyPr/>
          <a:lstStyle/>
          <a:p>
            <a:r>
              <a:rPr lang="en-US" sz="4000" smtClean="0">
                <a:cs typeface="Times New Roman" pitchFamily="18" charset="0"/>
              </a:rPr>
              <a:t>Pavements 101</a:t>
            </a:r>
          </a:p>
        </p:txBody>
      </p:sp>
      <p:sp>
        <p:nvSpPr>
          <p:cNvPr id="119" name="TextBox 118"/>
          <p:cNvSpPr txBox="1"/>
          <p:nvPr/>
        </p:nvSpPr>
        <p:spPr>
          <a:xfrm>
            <a:off x="533400" y="1600200"/>
            <a:ext cx="3962400" cy="461963"/>
          </a:xfrm>
          <a:prstGeom prst="rect">
            <a:avLst/>
          </a:prstGeom>
          <a:noFill/>
        </p:spPr>
        <p:txBody>
          <a:bodyPr>
            <a:spAutoFit/>
          </a:bodyPr>
          <a:lstStyle/>
          <a:p>
            <a:pPr marL="465138" indent="-465138" fontAlgn="auto">
              <a:spcBef>
                <a:spcPts val="0"/>
              </a:spcBef>
              <a:spcAft>
                <a:spcPts val="0"/>
              </a:spcAft>
              <a:buFont typeface="Arial" pitchFamily="34" charset="0"/>
              <a:buChar char="•"/>
              <a:defRPr/>
            </a:pPr>
            <a:endParaRPr lang="en-US" sz="2400" b="0" dirty="0">
              <a:latin typeface="+mj-lt"/>
              <a:cs typeface="Times New Roman" pitchFamily="18" charset="0"/>
            </a:endParaRPr>
          </a:p>
        </p:txBody>
      </p:sp>
      <p:pic>
        <p:nvPicPr>
          <p:cNvPr id="7" name="Picture 5122" descr="Photo54"/>
          <p:cNvPicPr>
            <a:picLocks noChangeAspect="1" noChangeArrowheads="1"/>
          </p:cNvPicPr>
          <p:nvPr/>
        </p:nvPicPr>
        <p:blipFill>
          <a:blip r:embed="rId3"/>
          <a:srcRect l="1942"/>
          <a:stretch>
            <a:fillRect/>
          </a:stretch>
        </p:blipFill>
        <p:spPr bwMode="auto">
          <a:xfrm>
            <a:off x="319088" y="1450975"/>
            <a:ext cx="8505825" cy="4719638"/>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a:off x="1752600" y="2087563"/>
            <a:ext cx="5948363" cy="3594100"/>
          </a:xfrm>
          <a:prstGeom prst="rect">
            <a:avLst/>
          </a:prstGeom>
          <a:noFill/>
          <a:ln w="9525">
            <a:noFill/>
            <a:miter lim="800000"/>
            <a:headEnd/>
            <a:tailEnd/>
          </a:ln>
        </p:spPr>
      </p:pic>
      <p:grpSp>
        <p:nvGrpSpPr>
          <p:cNvPr id="23570" name="Group 18"/>
          <p:cNvGrpSpPr>
            <a:grpSpLocks/>
          </p:cNvGrpSpPr>
          <p:nvPr/>
        </p:nvGrpSpPr>
        <p:grpSpPr bwMode="auto">
          <a:xfrm>
            <a:off x="0" y="152400"/>
            <a:ext cx="9347200" cy="6705600"/>
            <a:chOff x="0" y="96"/>
            <a:chExt cx="5888" cy="4224"/>
          </a:xfrm>
        </p:grpSpPr>
        <p:pic>
          <p:nvPicPr>
            <p:cNvPr id="23560" name="Picture 8" descr="rutting"/>
            <p:cNvPicPr>
              <a:picLocks noChangeAspect="1" noChangeArrowheads="1"/>
            </p:cNvPicPr>
            <p:nvPr/>
          </p:nvPicPr>
          <p:blipFill>
            <a:blip r:embed="rId5"/>
            <a:srcRect/>
            <a:stretch>
              <a:fillRect/>
            </a:stretch>
          </p:blipFill>
          <p:spPr bwMode="auto">
            <a:xfrm>
              <a:off x="192" y="96"/>
              <a:ext cx="1440" cy="2640"/>
            </a:xfrm>
            <a:prstGeom prst="rect">
              <a:avLst/>
            </a:prstGeom>
            <a:noFill/>
            <a:ln w="9525">
              <a:noFill/>
              <a:miter lim="800000"/>
              <a:headEnd/>
              <a:tailEnd/>
            </a:ln>
          </p:spPr>
        </p:pic>
        <p:pic>
          <p:nvPicPr>
            <p:cNvPr id="23561" name="Picture 14" descr="ac_rutting"/>
            <p:cNvPicPr>
              <a:picLocks noChangeAspect="1" noChangeArrowheads="1"/>
            </p:cNvPicPr>
            <p:nvPr/>
          </p:nvPicPr>
          <p:blipFill>
            <a:blip r:embed="rId6"/>
            <a:srcRect/>
            <a:stretch>
              <a:fillRect/>
            </a:stretch>
          </p:blipFill>
          <p:spPr bwMode="auto">
            <a:xfrm>
              <a:off x="0" y="2706"/>
              <a:ext cx="2310" cy="1614"/>
            </a:xfrm>
            <a:prstGeom prst="rect">
              <a:avLst/>
            </a:prstGeom>
            <a:noFill/>
            <a:ln w="9525">
              <a:noFill/>
              <a:miter lim="800000"/>
              <a:headEnd/>
              <a:tailEnd/>
            </a:ln>
          </p:spPr>
        </p:pic>
        <p:pic>
          <p:nvPicPr>
            <p:cNvPr id="23562" name="Picture 12" descr="Alligator Cracking Ashpalt Defect"/>
            <p:cNvPicPr>
              <a:picLocks noChangeAspect="1" noChangeArrowheads="1"/>
            </p:cNvPicPr>
            <p:nvPr/>
          </p:nvPicPr>
          <p:blipFill>
            <a:blip r:embed="rId7"/>
            <a:srcRect/>
            <a:stretch>
              <a:fillRect/>
            </a:stretch>
          </p:blipFill>
          <p:spPr bwMode="auto">
            <a:xfrm>
              <a:off x="3975" y="816"/>
              <a:ext cx="1785" cy="1225"/>
            </a:xfrm>
            <a:prstGeom prst="rect">
              <a:avLst/>
            </a:prstGeom>
            <a:noFill/>
            <a:ln w="9525">
              <a:noFill/>
              <a:miter lim="800000"/>
              <a:headEnd/>
              <a:tailEnd/>
            </a:ln>
          </p:spPr>
        </p:pic>
        <p:pic>
          <p:nvPicPr>
            <p:cNvPr id="23563" name="Picture 16" descr="Alligator-Cracking"/>
            <p:cNvPicPr>
              <a:picLocks noChangeAspect="1" noChangeArrowheads="1"/>
            </p:cNvPicPr>
            <p:nvPr/>
          </p:nvPicPr>
          <p:blipFill>
            <a:blip r:embed="rId8"/>
            <a:srcRect/>
            <a:stretch>
              <a:fillRect/>
            </a:stretch>
          </p:blipFill>
          <p:spPr bwMode="auto">
            <a:xfrm>
              <a:off x="3936" y="2448"/>
              <a:ext cx="1952" cy="1313"/>
            </a:xfrm>
            <a:prstGeom prst="rect">
              <a:avLst/>
            </a:prstGeom>
            <a:noFill/>
            <a:ln w="9525">
              <a:noFill/>
              <a:miter lim="800000"/>
              <a:headEnd/>
              <a:tailEnd/>
            </a:ln>
          </p:spPr>
        </p:pic>
      </p:grpSp>
      <p:pic>
        <p:nvPicPr>
          <p:cNvPr id="9" name="Picture 8" descr="typical"/>
          <p:cNvPicPr>
            <a:picLocks noChangeAspect="1" noChangeArrowheads="1"/>
          </p:cNvPicPr>
          <p:nvPr/>
        </p:nvPicPr>
        <p:blipFill>
          <a:blip r:embed="rId9"/>
          <a:srcRect/>
          <a:stretch>
            <a:fillRect/>
          </a:stretch>
        </p:blipFill>
        <p:spPr bwMode="auto">
          <a:xfrm>
            <a:off x="2895600" y="1295400"/>
            <a:ext cx="3276600" cy="4570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z="4000" smtClean="0">
                <a:cs typeface="Times New Roman" pitchFamily="18" charset="0"/>
              </a:rPr>
              <a:t>Pavement Design</a:t>
            </a:r>
            <a:r>
              <a:rPr lang="en-US" sz="4000" smtClean="0"/>
              <a:t> </a:t>
            </a:r>
            <a:br>
              <a:rPr lang="en-US" sz="4000" smtClean="0"/>
            </a:br>
            <a:r>
              <a:rPr lang="en-US" sz="4000" smtClean="0"/>
              <a:t>Mechanistic-Empirical Pavement Design Guide (M-E PDG)</a:t>
            </a:r>
          </a:p>
        </p:txBody>
      </p:sp>
      <p:sp>
        <p:nvSpPr>
          <p:cNvPr id="25602" name="Content Placeholder 2"/>
          <p:cNvSpPr>
            <a:spLocks noGrp="1"/>
          </p:cNvSpPr>
          <p:nvPr>
            <p:ph sz="half" idx="1"/>
          </p:nvPr>
        </p:nvSpPr>
        <p:spPr>
          <a:xfrm>
            <a:off x="152400" y="1600200"/>
            <a:ext cx="4800600" cy="4525963"/>
          </a:xfrm>
        </p:spPr>
        <p:txBody>
          <a:bodyPr anchor="ctr"/>
          <a:lstStyle/>
          <a:p>
            <a:pPr eaLnBrk="1" hangingPunct="1">
              <a:lnSpc>
                <a:spcPct val="90000"/>
              </a:lnSpc>
            </a:pPr>
            <a:r>
              <a:rPr lang="en-US" sz="2000" b="1" smtClean="0"/>
              <a:t>Mechanistic modeling</a:t>
            </a:r>
            <a:r>
              <a:rPr lang="en-US" sz="2000" smtClean="0"/>
              <a:t> based on material behavior including:</a:t>
            </a:r>
          </a:p>
          <a:p>
            <a:pPr lvl="1" eaLnBrk="1" hangingPunct="1">
              <a:lnSpc>
                <a:spcPct val="90000"/>
              </a:lnSpc>
            </a:pPr>
            <a:r>
              <a:rPr lang="en-US" sz="1800" smtClean="0"/>
              <a:t>the relationship between stress and strain, </a:t>
            </a:r>
          </a:p>
          <a:p>
            <a:pPr lvl="1" eaLnBrk="1" hangingPunct="1">
              <a:lnSpc>
                <a:spcPct val="90000"/>
              </a:lnSpc>
            </a:pPr>
            <a:r>
              <a:rPr lang="en-US" sz="1800" smtClean="0"/>
              <a:t>the time dependency of strain under constant stress, and</a:t>
            </a:r>
          </a:p>
          <a:p>
            <a:pPr lvl="1" eaLnBrk="1" hangingPunct="1">
              <a:lnSpc>
                <a:spcPct val="90000"/>
              </a:lnSpc>
            </a:pPr>
            <a:r>
              <a:rPr lang="en-US" sz="1800" smtClean="0"/>
              <a:t>the ability of the material to recover strain after stress removal.  </a:t>
            </a:r>
          </a:p>
          <a:p>
            <a:pPr eaLnBrk="1" hangingPunct="1">
              <a:lnSpc>
                <a:spcPct val="90000"/>
              </a:lnSpc>
            </a:pPr>
            <a:r>
              <a:rPr lang="en-US" sz="2000" smtClean="0"/>
              <a:t>The </a:t>
            </a:r>
            <a:r>
              <a:rPr lang="en-US" sz="2000" b="1" smtClean="0"/>
              <a:t>“empirical” approaches</a:t>
            </a:r>
            <a:r>
              <a:rPr lang="en-US" sz="2000" smtClean="0"/>
              <a:t> are:</a:t>
            </a:r>
          </a:p>
          <a:p>
            <a:pPr lvl="1" eaLnBrk="1" hangingPunct="1">
              <a:lnSpc>
                <a:spcPct val="90000"/>
              </a:lnSpc>
            </a:pPr>
            <a:r>
              <a:rPr lang="en-US" sz="1800" smtClean="0"/>
              <a:t>characterization of materials and traffic </a:t>
            </a:r>
          </a:p>
          <a:p>
            <a:pPr lvl="1" eaLnBrk="1" hangingPunct="1">
              <a:lnSpc>
                <a:spcPct val="90000"/>
              </a:lnSpc>
            </a:pPr>
            <a:r>
              <a:rPr lang="en-US" sz="1800" smtClean="0"/>
              <a:t>relation of stresses and strains to observed damage (field performance)</a:t>
            </a:r>
          </a:p>
        </p:txBody>
      </p:sp>
      <p:pic>
        <p:nvPicPr>
          <p:cNvPr id="25603" name="Content Placeholder 4"/>
          <p:cNvPicPr>
            <a:picLocks noGrp="1"/>
          </p:cNvPicPr>
          <p:nvPr>
            <p:ph sz="half" idx="2"/>
          </p:nvPr>
        </p:nvPicPr>
        <p:blipFill>
          <a:blip r:embed="rId3"/>
          <a:srcRect/>
          <a:stretch>
            <a:fillRect/>
          </a:stretch>
        </p:blipFill>
        <p:spPr>
          <a:xfrm>
            <a:off x="5105400" y="1646238"/>
            <a:ext cx="3733800" cy="4525962"/>
          </a:xfrm>
        </p:spPr>
      </p:pic>
      <p:sp>
        <p:nvSpPr>
          <p:cNvPr id="6" name="TextBox 5"/>
          <p:cNvSpPr txBox="1"/>
          <p:nvPr/>
        </p:nvSpPr>
        <p:spPr>
          <a:xfrm>
            <a:off x="8621713" y="1600200"/>
            <a:ext cx="369887" cy="4572000"/>
          </a:xfrm>
          <a:prstGeom prst="rect">
            <a:avLst/>
          </a:prstGeom>
          <a:noFill/>
        </p:spPr>
        <p:txBody>
          <a:bodyPr vert="vert" anchor="ctr">
            <a:spAutoFit/>
          </a:bodyPr>
          <a:lstStyle/>
          <a:p>
            <a:pPr algn="ctr" fontAlgn="auto">
              <a:spcBef>
                <a:spcPts val="0"/>
              </a:spcBef>
              <a:spcAft>
                <a:spcPts val="0"/>
              </a:spcAft>
              <a:defRPr/>
            </a:pPr>
            <a:r>
              <a:rPr lang="en-US" sz="1200" b="0" dirty="0">
                <a:latin typeface="+mn-lt"/>
              </a:rPr>
              <a:t>Source: </a:t>
            </a:r>
            <a:r>
              <a:rPr lang="en-US" sz="1200" b="0" i="1" dirty="0">
                <a:latin typeface="+mn-lt"/>
              </a:rPr>
              <a:t>Mechanistic-Empirical Pavement Design Guide</a:t>
            </a:r>
            <a:endParaRPr lang="en-US" sz="1200" b="0" dirty="0">
              <a:latin typeface="+mn-lt"/>
            </a:endParaRPr>
          </a:p>
        </p:txBody>
      </p:sp>
      <p:sp>
        <p:nvSpPr>
          <p:cNvPr id="8" name="Slide Number Placeholder 7"/>
          <p:cNvSpPr>
            <a:spLocks noGrp="1"/>
          </p:cNvSpPr>
          <p:nvPr>
            <p:ph type="sldNum" sz="quarter" idx="12"/>
          </p:nvPr>
        </p:nvSpPr>
        <p:spPr/>
        <p:txBody>
          <a:bodyPr/>
          <a:lstStyle/>
          <a:p>
            <a:pPr>
              <a:defRPr/>
            </a:pPr>
            <a:fld id="{09C52B11-2F26-4004-B226-CF4CB99A849E}" type="slidenum">
              <a:rPr lang="en-US"/>
              <a:pPr>
                <a:defRPr/>
              </a:pPr>
              <a:t>6</a:t>
            </a:fld>
            <a:endParaRPr lang="en-US"/>
          </a:p>
        </p:txBody>
      </p:sp>
      <p:sp>
        <p:nvSpPr>
          <p:cNvPr id="25606" name="Rectangle 7"/>
          <p:cNvSpPr>
            <a:spLocks noChangeArrowheads="1"/>
          </p:cNvSpPr>
          <p:nvPr/>
        </p:nvSpPr>
        <p:spPr bwMode="auto">
          <a:xfrm>
            <a:off x="4724400" y="1752600"/>
            <a:ext cx="3657600" cy="1676400"/>
          </a:xfrm>
          <a:prstGeom prst="rect">
            <a:avLst/>
          </a:prstGeom>
          <a:solidFill>
            <a:schemeClr val="accent1">
              <a:alpha val="14902"/>
            </a:schemeClr>
          </a:solidFill>
          <a:ln w="9525">
            <a:noFill/>
            <a:miter lim="800000"/>
            <a:headEnd/>
            <a:tailEnd/>
          </a:ln>
        </p:spPr>
        <p:txBody>
          <a:bodyPr wrap="none" anchor="ctr"/>
          <a:lstStyle/>
          <a:p>
            <a:endParaRPr lang="en-US" b="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Pavement Model Considerations </a:t>
            </a:r>
            <a:r>
              <a:rPr lang="en-US" sz="3200" smtClean="0"/>
              <a:t>Materials, traffic, &amp; the environment</a:t>
            </a:r>
          </a:p>
        </p:txBody>
      </p:sp>
      <p:sp>
        <p:nvSpPr>
          <p:cNvPr id="27650" name="Content Placeholder 2"/>
          <p:cNvSpPr>
            <a:spLocks noGrp="1"/>
          </p:cNvSpPr>
          <p:nvPr>
            <p:ph idx="1"/>
          </p:nvPr>
        </p:nvSpPr>
        <p:spPr/>
        <p:txBody>
          <a:bodyPr/>
          <a:lstStyle/>
          <a:p>
            <a:pPr eaLnBrk="1" hangingPunct="1">
              <a:lnSpc>
                <a:spcPct val="90000"/>
              </a:lnSpc>
            </a:pPr>
            <a:r>
              <a:rPr lang="en-US" smtClean="0"/>
              <a:t>Endogenous Variables : Materials </a:t>
            </a:r>
          </a:p>
          <a:p>
            <a:pPr lvl="1" eaLnBrk="1" hangingPunct="1">
              <a:lnSpc>
                <a:spcPct val="90000"/>
              </a:lnSpc>
            </a:pPr>
            <a:r>
              <a:rPr lang="en-US" smtClean="0"/>
              <a:t>Bound Layers</a:t>
            </a:r>
          </a:p>
          <a:p>
            <a:pPr lvl="1" eaLnBrk="1" hangingPunct="1">
              <a:lnSpc>
                <a:spcPct val="90000"/>
              </a:lnSpc>
            </a:pPr>
            <a:r>
              <a:rPr lang="en-US" smtClean="0"/>
              <a:t>Unbound Layers</a:t>
            </a:r>
          </a:p>
          <a:p>
            <a:pPr eaLnBrk="1" hangingPunct="1"/>
            <a:r>
              <a:rPr lang="en-US" smtClean="0"/>
              <a:t>Exogenous Variables: Nonstationary Traffic </a:t>
            </a:r>
          </a:p>
          <a:p>
            <a:pPr lvl="1" eaLnBrk="1" hangingPunct="1"/>
            <a:r>
              <a:rPr lang="en-US" smtClean="0"/>
              <a:t>Volume and Trends</a:t>
            </a:r>
          </a:p>
          <a:p>
            <a:pPr lvl="1" eaLnBrk="1" hangingPunct="1"/>
            <a:r>
              <a:rPr lang="en-US" smtClean="0"/>
              <a:t>Axel Load Distribution</a:t>
            </a:r>
          </a:p>
          <a:p>
            <a:pPr eaLnBrk="1" hangingPunct="1"/>
            <a:r>
              <a:rPr lang="en-US" smtClean="0"/>
              <a:t>Exogenous Variables: Stationary Climate</a:t>
            </a:r>
          </a:p>
          <a:p>
            <a:pPr lvl="1" eaLnBrk="1" hangingPunct="1"/>
            <a:r>
              <a:rPr lang="en-US" smtClean="0"/>
              <a:t>Temperature, % sunshine, wind, relative humidity and precipitation</a:t>
            </a:r>
          </a:p>
          <a:p>
            <a:pPr lvl="1" eaLnBrk="1" hangingPunct="1">
              <a:buFont typeface="Arial" charset="0"/>
              <a:buNone/>
            </a:pPr>
            <a:endParaRPr lang="en-US" smtClean="0"/>
          </a:p>
          <a:p>
            <a:pPr lvl="1" eaLnBrk="1" hangingPunct="1">
              <a:buFont typeface="Arial" charset="0"/>
              <a:buNone/>
            </a:pPr>
            <a:endParaRPr lang="en-US" smtClean="0">
              <a:sym typeface="Wingdings" pitchFamily="2" charset="2"/>
            </a:endParaRPr>
          </a:p>
        </p:txBody>
      </p:sp>
      <p:sp>
        <p:nvSpPr>
          <p:cNvPr id="5" name="Slide Number Placeholder 4"/>
          <p:cNvSpPr>
            <a:spLocks noGrp="1"/>
          </p:cNvSpPr>
          <p:nvPr>
            <p:ph type="sldNum" sz="quarter" idx="12"/>
          </p:nvPr>
        </p:nvSpPr>
        <p:spPr/>
        <p:txBody>
          <a:bodyPr/>
          <a:lstStyle/>
          <a:p>
            <a:pPr>
              <a:defRPr/>
            </a:pPr>
            <a:fld id="{61ED3797-B42B-4561-AEA5-E50F79EAF381}"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pPr eaLnBrk="1" hangingPunct="1"/>
            <a:r>
              <a:rPr lang="en-US" smtClean="0"/>
              <a:t> Enhanced Integrated Climatic Model (EICM) </a:t>
            </a:r>
          </a:p>
        </p:txBody>
      </p:sp>
      <p:sp>
        <p:nvSpPr>
          <p:cNvPr id="29698" name="Content Placeholder 2"/>
          <p:cNvSpPr>
            <a:spLocks noGrp="1"/>
          </p:cNvSpPr>
          <p:nvPr>
            <p:ph sz="half" idx="4294967295"/>
          </p:nvPr>
        </p:nvSpPr>
        <p:spPr>
          <a:xfrm>
            <a:off x="381000" y="1143000"/>
            <a:ext cx="5105400" cy="4525963"/>
          </a:xfrm>
        </p:spPr>
        <p:txBody>
          <a:bodyPr anchor="ctr"/>
          <a:lstStyle/>
          <a:p>
            <a:pPr marL="119063" indent="-119063" eaLnBrk="1" hangingPunct="1">
              <a:lnSpc>
                <a:spcPct val="90000"/>
              </a:lnSpc>
              <a:buFont typeface="Arial" charset="0"/>
              <a:buNone/>
            </a:pPr>
            <a:r>
              <a:rPr lang="en-US" sz="2400" smtClean="0"/>
              <a:t>One-dimensional coupled heat and moisture flow model consisting of:</a:t>
            </a:r>
          </a:p>
          <a:p>
            <a:pPr marL="119063" indent="-119063" eaLnBrk="1" hangingPunct="1">
              <a:lnSpc>
                <a:spcPct val="90000"/>
              </a:lnSpc>
            </a:pPr>
            <a:r>
              <a:rPr lang="en-US" sz="2400" smtClean="0"/>
              <a:t> The Climatic-Materials-Structural Model (CMS Model), </a:t>
            </a:r>
          </a:p>
          <a:p>
            <a:pPr marL="119063" indent="-119063" eaLnBrk="1" hangingPunct="1">
              <a:lnSpc>
                <a:spcPct val="90000"/>
              </a:lnSpc>
            </a:pPr>
            <a:r>
              <a:rPr lang="en-US" sz="2400" smtClean="0"/>
              <a:t>The CRREL Frost Heave and Thaw Settlement Model (CRREL Model), and </a:t>
            </a:r>
          </a:p>
          <a:p>
            <a:pPr marL="119063" indent="-119063" eaLnBrk="1" hangingPunct="1">
              <a:lnSpc>
                <a:spcPct val="90000"/>
              </a:lnSpc>
            </a:pPr>
            <a:r>
              <a:rPr lang="en-US" sz="2400" smtClean="0"/>
              <a:t>The Infiltration and Drainage Model (ID Model). </a:t>
            </a:r>
          </a:p>
          <a:p>
            <a:pPr marL="119063" indent="-119063" eaLnBrk="1" hangingPunct="1">
              <a:lnSpc>
                <a:spcPct val="90000"/>
              </a:lnSpc>
            </a:pPr>
            <a:endParaRPr lang="en-US" sz="2400" smtClean="0"/>
          </a:p>
        </p:txBody>
      </p:sp>
      <p:pic>
        <p:nvPicPr>
          <p:cNvPr id="29699" name="Content Placeholder 4"/>
          <p:cNvPicPr>
            <a:picLocks noGrp="1"/>
          </p:cNvPicPr>
          <p:nvPr>
            <p:ph sz="half" idx="4294967295"/>
          </p:nvPr>
        </p:nvPicPr>
        <p:blipFill>
          <a:blip r:embed="rId3"/>
          <a:srcRect b="61287"/>
          <a:stretch>
            <a:fillRect/>
          </a:stretch>
        </p:blipFill>
        <p:spPr>
          <a:xfrm>
            <a:off x="5410200" y="1600200"/>
            <a:ext cx="3733800" cy="3125788"/>
          </a:xfrm>
        </p:spPr>
      </p:pic>
      <p:sp>
        <p:nvSpPr>
          <p:cNvPr id="8" name="Slide Number Placeholder 7"/>
          <p:cNvSpPr txBox="1">
            <a:spLocks noGrp="1"/>
          </p:cNvSpPr>
          <p:nvPr/>
        </p:nvSpPr>
        <p:spPr>
          <a:xfrm>
            <a:off x="0" y="6400800"/>
            <a:ext cx="2133600" cy="365125"/>
          </a:xfrm>
          <a:prstGeom prst="rect">
            <a:avLst/>
          </a:prstGeom>
          <a:noFill/>
        </p:spPr>
        <p:txBody>
          <a:bodyPr anchor="ctr"/>
          <a:lstStyle/>
          <a:p>
            <a:pPr fontAlgn="auto">
              <a:spcBef>
                <a:spcPts val="0"/>
              </a:spcBef>
              <a:spcAft>
                <a:spcPts val="0"/>
              </a:spcAft>
              <a:defRPr/>
            </a:pPr>
            <a:fld id="{D064455C-6EF7-4B8B-A8A5-E8CB1FDFA1AD}" type="slidenum">
              <a:rPr lang="en-US" sz="1200" b="0">
                <a:solidFill>
                  <a:schemeClr val="tx1">
                    <a:tint val="75000"/>
                  </a:schemeClr>
                </a:solidFill>
                <a:latin typeface="+mn-lt"/>
              </a:rPr>
              <a:pPr fontAlgn="auto">
                <a:spcBef>
                  <a:spcPts val="0"/>
                </a:spcBef>
                <a:spcAft>
                  <a:spcPts val="0"/>
                </a:spcAft>
                <a:defRPr/>
              </a:pPr>
              <a:t>8</a:t>
            </a:fld>
            <a:endParaRPr lang="en-US" sz="1200" b="0">
              <a:solidFill>
                <a:schemeClr val="tx1">
                  <a:tint val="75000"/>
                </a:schemeClr>
              </a:solidFill>
              <a:latin typeface="+mn-lt"/>
            </a:endParaRPr>
          </a:p>
        </p:txBody>
      </p:sp>
      <p:sp>
        <p:nvSpPr>
          <p:cNvPr id="29701" name="Rectangle 6"/>
          <p:cNvSpPr>
            <a:spLocks noChangeArrowheads="1"/>
          </p:cNvSpPr>
          <p:nvPr/>
        </p:nvSpPr>
        <p:spPr bwMode="auto">
          <a:xfrm>
            <a:off x="76200" y="4908550"/>
            <a:ext cx="9372600" cy="1187450"/>
          </a:xfrm>
          <a:prstGeom prst="rect">
            <a:avLst/>
          </a:prstGeom>
          <a:noFill/>
          <a:ln w="9525">
            <a:noFill/>
            <a:miter lim="800000"/>
            <a:headEnd/>
            <a:tailEnd/>
          </a:ln>
        </p:spPr>
        <p:txBody>
          <a:bodyPr>
            <a:spAutoFit/>
          </a:bodyPr>
          <a:lstStyle/>
          <a:p>
            <a:r>
              <a:rPr lang="en-US" sz="2400" b="0"/>
              <a:t>EICM output is used in structural response models to</a:t>
            </a:r>
          </a:p>
          <a:p>
            <a:pPr lvl="1">
              <a:buFontTx/>
              <a:buChar char="•"/>
            </a:pPr>
            <a:r>
              <a:rPr lang="en-US" sz="2400" b="0"/>
              <a:t> Compute stresses, strains, and displacements</a:t>
            </a:r>
          </a:p>
          <a:p>
            <a:pPr lvl="1">
              <a:buFontTx/>
              <a:buChar char="•"/>
            </a:pPr>
            <a:r>
              <a:rPr lang="en-US" sz="2400" b="0"/>
              <a:t> Predict </a:t>
            </a:r>
            <a:r>
              <a:rPr lang="en-US" sz="2400" b="0">
                <a:sym typeface="Wingdings" pitchFamily="2" charset="2"/>
              </a:rPr>
              <a:t>pavement performance and deterioration over time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p:txBody>
          <a:bodyPr/>
          <a:lstStyle/>
          <a:p>
            <a:pPr algn="l" eaLnBrk="1" hangingPunct="1"/>
            <a:r>
              <a:rPr lang="en-US" sz="5400" smtClean="0"/>
              <a:t> Methodology</a:t>
            </a:r>
          </a:p>
        </p:txBody>
      </p:sp>
      <p:sp>
        <p:nvSpPr>
          <p:cNvPr id="7" name="Slide Number Placeholder 6"/>
          <p:cNvSpPr>
            <a:spLocks noGrp="1"/>
          </p:cNvSpPr>
          <p:nvPr>
            <p:ph type="sldNum" sz="quarter" idx="12"/>
          </p:nvPr>
        </p:nvSpPr>
        <p:spPr/>
        <p:txBody>
          <a:bodyPr/>
          <a:lstStyle/>
          <a:p>
            <a:pPr>
              <a:defRPr/>
            </a:pPr>
            <a:fld id="{AC17BB91-8BBC-4336-A148-CF92EA519FE6}" type="slidenum">
              <a:rPr lang="en-US"/>
              <a:pPr>
                <a:defRPr/>
              </a:pPr>
              <a:t>9</a:t>
            </a:fld>
            <a:endParaRPr lang="en-US"/>
          </a:p>
        </p:txBody>
      </p:sp>
      <p:pic>
        <p:nvPicPr>
          <p:cNvPr id="31747" name="Picture 5" descr="ProcessChart.png"/>
          <p:cNvPicPr>
            <a:picLocks noChangeAspect="1"/>
          </p:cNvPicPr>
          <p:nvPr/>
        </p:nvPicPr>
        <p:blipFill>
          <a:blip r:embed="rId3"/>
          <a:srcRect/>
          <a:stretch>
            <a:fillRect/>
          </a:stretch>
        </p:blipFill>
        <p:spPr bwMode="auto">
          <a:xfrm>
            <a:off x="3200400" y="381000"/>
            <a:ext cx="7404100" cy="5670550"/>
          </a:xfrm>
          <a:prstGeom prst="rect">
            <a:avLst/>
          </a:prstGeom>
          <a:noFill/>
          <a:ln w="9525">
            <a:noFill/>
            <a:miter lim="800000"/>
            <a:headEnd/>
            <a:tailEnd/>
          </a:ln>
        </p:spPr>
      </p:pic>
      <p:sp>
        <p:nvSpPr>
          <p:cNvPr id="31748" name="Text Box 5"/>
          <p:cNvSpPr txBox="1">
            <a:spLocks noChangeArrowheads="1"/>
          </p:cNvSpPr>
          <p:nvPr/>
        </p:nvSpPr>
        <p:spPr bwMode="auto">
          <a:xfrm>
            <a:off x="593725" y="1560513"/>
            <a:ext cx="5883275" cy="1922462"/>
          </a:xfrm>
          <a:prstGeom prst="rect">
            <a:avLst/>
          </a:prstGeom>
          <a:noFill/>
          <a:ln w="9525">
            <a:noFill/>
            <a:miter lim="800000"/>
            <a:headEnd/>
            <a:tailEnd/>
          </a:ln>
        </p:spPr>
        <p:txBody>
          <a:bodyPr>
            <a:spAutoFit/>
          </a:bodyPr>
          <a:lstStyle/>
          <a:p>
            <a:pPr marL="342900" indent="-342900"/>
            <a:r>
              <a:rPr lang="en-US" sz="3600" b="0"/>
              <a:t>Objectives: </a:t>
            </a:r>
          </a:p>
          <a:p>
            <a:pPr marL="342900" indent="-342900">
              <a:buFontTx/>
              <a:buAutoNum type="arabicPeriod"/>
            </a:pPr>
            <a:r>
              <a:rPr lang="en-US" sz="2800" b="0"/>
              <a:t>Develop and Test Methodology</a:t>
            </a:r>
          </a:p>
          <a:p>
            <a:pPr marL="342900" indent="-342900">
              <a:buFontTx/>
              <a:buAutoNum type="arabicPeriod"/>
            </a:pPr>
            <a:r>
              <a:rPr lang="en-US" sz="2800" b="0"/>
              <a:t>Apply Methodology to New England Sites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4112</TotalTime>
  <Words>2612</Words>
  <Application>Microsoft Office PowerPoint</Application>
  <PresentationFormat>On-screen Show (4:3)</PresentationFormat>
  <Paragraphs>558</Paragraphs>
  <Slides>27</Slides>
  <Notes>25</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Arial</vt:lpstr>
      <vt:lpstr>Calibri</vt:lpstr>
      <vt:lpstr>HY견고딕</vt:lpstr>
      <vt:lpstr>굴림</vt:lpstr>
      <vt:lpstr>Times New Roman</vt:lpstr>
      <vt:lpstr>Wingdings</vt:lpstr>
      <vt:lpstr>Corbel</vt:lpstr>
      <vt:lpstr>Office Theme</vt:lpstr>
      <vt:lpstr>Equation</vt:lpstr>
      <vt:lpstr>Bitmap Image</vt:lpstr>
      <vt:lpstr>Analyzing Global Warming on Linear Infrastructure using NARCCAP data sets: A Case Study in the Northeastern U.S.</vt:lpstr>
      <vt:lpstr>Slide 2</vt:lpstr>
      <vt:lpstr>Motivation &amp; Implications</vt:lpstr>
      <vt:lpstr>Q. Why NARCCAP?  A. RCM Datasets</vt:lpstr>
      <vt:lpstr>Pavements 101</vt:lpstr>
      <vt:lpstr>Pavement Design  Mechanistic-Empirical Pavement Design Guide (M-E PDG)</vt:lpstr>
      <vt:lpstr>Pavement Model Considerations Materials, traffic, &amp; the environment</vt:lpstr>
      <vt:lpstr> Enhanced Integrated Climatic Model (EICM) </vt:lpstr>
      <vt:lpstr> Methodology</vt:lpstr>
      <vt:lpstr>Slide 10</vt:lpstr>
      <vt:lpstr>Step 2: Conversion of Climate Data</vt:lpstr>
      <vt:lpstr>Step 3: Downscaling</vt:lpstr>
      <vt:lpstr>CDF-t Results Typical Historical Model Period CDF-t</vt:lpstr>
      <vt:lpstr>CDF-t Results Typical Future Model Period CDF-t</vt:lpstr>
      <vt:lpstr>Slide 15</vt:lpstr>
      <vt:lpstr>Slide 16</vt:lpstr>
      <vt:lpstr>Slide 17</vt:lpstr>
      <vt:lpstr>Slide 18</vt:lpstr>
      <vt:lpstr>M-E PDG Results Hindcast Model versus Baseline</vt:lpstr>
      <vt:lpstr>M-E PDG Results Future Model versus Baseline</vt:lpstr>
      <vt:lpstr>Slide 21</vt:lpstr>
      <vt:lpstr>Slide 22</vt:lpstr>
      <vt:lpstr>Slide 23</vt:lpstr>
      <vt:lpstr>Conclusions </vt:lpstr>
      <vt:lpstr>Conclusions</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Technology Management</dc:title>
  <dc:creator>McCarty, Misty</dc:creator>
  <cp:lastModifiedBy>jmj5</cp:lastModifiedBy>
  <cp:revision>372</cp:revision>
  <cp:lastPrinted>2011-01-27T15:21:29Z</cp:lastPrinted>
  <dcterms:created xsi:type="dcterms:W3CDTF">2011-01-11T15:43:32Z</dcterms:created>
  <dcterms:modified xsi:type="dcterms:W3CDTF">2012-04-10T19:39:50Z</dcterms:modified>
</cp:coreProperties>
</file>