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31" r:id="rId2"/>
    <p:sldId id="333" r:id="rId3"/>
    <p:sldId id="346" r:id="rId4"/>
    <p:sldId id="349" r:id="rId5"/>
    <p:sldId id="342" r:id="rId6"/>
    <p:sldId id="352" r:id="rId7"/>
    <p:sldId id="376" r:id="rId8"/>
    <p:sldId id="353" r:id="rId9"/>
    <p:sldId id="377" r:id="rId10"/>
    <p:sldId id="378" r:id="rId11"/>
    <p:sldId id="381" r:id="rId12"/>
    <p:sldId id="395" r:id="rId13"/>
    <p:sldId id="396" r:id="rId14"/>
    <p:sldId id="397" r:id="rId15"/>
    <p:sldId id="383" r:id="rId16"/>
    <p:sldId id="387" r:id="rId17"/>
    <p:sldId id="385" r:id="rId18"/>
    <p:sldId id="386" r:id="rId19"/>
    <p:sldId id="388" r:id="rId20"/>
    <p:sldId id="389" r:id="rId21"/>
    <p:sldId id="390" r:id="rId22"/>
    <p:sldId id="365" r:id="rId23"/>
    <p:sldId id="366" r:id="rId24"/>
    <p:sldId id="367" r:id="rId25"/>
    <p:sldId id="368" r:id="rId26"/>
    <p:sldId id="369" r:id="rId27"/>
    <p:sldId id="370" r:id="rId28"/>
    <p:sldId id="373" r:id="rId29"/>
    <p:sldId id="374" r:id="rId30"/>
    <p:sldId id="375" r:id="rId31"/>
  </p:sldIdLst>
  <p:sldSz cx="9144000" cy="6858000" type="screen4x3"/>
  <p:notesSz cx="6934200" cy="92202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77C2F5"/>
    <a:srgbClr val="1295EE"/>
    <a:srgbClr val="41AAF1"/>
    <a:srgbClr val="006699"/>
    <a:srgbClr val="3366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472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780" y="1578"/>
      </p:cViewPr>
      <p:guideLst>
        <p:guide orient="horz" pos="2904"/>
        <p:guide pos="218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D8EAE-E822-614D-8625-951C41DC7649}" type="datetimeFigureOut">
              <a:rPr lang="fr-FR" smtClean="0"/>
              <a:t>12-04-09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CA418-73B6-D545-9687-8E13DCB3A96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849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Cliquez pour modifier les styles du texte du masque</a:t>
            </a:r>
          </a:p>
          <a:p>
            <a:pPr lvl="1"/>
            <a:r>
              <a:rPr lang="en-CA" noProof="0"/>
              <a:t>Deuxième niveau</a:t>
            </a:r>
          </a:p>
          <a:p>
            <a:pPr lvl="2"/>
            <a:r>
              <a:rPr lang="en-CA" noProof="0"/>
              <a:t>Troisième niveau</a:t>
            </a:r>
          </a:p>
          <a:p>
            <a:pPr lvl="3"/>
            <a:r>
              <a:rPr lang="en-CA" noProof="0"/>
              <a:t>Quatrième niveau</a:t>
            </a:r>
          </a:p>
          <a:p>
            <a:pPr lvl="4"/>
            <a:r>
              <a:rPr lang="en-CA" noProof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04FE9E21-AA39-8348-A4EB-BAD27869498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6799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0844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5325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5108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5108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5108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5108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8182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6160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2470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0288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2970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9682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5467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1601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4794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56A484-9294-C647-9BAB-4C2F94762F74}" type="slidenum">
              <a:rPr lang="fr-FR"/>
              <a:pPr/>
              <a:t>23</a:t>
            </a:fld>
            <a:endParaRPr lang="fr-FR"/>
          </a:p>
        </p:txBody>
      </p:sp>
      <p:sp>
        <p:nvSpPr>
          <p:cNvPr id="184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4560" y="4379595"/>
            <a:ext cx="5085080" cy="414909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/>
              <a:t>asymptotic trend and variance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9943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83247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36069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5127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62408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Saisonalité</a:t>
            </a:r>
            <a:r>
              <a:rPr lang="fr-FR" baseline="0" dirty="0" smtClean="0"/>
              <a:t> : systèmes plus intenses et durables (synoptique) en hiver et plus bruyants (orageux) en été</a:t>
            </a:r>
          </a:p>
          <a:p>
            <a:r>
              <a:rPr lang="fr-FR" baseline="0" dirty="0" err="1" smtClean="0"/>
              <a:t>Régionalité</a:t>
            </a:r>
            <a:r>
              <a:rPr lang="fr-FR" baseline="0" dirty="0" smtClean="0"/>
              <a:t> : Max sur prairies : ENSO affecte l’ouest? Effet amplificateur de la topographie. Max au nord et Groenland : effet de la neige et de </a:t>
            </a:r>
            <a:r>
              <a:rPr lang="fr-FR" baseline="0" smtClean="0"/>
              <a:t>la glace.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9109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9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9552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Saisonalité</a:t>
            </a:r>
            <a:r>
              <a:rPr lang="fr-FR" baseline="0" dirty="0" smtClean="0"/>
              <a:t> : systèmes plus intenses et durables (synoptique) en hiver et plus bruyants (orageux) en été</a:t>
            </a:r>
          </a:p>
          <a:p>
            <a:r>
              <a:rPr lang="fr-FR" baseline="0" dirty="0" err="1" smtClean="0"/>
              <a:t>Régionalité</a:t>
            </a:r>
            <a:r>
              <a:rPr lang="fr-FR" baseline="0" dirty="0" smtClean="0"/>
              <a:t> : Max sur prairies : ENSO affecte l’ouest? Effet amplificateur de la topographie. Max au nord et Groenland : effet de la neige et de la glace.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9109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Data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downloaded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Dec</a:t>
            </a:r>
            <a:r>
              <a:rPr lang="fr-FR" baseline="0" dirty="0" smtClean="0"/>
              <a:t> 2011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7776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390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483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7341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E9E21-AA39-8348-A4EB-BAD278694984}" type="slidenum">
              <a:rPr lang="en-CA" smtClean="0"/>
              <a:pPr>
                <a:defRPr/>
              </a:pPr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3341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 err="1" smtClean="0"/>
              <a:t>Narccap</a:t>
            </a:r>
            <a:r>
              <a:rPr lang="en-CA" dirty="0" smtClean="0"/>
              <a:t> Users meeting April 2012</a:t>
            </a:r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E3CD1-A028-3149-872F-917A4EF6C34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5663C-288A-5A43-9A2D-C713227B4F7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E9B13-44A3-8046-A87F-0EDDE51D1C4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F0F77-D95A-9845-92C8-56B161CB982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778DD-8284-494A-8307-601874B8A6D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D3C67-EFBB-1A4E-A7E0-362B1C10DF2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71778-CEFE-394E-BF03-146A92542CE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879FA-0BD0-7A49-A429-65551517E49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0B403-AEAF-614B-B6E8-AE750901F0B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64D4F-1892-584D-BD49-F142BA88E4C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 err="1"/>
              <a:t>Cliquez</a:t>
            </a:r>
            <a:r>
              <a:rPr lang="en-CA" dirty="0"/>
              <a:t> pour modifier les styles du </a:t>
            </a:r>
            <a:r>
              <a:rPr lang="en-CA" dirty="0" err="1"/>
              <a:t>texte</a:t>
            </a:r>
            <a:r>
              <a:rPr lang="en-CA" dirty="0"/>
              <a:t> du masque</a:t>
            </a:r>
          </a:p>
          <a:p>
            <a:pPr lvl="1"/>
            <a:r>
              <a:rPr lang="en-CA" dirty="0" err="1"/>
              <a:t>Deuxième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2"/>
            <a:r>
              <a:rPr lang="en-CA" dirty="0" err="1"/>
              <a:t>Troisième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3"/>
            <a:r>
              <a:rPr lang="en-CA" dirty="0" err="1"/>
              <a:t>Quatrième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4"/>
            <a:r>
              <a:rPr lang="en-CA" dirty="0" err="1"/>
              <a:t>Cinquième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r>
              <a:rPr lang="en-CA" dirty="0" err="1" smtClean="0"/>
              <a:t>Narccap</a:t>
            </a:r>
            <a:r>
              <a:rPr lang="en-CA" dirty="0" smtClean="0"/>
              <a:t> Users meeting April 2012</a:t>
            </a:r>
            <a:endParaRPr lang="en-CA" dirty="0"/>
          </a:p>
        </p:txBody>
      </p:sp>
      <p:grpSp>
        <p:nvGrpSpPr>
          <p:cNvPr id="1031" name="Group 8"/>
          <p:cNvGrpSpPr>
            <a:grpSpLocks noChangeAspect="1"/>
          </p:cNvGrpSpPr>
          <p:nvPr userDrawn="1"/>
        </p:nvGrpSpPr>
        <p:grpSpPr bwMode="auto">
          <a:xfrm>
            <a:off x="34925" y="-26988"/>
            <a:ext cx="6859588" cy="1006476"/>
            <a:chOff x="356" y="390"/>
            <a:chExt cx="25998" cy="3693"/>
          </a:xfrm>
        </p:grpSpPr>
        <p:sp>
          <p:nvSpPr>
            <p:cNvPr id="1033" name="Rectangle 9"/>
            <p:cNvSpPr>
              <a:spLocks noChangeAspect="1" noChangeArrowheads="1"/>
            </p:cNvSpPr>
            <p:nvPr/>
          </p:nvSpPr>
          <p:spPr bwMode="auto">
            <a:xfrm>
              <a:off x="356" y="2889"/>
              <a:ext cx="848" cy="1148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CA">
                <a:latin typeface="Arial" pitchFamily="34" charset="0"/>
              </a:endParaRPr>
            </a:p>
          </p:txBody>
        </p:sp>
        <p:sp>
          <p:nvSpPr>
            <p:cNvPr id="1034" name="Rectangle 10"/>
            <p:cNvSpPr>
              <a:spLocks noChangeAspect="1" noChangeArrowheads="1"/>
            </p:cNvSpPr>
            <p:nvPr/>
          </p:nvSpPr>
          <p:spPr bwMode="auto">
            <a:xfrm>
              <a:off x="374" y="1543"/>
              <a:ext cx="830" cy="1200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CA">
                <a:latin typeface="Arial" pitchFamily="34" charset="0"/>
              </a:endParaRPr>
            </a:p>
          </p:txBody>
        </p:sp>
        <p:sp>
          <p:nvSpPr>
            <p:cNvPr id="1035" name="Rectangle 11"/>
            <p:cNvSpPr>
              <a:spLocks noChangeAspect="1" noChangeArrowheads="1"/>
            </p:cNvSpPr>
            <p:nvPr/>
          </p:nvSpPr>
          <p:spPr bwMode="auto">
            <a:xfrm>
              <a:off x="362" y="2737"/>
              <a:ext cx="25992" cy="169"/>
            </a:xfrm>
            <a:prstGeom prst="rect">
              <a:avLst/>
            </a:prstGeom>
            <a:gradFill rotWithShape="1">
              <a:gsLst>
                <a:gs pos="0">
                  <a:srgbClr val="CC0000"/>
                </a:gs>
                <a:gs pos="100000">
                  <a:srgbClr val="CC0000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CA">
                <a:latin typeface="Arial" pitchFamily="34" charset="0"/>
              </a:endParaRPr>
            </a:p>
          </p:txBody>
        </p:sp>
        <p:pic>
          <p:nvPicPr>
            <p:cNvPr id="2" name="Picture 12" descr="Logo Ouranos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610" y="1134"/>
              <a:ext cx="3311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7" name="Rectangle 13"/>
            <p:cNvSpPr>
              <a:spLocks noChangeAspect="1" noChangeArrowheads="1"/>
            </p:cNvSpPr>
            <p:nvPr/>
          </p:nvSpPr>
          <p:spPr bwMode="auto">
            <a:xfrm>
              <a:off x="1198" y="390"/>
              <a:ext cx="144" cy="3419"/>
            </a:xfrm>
            <a:prstGeom prst="rect">
              <a:avLst/>
            </a:prstGeom>
            <a:gradFill rotWithShape="1">
              <a:gsLst>
                <a:gs pos="0">
                  <a:srgbClr val="000099">
                    <a:gamma/>
                    <a:tint val="0"/>
                    <a:invGamma/>
                  </a:srgbClr>
                </a:gs>
                <a:gs pos="100000">
                  <a:srgbClr val="00009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CA">
                <a:latin typeface="Arial" pitchFamily="34" charset="0"/>
              </a:endParaRPr>
            </a:p>
          </p:txBody>
        </p:sp>
        <p:sp>
          <p:nvSpPr>
            <p:cNvPr id="1038" name="Rectangle 14"/>
            <p:cNvSpPr>
              <a:spLocks noChangeAspect="1" noChangeArrowheads="1"/>
            </p:cNvSpPr>
            <p:nvPr/>
          </p:nvSpPr>
          <p:spPr bwMode="auto">
            <a:xfrm>
              <a:off x="1343" y="2906"/>
              <a:ext cx="842" cy="1177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CA">
                <a:latin typeface="Arial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emf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20.emf"/><Relationship Id="rId10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5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7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2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emf"/><Relationship Id="rId12" Type="http://schemas.openxmlformats.org/officeDocument/2006/relationships/oleObject" Target="../embeddings/oleObject3.bin"/><Relationship Id="rId13" Type="http://schemas.openxmlformats.org/officeDocument/2006/relationships/image" Target="../media/image14.emf"/><Relationship Id="rId14" Type="http://schemas.openxmlformats.org/officeDocument/2006/relationships/oleObject" Target="../embeddings/oleObject4.bin"/><Relationship Id="rId15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12.emf"/><Relationship Id="rId10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fr-FR" dirty="0"/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604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fr-CA" dirty="0"/>
          </a:p>
          <a:p>
            <a:pPr>
              <a:spcBef>
                <a:spcPct val="50000"/>
              </a:spcBef>
            </a:pPr>
            <a:endParaRPr lang="fr-CA" dirty="0"/>
          </a:p>
          <a:p>
            <a:pPr>
              <a:spcBef>
                <a:spcPct val="50000"/>
              </a:spcBef>
            </a:pPr>
            <a:endParaRPr lang="fr-CA" dirty="0"/>
          </a:p>
          <a:p>
            <a:pPr>
              <a:spcBef>
                <a:spcPct val="50000"/>
              </a:spcBef>
            </a:pPr>
            <a:endParaRPr lang="en-CA" dirty="0"/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36513" y="357188"/>
            <a:ext cx="9144000" cy="6097585"/>
            <a:chOff x="23" y="225"/>
            <a:chExt cx="5760" cy="3841"/>
          </a:xfrm>
        </p:grpSpPr>
        <p:pic>
          <p:nvPicPr>
            <p:cNvPr id="14341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17" y="1215"/>
              <a:ext cx="3221" cy="2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313" name="Rectangle 9"/>
            <p:cNvSpPr>
              <a:spLocks noChangeArrowheads="1"/>
            </p:cNvSpPr>
            <p:nvPr/>
          </p:nvSpPr>
          <p:spPr bwMode="auto">
            <a:xfrm>
              <a:off x="23" y="585"/>
              <a:ext cx="5760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CA" sz="19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CONSORTIUM SUR LA </a:t>
              </a:r>
              <a:r>
                <a:rPr lang="en-CA" sz="1900" b="1" dirty="0">
                  <a:solidFill>
                    <a:srgbClr val="3366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CLIMATOLOGIE </a:t>
              </a:r>
              <a:r>
                <a:rPr lang="en-CA" sz="19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RÉGIONALE</a:t>
              </a:r>
            </a:p>
            <a:p>
              <a:pPr>
                <a:defRPr/>
              </a:pPr>
              <a:r>
                <a:rPr lang="en-CA" sz="19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		        ET </a:t>
              </a:r>
              <a:r>
                <a:rPr lang="en-CA" sz="1900" b="1" dirty="0">
                  <a:solidFill>
                    <a:srgbClr val="3366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L’ADAPTATION</a:t>
              </a:r>
              <a:r>
                <a:rPr lang="en-CA" sz="19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AUX CHANGEMENTS CLIMATIQUES</a:t>
              </a:r>
            </a:p>
          </p:txBody>
        </p:sp>
        <p:pic>
          <p:nvPicPr>
            <p:cNvPr id="14343" name="Picture 10" descr="logo_OURANOS_transparen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08" y="225"/>
              <a:ext cx="1225" cy="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Text Box 12"/>
            <p:cNvSpPr txBox="1">
              <a:spLocks noChangeArrowheads="1"/>
            </p:cNvSpPr>
            <p:nvPr/>
          </p:nvSpPr>
          <p:spPr bwMode="auto">
            <a:xfrm>
              <a:off x="158" y="1298"/>
              <a:ext cx="2745" cy="2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CA" sz="2200" b="1" dirty="0" smtClean="0">
                  <a:solidFill>
                    <a:srgbClr val="336699"/>
                  </a:solidFill>
                </a:rPr>
                <a:t>2m </a:t>
              </a:r>
              <a:r>
                <a:rPr lang="fr-CA" sz="2200" b="1" dirty="0" err="1" smtClean="0">
                  <a:solidFill>
                    <a:srgbClr val="336699"/>
                  </a:solidFill>
                </a:rPr>
                <a:t>Temperature</a:t>
              </a:r>
              <a:r>
                <a:rPr lang="fr-CA" sz="2200" b="1" dirty="0" smtClean="0">
                  <a:solidFill>
                    <a:srgbClr val="336699"/>
                  </a:solidFill>
                </a:rPr>
                <a:t> </a:t>
              </a:r>
              <a:r>
                <a:rPr lang="fr-CA" sz="2200" b="1" dirty="0" err="1" smtClean="0">
                  <a:solidFill>
                    <a:srgbClr val="336699"/>
                  </a:solidFill>
                </a:rPr>
                <a:t>interannual</a:t>
              </a:r>
              <a:r>
                <a:rPr lang="fr-CA" sz="2200" b="1" dirty="0" smtClean="0">
                  <a:solidFill>
                    <a:srgbClr val="336699"/>
                  </a:solidFill>
                </a:rPr>
                <a:t> </a:t>
              </a:r>
              <a:r>
                <a:rPr lang="fr-CA" sz="2200" b="1" dirty="0" err="1">
                  <a:solidFill>
                    <a:srgbClr val="336699"/>
                  </a:solidFill>
                </a:rPr>
                <a:t>V</a:t>
              </a:r>
              <a:r>
                <a:rPr lang="fr-CA" sz="2200" b="1" dirty="0" err="1" smtClean="0">
                  <a:solidFill>
                    <a:srgbClr val="336699"/>
                  </a:solidFill>
                </a:rPr>
                <a:t>ariability</a:t>
              </a:r>
              <a:r>
                <a:rPr lang="fr-CA" sz="2200" b="1" dirty="0" smtClean="0">
                  <a:solidFill>
                    <a:srgbClr val="336699"/>
                  </a:solidFill>
                </a:rPr>
                <a:t> and </a:t>
              </a:r>
              <a:r>
                <a:rPr lang="fr-CA" sz="2200" b="1" dirty="0" err="1">
                  <a:solidFill>
                    <a:srgbClr val="336699"/>
                  </a:solidFill>
                </a:rPr>
                <a:t>C</a:t>
              </a:r>
              <a:r>
                <a:rPr lang="fr-CA" sz="2200" b="1" dirty="0" err="1" smtClean="0">
                  <a:solidFill>
                    <a:srgbClr val="336699"/>
                  </a:solidFill>
                </a:rPr>
                <a:t>limate</a:t>
              </a:r>
              <a:r>
                <a:rPr lang="fr-CA" sz="2200" b="1" dirty="0" smtClean="0">
                  <a:solidFill>
                    <a:srgbClr val="336699"/>
                  </a:solidFill>
                </a:rPr>
                <a:t> </a:t>
              </a:r>
              <a:r>
                <a:rPr lang="fr-CA" sz="2200" b="1" dirty="0">
                  <a:solidFill>
                    <a:srgbClr val="336699"/>
                  </a:solidFill>
                </a:rPr>
                <a:t>C</a:t>
              </a:r>
              <a:r>
                <a:rPr lang="fr-CA" sz="2200" b="1" dirty="0" smtClean="0">
                  <a:solidFill>
                    <a:srgbClr val="336699"/>
                  </a:solidFill>
                </a:rPr>
                <a:t>hange </a:t>
              </a:r>
              <a:r>
                <a:rPr lang="fr-CA" sz="2200" b="1" dirty="0">
                  <a:solidFill>
                    <a:srgbClr val="336699"/>
                  </a:solidFill>
                </a:rPr>
                <a:t>S</a:t>
              </a:r>
              <a:r>
                <a:rPr lang="fr-CA" sz="2200" b="1" dirty="0" smtClean="0">
                  <a:solidFill>
                    <a:srgbClr val="336699"/>
                  </a:solidFill>
                </a:rPr>
                <a:t>ignal </a:t>
              </a:r>
              <a:r>
                <a:rPr lang="fr-CA" sz="2200" b="1" dirty="0" err="1" smtClean="0">
                  <a:solidFill>
                    <a:srgbClr val="336699"/>
                  </a:solidFill>
                </a:rPr>
                <a:t>from</a:t>
              </a:r>
              <a:r>
                <a:rPr lang="fr-CA" sz="2200" b="1" dirty="0" smtClean="0">
                  <a:solidFill>
                    <a:srgbClr val="336699"/>
                  </a:solidFill>
                </a:rPr>
                <a:t> the  </a:t>
              </a:r>
              <a:r>
                <a:rPr lang="fr-CA" sz="2200" b="1" dirty="0" err="1" smtClean="0">
                  <a:solidFill>
                    <a:srgbClr val="336699"/>
                  </a:solidFill>
                </a:rPr>
                <a:t>Narccap’s</a:t>
              </a:r>
              <a:r>
                <a:rPr lang="fr-CA" sz="2200" b="1" dirty="0" smtClean="0">
                  <a:solidFill>
                    <a:srgbClr val="336699"/>
                  </a:solidFill>
                </a:rPr>
                <a:t> </a:t>
              </a:r>
              <a:r>
                <a:rPr lang="fr-CA" sz="2200" b="1" dirty="0" err="1" smtClean="0">
                  <a:solidFill>
                    <a:srgbClr val="336699"/>
                  </a:solidFill>
                </a:rPr>
                <a:t>RCMs</a:t>
              </a:r>
              <a:endParaRPr lang="fr-CA" sz="2200" b="1" dirty="0" smtClean="0">
                <a:solidFill>
                  <a:srgbClr val="336699"/>
                </a:solidFill>
              </a:endParaRPr>
            </a:p>
            <a:p>
              <a:endParaRPr lang="fr-CA" sz="2200" b="1" dirty="0" smtClean="0">
                <a:solidFill>
                  <a:srgbClr val="336699"/>
                </a:solidFill>
              </a:endParaRPr>
            </a:p>
            <a:p>
              <a:endParaRPr lang="fr-CA" sz="2200" b="1" dirty="0" smtClean="0">
                <a:solidFill>
                  <a:srgbClr val="336699"/>
                </a:solidFill>
              </a:endParaRPr>
            </a:p>
            <a:p>
              <a:r>
                <a:rPr lang="fr-CA" sz="2200" b="1" dirty="0" smtClean="0">
                  <a:solidFill>
                    <a:srgbClr val="336699"/>
                  </a:solidFill>
                </a:rPr>
                <a:t>Sébastien Biner, Ramon de Elia and Anne </a:t>
              </a:r>
              <a:r>
                <a:rPr lang="fr-CA" sz="2200" b="1" dirty="0" err="1" smtClean="0">
                  <a:solidFill>
                    <a:srgbClr val="336699"/>
                  </a:solidFill>
                </a:rPr>
                <a:t>Frigon</a:t>
              </a:r>
              <a:endParaRPr lang="fr-CA" sz="2200" b="1" dirty="0">
                <a:solidFill>
                  <a:srgbClr val="336699"/>
                </a:solidFill>
              </a:endParaRPr>
            </a:p>
            <a:p>
              <a:pPr>
                <a:spcBef>
                  <a:spcPct val="50000"/>
                </a:spcBef>
              </a:pPr>
              <a:endParaRPr lang="fr-CA" sz="2200" b="1" dirty="0" smtClean="0">
                <a:solidFill>
                  <a:srgbClr val="336699"/>
                </a:solidFill>
              </a:endParaRPr>
            </a:p>
            <a:p>
              <a:pPr>
                <a:spcBef>
                  <a:spcPct val="50000"/>
                </a:spcBef>
              </a:pPr>
              <a:endParaRPr lang="fr-CA" sz="2200" b="1" dirty="0" smtClean="0">
                <a:solidFill>
                  <a:srgbClr val="336699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fr-CA" sz="2200" b="1" dirty="0" smtClean="0">
                  <a:solidFill>
                    <a:srgbClr val="336699"/>
                  </a:solidFill>
                </a:rPr>
                <a:t>April 2012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5983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How </a:t>
            </a:r>
            <a:r>
              <a:rPr lang="fr-FR" dirty="0" err="1" smtClean="0"/>
              <a:t>well</a:t>
            </a:r>
            <a:r>
              <a:rPr lang="fr-FR" dirty="0" smtClean="0"/>
              <a:t> do </a:t>
            </a:r>
            <a:r>
              <a:rPr lang="fr-FR" dirty="0" err="1" smtClean="0"/>
              <a:t>RCMs</a:t>
            </a:r>
            <a:r>
              <a:rPr lang="fr-FR" dirty="0" smtClean="0"/>
              <a:t> </a:t>
            </a:r>
            <a:r>
              <a:rPr lang="fr-FR" dirty="0" err="1" smtClean="0"/>
              <a:t>reproduce</a:t>
            </a:r>
            <a:r>
              <a:rPr lang="fr-FR" dirty="0" smtClean="0"/>
              <a:t> the </a:t>
            </a:r>
            <a:r>
              <a:rPr lang="fr-FR" dirty="0" err="1" smtClean="0"/>
              <a:t>interannual</a:t>
            </a:r>
            <a:r>
              <a:rPr lang="fr-FR" dirty="0" smtClean="0"/>
              <a:t> </a:t>
            </a:r>
            <a:r>
              <a:rPr lang="fr-FR" dirty="0" err="1"/>
              <a:t>V</a:t>
            </a:r>
            <a:r>
              <a:rPr lang="fr-FR" dirty="0" err="1" smtClean="0"/>
              <a:t>ariability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83568" y="1700808"/>
            <a:ext cx="47115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err="1" smtClean="0"/>
              <a:t>Narccap</a:t>
            </a:r>
            <a:endParaRPr lang="fr-FR" u="sng" dirty="0" smtClean="0"/>
          </a:p>
          <a:p>
            <a:endParaRPr lang="fr-FR" dirty="0"/>
          </a:p>
          <a:p>
            <a:r>
              <a:rPr lang="fr-FR" dirty="0" smtClean="0"/>
              <a:t>6 </a:t>
            </a:r>
            <a:r>
              <a:rPr lang="fr-FR" dirty="0" err="1" smtClean="0"/>
              <a:t>RCMs</a:t>
            </a: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Simulations </a:t>
            </a:r>
            <a:r>
              <a:rPr lang="fr-FR" dirty="0" err="1" smtClean="0"/>
              <a:t>driven</a:t>
            </a:r>
            <a:r>
              <a:rPr lang="fr-FR" dirty="0" smtClean="0"/>
              <a:t> by NCEP (1980-2003)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Simulations </a:t>
            </a:r>
            <a:r>
              <a:rPr lang="fr-FR" dirty="0" err="1" smtClean="0"/>
              <a:t>driven</a:t>
            </a:r>
            <a:r>
              <a:rPr lang="fr-FR" dirty="0" smtClean="0"/>
              <a:t> by </a:t>
            </a:r>
            <a:r>
              <a:rPr lang="fr-FR" dirty="0" err="1" smtClean="0"/>
              <a:t>GCMs</a:t>
            </a:r>
            <a:r>
              <a:rPr lang="fr-FR" dirty="0" smtClean="0"/>
              <a:t> (1971-1999)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896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3387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VIR for </a:t>
            </a:r>
            <a:r>
              <a:rPr lang="fr-FR" dirty="0"/>
              <a:t>W</a:t>
            </a:r>
            <a:r>
              <a:rPr lang="fr-FR" dirty="0" smtClean="0"/>
              <a:t>inter 2m </a:t>
            </a:r>
            <a:r>
              <a:rPr lang="fr-FR" dirty="0" err="1" smtClean="0"/>
              <a:t>Temperature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620688"/>
            <a:ext cx="838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8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3387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VIR for </a:t>
            </a:r>
            <a:r>
              <a:rPr lang="fr-FR" dirty="0"/>
              <a:t>W</a:t>
            </a:r>
            <a:r>
              <a:rPr lang="fr-FR" dirty="0" smtClean="0"/>
              <a:t>inter 2m </a:t>
            </a:r>
            <a:r>
              <a:rPr lang="fr-FR" dirty="0" err="1" smtClean="0"/>
              <a:t>Temperature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620688"/>
            <a:ext cx="8382000" cy="6286500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1161811" y="1124744"/>
            <a:ext cx="7560840" cy="1512168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1017795" y="3068960"/>
            <a:ext cx="7560840" cy="1512168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1017795" y="5013176"/>
            <a:ext cx="5328592" cy="1512168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357230" y="1772816"/>
            <a:ext cx="7232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ccsm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23528" y="3717032"/>
            <a:ext cx="73616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cgcm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334227" y="5661248"/>
            <a:ext cx="5568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gfdl</a:t>
            </a:r>
            <a:endParaRPr lang="fr-FR" dirty="0"/>
          </a:p>
        </p:txBody>
      </p:sp>
      <p:sp>
        <p:nvSpPr>
          <p:cNvPr id="24" name="Ellipse 23"/>
          <p:cNvSpPr/>
          <p:nvPr/>
        </p:nvSpPr>
        <p:spPr>
          <a:xfrm>
            <a:off x="6490403" y="4941168"/>
            <a:ext cx="1944216" cy="1512168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8504255" y="5445224"/>
            <a:ext cx="100587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hadcm3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26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3387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VIR for </a:t>
            </a:r>
            <a:r>
              <a:rPr lang="fr-FR" dirty="0"/>
              <a:t>W</a:t>
            </a:r>
            <a:r>
              <a:rPr lang="fr-FR" dirty="0" smtClean="0"/>
              <a:t>inter 2m </a:t>
            </a:r>
            <a:r>
              <a:rPr lang="fr-FR" dirty="0" err="1" smtClean="0"/>
              <a:t>Temperature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620688"/>
            <a:ext cx="8382000" cy="6286500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1259632" y="2843644"/>
            <a:ext cx="2520280" cy="3672408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580112" y="539388"/>
            <a:ext cx="6846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crcm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7380312" y="467380"/>
            <a:ext cx="5180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wrf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827584" y="6084004"/>
            <a:ext cx="6976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rcm3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8602076" y="5291916"/>
            <a:ext cx="9673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hadrm3</a:t>
            </a:r>
            <a:endParaRPr lang="fr-FR" dirty="0"/>
          </a:p>
        </p:txBody>
      </p:sp>
      <p:sp>
        <p:nvSpPr>
          <p:cNvPr id="23" name="Ellipse 22"/>
          <p:cNvSpPr/>
          <p:nvPr/>
        </p:nvSpPr>
        <p:spPr>
          <a:xfrm>
            <a:off x="3851920" y="827420"/>
            <a:ext cx="2520280" cy="3672408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6588224" y="4787860"/>
            <a:ext cx="1944216" cy="1512168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4139952" y="4787860"/>
            <a:ext cx="1944216" cy="1512168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4716016" y="6372036"/>
            <a:ext cx="68521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ecp2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755576" y="1547500"/>
            <a:ext cx="6976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mm5</a:t>
            </a:r>
            <a:endParaRPr lang="fr-FR" dirty="0"/>
          </a:p>
        </p:txBody>
      </p:sp>
      <p:sp>
        <p:nvSpPr>
          <p:cNvPr id="28" name="Ellipse 27"/>
          <p:cNvSpPr/>
          <p:nvPr/>
        </p:nvSpPr>
        <p:spPr>
          <a:xfrm>
            <a:off x="1763688" y="1196752"/>
            <a:ext cx="1944216" cy="1512168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6300192" y="908720"/>
            <a:ext cx="2520280" cy="3672408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3026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3387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VIR for </a:t>
            </a:r>
            <a:r>
              <a:rPr lang="fr-FR" dirty="0"/>
              <a:t>W</a:t>
            </a:r>
            <a:r>
              <a:rPr lang="fr-FR" dirty="0" smtClean="0"/>
              <a:t>inter 2m </a:t>
            </a:r>
            <a:r>
              <a:rPr lang="fr-FR" dirty="0" err="1" smtClean="0"/>
              <a:t>Temperature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620688"/>
            <a:ext cx="838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0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3592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VIR for </a:t>
            </a:r>
            <a:r>
              <a:rPr lang="fr-FR" dirty="0" err="1" smtClean="0"/>
              <a:t>Summer</a:t>
            </a:r>
            <a:r>
              <a:rPr lang="fr-FR" dirty="0" smtClean="0"/>
              <a:t> 2m </a:t>
            </a:r>
            <a:r>
              <a:rPr lang="fr-FR" dirty="0" err="1" smtClean="0"/>
              <a:t>Temperature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620688"/>
            <a:ext cx="838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251520" y="980728"/>
            <a:ext cx="8568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 </a:t>
            </a:r>
            <a:r>
              <a:rPr lang="fr-FR" dirty="0" err="1" smtClean="0"/>
              <a:t>order</a:t>
            </a:r>
            <a:r>
              <a:rPr lang="fr-FR" dirty="0" smtClean="0"/>
              <a:t> to </a:t>
            </a:r>
            <a:r>
              <a:rPr lang="fr-FR" dirty="0" err="1" smtClean="0"/>
              <a:t>appreciate</a:t>
            </a:r>
            <a:r>
              <a:rPr lang="fr-FR" dirty="0" smtClean="0"/>
              <a:t> the </a:t>
            </a:r>
            <a:r>
              <a:rPr lang="fr-FR" dirty="0" err="1" smtClean="0"/>
              <a:t>strength</a:t>
            </a:r>
            <a:r>
              <a:rPr lang="fr-FR" dirty="0" smtClean="0"/>
              <a:t> of the </a:t>
            </a:r>
            <a:r>
              <a:rPr lang="fr-FR" dirty="0" err="1" smtClean="0"/>
              <a:t>climate</a:t>
            </a:r>
            <a:r>
              <a:rPr lang="fr-FR" dirty="0" smtClean="0"/>
              <a:t> change signal, </a:t>
            </a:r>
            <a:r>
              <a:rPr lang="fr-FR" dirty="0" err="1" smtClean="0"/>
              <a:t>it</a:t>
            </a:r>
            <a:r>
              <a:rPr lang="fr-FR" dirty="0" smtClean="0"/>
              <a:t> has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compared</a:t>
            </a:r>
            <a:r>
              <a:rPr lang="fr-FR" dirty="0" smtClean="0"/>
              <a:t> to the </a:t>
            </a:r>
            <a:r>
              <a:rPr lang="fr-FR" dirty="0" err="1" smtClean="0"/>
              <a:t>variability</a:t>
            </a:r>
            <a:r>
              <a:rPr lang="fr-FR" dirty="0" smtClean="0"/>
              <a:t>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represents</a:t>
            </a:r>
            <a:r>
              <a:rPr lang="fr-FR" dirty="0" smtClean="0"/>
              <a:t> the range of </a:t>
            </a:r>
            <a:r>
              <a:rPr lang="fr-FR" dirty="0" err="1" smtClean="0"/>
              <a:t>temperature</a:t>
            </a:r>
            <a:r>
              <a:rPr lang="fr-FR" dirty="0" smtClean="0"/>
              <a:t> </a:t>
            </a:r>
            <a:r>
              <a:rPr lang="fr-FR" dirty="0" err="1" smtClean="0"/>
              <a:t>inside</a:t>
            </a:r>
            <a:r>
              <a:rPr lang="fr-FR" dirty="0" smtClean="0"/>
              <a:t> of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are </a:t>
            </a:r>
            <a:r>
              <a:rPr lang="fr-FR" dirty="0" err="1" smtClean="0"/>
              <a:t>used</a:t>
            </a:r>
            <a:r>
              <a:rPr lang="fr-FR" dirty="0" smtClean="0"/>
              <a:t> to live (</a:t>
            </a:r>
            <a:r>
              <a:rPr lang="fr-FR" dirty="0" err="1" smtClean="0"/>
              <a:t>adapted</a:t>
            </a:r>
            <a:r>
              <a:rPr lang="fr-FR" dirty="0" smtClean="0"/>
              <a:t>).</a:t>
            </a:r>
          </a:p>
          <a:p>
            <a:endParaRPr lang="fr-FR" dirty="0"/>
          </a:p>
          <a:p>
            <a:r>
              <a:rPr lang="fr-FR" dirty="0" err="1" smtClean="0"/>
              <a:t>Climate</a:t>
            </a:r>
            <a:r>
              <a:rPr lang="fr-FR" dirty="0" smtClean="0"/>
              <a:t> change = signal = </a:t>
            </a:r>
          </a:p>
          <a:p>
            <a:r>
              <a:rPr lang="fr-FR" dirty="0" err="1" smtClean="0"/>
              <a:t>Variability</a:t>
            </a:r>
            <a:r>
              <a:rPr lang="fr-FR" dirty="0" smtClean="0"/>
              <a:t> = noise =  </a:t>
            </a:r>
          </a:p>
          <a:p>
            <a:endParaRPr lang="fr-FR" dirty="0"/>
          </a:p>
          <a:p>
            <a:r>
              <a:rPr lang="fr-FR" dirty="0" err="1"/>
              <a:t>Expected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Emergence (EYE</a:t>
            </a:r>
            <a:r>
              <a:rPr lang="fr-FR" dirty="0" smtClean="0"/>
              <a:t>) :</a:t>
            </a:r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Where</a:t>
            </a:r>
            <a:r>
              <a:rPr lang="fr-FR" dirty="0" smtClean="0"/>
              <a:t> </a:t>
            </a:r>
            <a:r>
              <a:rPr lang="fr-FR" i="1" dirty="0" smtClean="0"/>
              <a:t>t</a:t>
            </a:r>
            <a:r>
              <a:rPr lang="fr-FR" i="1" baseline="-25000" dirty="0" smtClean="0">
                <a:latin typeface="Symbol" charset="2"/>
                <a:cs typeface="Symbol" charset="2"/>
              </a:rPr>
              <a:t>a</a:t>
            </a:r>
            <a:r>
              <a:rPr lang="fr-FR" dirty="0" smtClean="0"/>
              <a:t> </a:t>
            </a:r>
            <a:r>
              <a:rPr lang="fr-FR" dirty="0" err="1" smtClean="0"/>
              <a:t>represent</a:t>
            </a:r>
            <a:r>
              <a:rPr lang="fr-FR" dirty="0" smtClean="0"/>
              <a:t> the </a:t>
            </a:r>
            <a:r>
              <a:rPr lang="fr-FR" dirty="0" err="1" smtClean="0"/>
              <a:t>student</a:t>
            </a:r>
            <a:r>
              <a:rPr lang="fr-FR" dirty="0" smtClean="0"/>
              <a:t> </a:t>
            </a:r>
            <a:r>
              <a:rPr lang="fr-FR" dirty="0" err="1" smtClean="0"/>
              <a:t>distribtution</a:t>
            </a:r>
            <a:r>
              <a:rPr lang="fr-FR" dirty="0" smtClean="0"/>
              <a:t> value for a </a:t>
            </a:r>
            <a:r>
              <a:rPr lang="fr-FR" dirty="0" err="1" smtClean="0"/>
              <a:t>given</a:t>
            </a:r>
            <a:r>
              <a:rPr lang="fr-FR" dirty="0" smtClean="0"/>
              <a:t> </a:t>
            </a:r>
            <a:r>
              <a:rPr lang="fr-FR" dirty="0" smtClean="0">
                <a:latin typeface="Symbol" charset="2"/>
                <a:cs typeface="Symbol" charset="2"/>
              </a:rPr>
              <a:t>a</a:t>
            </a:r>
            <a:r>
              <a:rPr lang="fr-FR" dirty="0" smtClean="0"/>
              <a:t> % value </a:t>
            </a:r>
            <a:endParaRPr lang="fr-FR" dirty="0"/>
          </a:p>
        </p:txBody>
      </p:sp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484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Climate</a:t>
            </a:r>
            <a:r>
              <a:rPr lang="fr-FR" dirty="0" smtClean="0"/>
              <a:t> Change in a signal to noise </a:t>
            </a:r>
            <a:r>
              <a:rPr lang="fr-FR" dirty="0" err="1"/>
              <a:t>P</a:t>
            </a:r>
            <a:r>
              <a:rPr lang="fr-FR" dirty="0" err="1" smtClean="0"/>
              <a:t>aradigm</a:t>
            </a:r>
            <a:endParaRPr lang="fr-FR" dirty="0"/>
          </a:p>
        </p:txBody>
      </p:sp>
      <p:graphicFrame>
        <p:nvGraphicFramePr>
          <p:cNvPr id="2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566847"/>
              </p:ext>
            </p:extLst>
          </p:nvPr>
        </p:nvGraphicFramePr>
        <p:xfrm>
          <a:off x="2195736" y="3645024"/>
          <a:ext cx="2220913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Équation" r:id="rId8" imgW="812800" imgH="342900" progId="Equation.3">
                  <p:embed/>
                </p:oleObj>
              </mc:Choice>
              <mc:Fallback>
                <p:oleObj name="Équation" r:id="rId8" imgW="8128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3645024"/>
                        <a:ext cx="2220913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556047"/>
              </p:ext>
            </p:extLst>
          </p:nvPr>
        </p:nvGraphicFramePr>
        <p:xfrm>
          <a:off x="2987824" y="1988840"/>
          <a:ext cx="312737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Équation" r:id="rId10" imgW="114300" imgH="177800" progId="Equation.3">
                  <p:embed/>
                </p:oleObj>
              </mc:Choice>
              <mc:Fallback>
                <p:oleObj name="Équation" r:id="rId10" imgW="1143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1988840"/>
                        <a:ext cx="312737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287464"/>
              </p:ext>
            </p:extLst>
          </p:nvPr>
        </p:nvGraphicFramePr>
        <p:xfrm>
          <a:off x="2339752" y="2420888"/>
          <a:ext cx="34607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Équation" r:id="rId12" imgW="127000" imgH="114300" progId="Equation.3">
                  <p:embed/>
                </p:oleObj>
              </mc:Choice>
              <mc:Fallback>
                <p:oleObj name="Équation" r:id="rId12" imgW="127000" imgH="114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2420888"/>
                        <a:ext cx="346075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3647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293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CC for Winter </a:t>
            </a:r>
            <a:r>
              <a:rPr lang="fr-FR" dirty="0" err="1" smtClean="0"/>
              <a:t>Temperature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/>
          <a:srcRect t="7810"/>
          <a:stretch/>
        </p:blipFill>
        <p:spPr>
          <a:xfrm>
            <a:off x="0" y="635000"/>
            <a:ext cx="9144000" cy="63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314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CC for </a:t>
            </a:r>
            <a:r>
              <a:rPr lang="fr-FR" dirty="0" err="1" smtClean="0"/>
              <a:t>Summer</a:t>
            </a:r>
            <a:r>
              <a:rPr lang="fr-FR" dirty="0" smtClean="0"/>
              <a:t> </a:t>
            </a:r>
            <a:r>
              <a:rPr lang="fr-FR" dirty="0" err="1" smtClean="0"/>
              <a:t>Temperature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/>
          <a:srcRect t="8272"/>
          <a:stretch/>
        </p:blipFill>
        <p:spPr>
          <a:xfrm>
            <a:off x="0" y="692696"/>
            <a:ext cx="9144000" cy="629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9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306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EYE for Winter </a:t>
            </a:r>
            <a:r>
              <a:rPr lang="fr-FR" dirty="0" err="1" smtClean="0"/>
              <a:t>Temperature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/>
          <a:srcRect t="7778"/>
          <a:stretch/>
        </p:blipFill>
        <p:spPr>
          <a:xfrm>
            <a:off x="828600" y="620688"/>
            <a:ext cx="9144000" cy="63246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8"/>
          <a:srcRect l="10926" t="27901" r="51018" b="30247"/>
          <a:stretch/>
        </p:blipFill>
        <p:spPr>
          <a:xfrm>
            <a:off x="107504" y="1772817"/>
            <a:ext cx="1739920" cy="143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8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3347864" y="188640"/>
            <a:ext cx="135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Motivations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50240" y="1696720"/>
            <a:ext cx="769954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looking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interannual</a:t>
            </a:r>
            <a:r>
              <a:rPr lang="fr-FR" dirty="0" smtClean="0"/>
              <a:t> </a:t>
            </a:r>
            <a:r>
              <a:rPr lang="fr-FR" dirty="0" err="1" smtClean="0"/>
              <a:t>variability</a:t>
            </a:r>
            <a:r>
              <a:rPr lang="fr-FR" dirty="0" smtClean="0"/>
              <a:t>?</a:t>
            </a:r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It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fundamental</a:t>
            </a:r>
            <a:r>
              <a:rPr lang="fr-FR" dirty="0" smtClean="0"/>
              <a:t> part of the </a:t>
            </a:r>
            <a:r>
              <a:rPr lang="fr-FR" dirty="0" err="1" smtClean="0"/>
              <a:t>climate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It </a:t>
            </a:r>
            <a:r>
              <a:rPr lang="fr-FR" dirty="0" err="1" smtClean="0"/>
              <a:t>is</a:t>
            </a:r>
            <a:r>
              <a:rPr lang="fr-FR" dirty="0" smtClean="0"/>
              <a:t> variable over </a:t>
            </a:r>
            <a:r>
              <a:rPr lang="fr-FR" dirty="0" err="1" smtClean="0"/>
              <a:t>North</a:t>
            </a:r>
            <a:r>
              <a:rPr lang="fr-FR" dirty="0" smtClean="0"/>
              <a:t> </a:t>
            </a:r>
            <a:r>
              <a:rPr lang="fr-FR" dirty="0" err="1" smtClean="0"/>
              <a:t>America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It </a:t>
            </a:r>
            <a:r>
              <a:rPr lang="fr-FR" dirty="0" err="1" smtClean="0"/>
              <a:t>is</a:t>
            </a:r>
            <a:r>
              <a:rPr lang="fr-FR" dirty="0" smtClean="0"/>
              <a:t> a « noise » to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compare the </a:t>
            </a:r>
            <a:r>
              <a:rPr lang="fr-FR" dirty="0" err="1" smtClean="0"/>
              <a:t>climate</a:t>
            </a:r>
            <a:r>
              <a:rPr lang="fr-FR" dirty="0" smtClean="0"/>
              <a:t> change « signal »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3272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EYE for </a:t>
            </a:r>
            <a:r>
              <a:rPr lang="fr-FR" dirty="0" err="1" smtClean="0"/>
              <a:t>Summer</a:t>
            </a:r>
            <a:r>
              <a:rPr lang="fr-FR" dirty="0" smtClean="0"/>
              <a:t> </a:t>
            </a:r>
            <a:r>
              <a:rPr lang="fr-FR" dirty="0" err="1" smtClean="0"/>
              <a:t>Temperature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/>
          <a:srcRect t="8024"/>
          <a:stretch/>
        </p:blipFill>
        <p:spPr>
          <a:xfrm>
            <a:off x="0" y="620688"/>
            <a:ext cx="9144000" cy="630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4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2699792" y="116632"/>
            <a:ext cx="1861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Conclusions</a:t>
            </a:r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836712"/>
            <a:ext cx="8352929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Ability of RCMs to reproduce </a:t>
            </a:r>
            <a:r>
              <a:rPr lang="en-GB" u="sng" dirty="0" err="1" smtClean="0"/>
              <a:t>interannual</a:t>
            </a:r>
            <a:r>
              <a:rPr lang="en-GB" u="sng" dirty="0" smtClean="0"/>
              <a:t> variability</a:t>
            </a:r>
          </a:p>
          <a:p>
            <a:endParaRPr lang="en-GB" u="sng" dirty="0" smtClean="0"/>
          </a:p>
          <a:p>
            <a:r>
              <a:rPr lang="en-GB" sz="1600" u="sng" dirty="0" err="1" smtClean="0"/>
              <a:t>Ncep</a:t>
            </a:r>
            <a:r>
              <a:rPr lang="en-GB" sz="1600" u="sng" dirty="0" smtClean="0"/>
              <a:t> driven </a:t>
            </a:r>
            <a:r>
              <a:rPr lang="en-GB" sz="1600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relatively small over/under estimation over some regions during winter.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general noticeable overestimation during summer, especially over </a:t>
            </a:r>
            <a:r>
              <a:rPr lang="en-GB" sz="1600" dirty="0" err="1" smtClean="0"/>
              <a:t>southeastern</a:t>
            </a:r>
            <a:r>
              <a:rPr lang="en-GB" sz="1600" dirty="0" smtClean="0"/>
              <a:t> US</a:t>
            </a:r>
          </a:p>
          <a:p>
            <a:pPr marL="285750" indent="-285750">
              <a:buFont typeface="Arial"/>
              <a:buChar char="•"/>
            </a:pPr>
            <a:endParaRPr lang="en-GB" sz="1600" dirty="0" smtClean="0"/>
          </a:p>
          <a:p>
            <a:r>
              <a:rPr lang="en-GB" sz="1600" u="sng" dirty="0" smtClean="0"/>
              <a:t>GCMs driven </a:t>
            </a:r>
            <a:r>
              <a:rPr lang="en-GB" sz="1600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underestimation across the domain during winter (particularly cgcm3 driven)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underestimation around Hudson Bay and overestimation over </a:t>
            </a:r>
            <a:r>
              <a:rPr lang="en-GB" sz="1600" dirty="0" err="1" smtClean="0"/>
              <a:t>southeastern</a:t>
            </a:r>
            <a:r>
              <a:rPr lang="en-GB" sz="1600" dirty="0" smtClean="0"/>
              <a:t> </a:t>
            </a:r>
            <a:r>
              <a:rPr lang="en-GB" sz="1600" dirty="0" smtClean="0"/>
              <a:t>US during summer</a:t>
            </a:r>
            <a:endParaRPr lang="en-GB" dirty="0" smtClean="0"/>
          </a:p>
          <a:p>
            <a:pPr marL="285750" indent="-285750">
              <a:buFont typeface="Arial"/>
              <a:buChar char="•"/>
            </a:pPr>
            <a:endParaRPr lang="en-GB" dirty="0" smtClean="0"/>
          </a:p>
          <a:p>
            <a:r>
              <a:rPr lang="en-GB" u="sng" dirty="0" smtClean="0"/>
              <a:t>Climate change signal and its perception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CC signal similar among RCMs during winter with northern gradient heating.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CC signal variable among RCMs during summer, heating generally more important over central US. Some cooling.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During winter high variability over northwest North America slows the perception of the important warming (high EYE values)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During summer no general EYE pattern except for RCMs with regions of low CC signal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Perception of CC is </a:t>
            </a:r>
            <a:r>
              <a:rPr lang="en-GB" sz="1600" dirty="0" smtClean="0"/>
              <a:t>expected to occur faster </a:t>
            </a:r>
            <a:r>
              <a:rPr lang="en-GB" sz="1600" dirty="0" smtClean="0"/>
              <a:t>during summer than during winter, especially over the US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General Conclusions similar to Hawkins and Sutton 2010</a:t>
            </a:r>
          </a:p>
          <a:p>
            <a:endParaRPr lang="en-GB" sz="1600" dirty="0" smtClean="0"/>
          </a:p>
          <a:p>
            <a:pPr marL="285750" indent="-285750">
              <a:buFont typeface="Arial"/>
              <a:buChar char="•"/>
            </a:pPr>
            <a:endParaRPr lang="en-GB" sz="1600" dirty="0" smtClean="0"/>
          </a:p>
          <a:p>
            <a:endParaRPr lang="en-GB" u="sng" dirty="0" smtClean="0"/>
          </a:p>
          <a:p>
            <a:pPr marL="285750" indent="-285750">
              <a:buFont typeface="Arial"/>
              <a:buChar char="•"/>
            </a:pPr>
            <a:endParaRPr lang="en-GB" dirty="0" smtClean="0"/>
          </a:p>
          <a:p>
            <a:pPr marL="285750" indent="-285750">
              <a:buFont typeface="Arial"/>
              <a:buChar char="•"/>
            </a:pPr>
            <a:endParaRPr lang="en-GB" dirty="0" smtClean="0"/>
          </a:p>
          <a:p>
            <a:pPr marL="285750" indent="-285750">
              <a:buFont typeface="Arial"/>
              <a:buChar char="•"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5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3568" y="476672"/>
            <a:ext cx="7772400" cy="1143000"/>
          </a:xfrm>
        </p:spPr>
        <p:txBody>
          <a:bodyPr/>
          <a:lstStyle/>
          <a:p>
            <a:r>
              <a:rPr lang="fr-FR" sz="2800" b="1" dirty="0"/>
              <a:t>Section 4</a:t>
            </a:r>
            <a:r>
              <a:rPr lang="fr-FR" sz="2800" dirty="0"/>
              <a:t>: </a:t>
            </a:r>
            <a:r>
              <a:rPr lang="fr-FR" sz="2800" dirty="0" err="1"/>
              <a:t>Role</a:t>
            </a:r>
            <a:r>
              <a:rPr lang="fr-FR" sz="2800" dirty="0"/>
              <a:t> of noise in the perception  of </a:t>
            </a:r>
            <a:r>
              <a:rPr lang="fr-FR" sz="2800" dirty="0" err="1"/>
              <a:t>climate</a:t>
            </a:r>
            <a:r>
              <a:rPr lang="fr-FR" sz="2800" dirty="0"/>
              <a:t> change </a:t>
            </a:r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fr-FR" sz="2400" b="1" dirty="0"/>
              <a:t>4a</a:t>
            </a:r>
            <a:r>
              <a:rPr lang="fr-FR" sz="2400" dirty="0"/>
              <a:t> </a:t>
            </a:r>
            <a:r>
              <a:rPr lang="fr-FR" sz="2400" dirty="0" err="1"/>
              <a:t>Number</a:t>
            </a:r>
            <a:r>
              <a:rPr lang="fr-FR" sz="2400" dirty="0"/>
              <a:t> of </a:t>
            </a:r>
            <a:r>
              <a:rPr lang="fr-FR" sz="2400" dirty="0" err="1"/>
              <a:t>years</a:t>
            </a:r>
            <a:r>
              <a:rPr lang="fr-FR" sz="2400" dirty="0"/>
              <a:t> to </a:t>
            </a:r>
            <a:r>
              <a:rPr lang="fr-FR" sz="2400" dirty="0" err="1"/>
              <a:t>get</a:t>
            </a:r>
            <a:r>
              <a:rPr lang="fr-FR" sz="2400" dirty="0"/>
              <a:t> a </a:t>
            </a:r>
            <a:r>
              <a:rPr lang="fr-FR" sz="2400" dirty="0" err="1"/>
              <a:t>significant</a:t>
            </a:r>
            <a:r>
              <a:rPr lang="fr-FR" sz="2400" dirty="0"/>
              <a:t> trend (95%) </a:t>
            </a:r>
            <a:r>
              <a:rPr lang="fr-FR" sz="2400" dirty="0" err="1"/>
              <a:t>assuming</a:t>
            </a:r>
            <a:r>
              <a:rPr lang="fr-FR" sz="2400" dirty="0"/>
              <a:t> </a:t>
            </a:r>
            <a:r>
              <a:rPr lang="fr-FR" sz="2400" dirty="0" err="1"/>
              <a:t>known</a:t>
            </a:r>
            <a:r>
              <a:rPr lang="fr-FR" sz="2400" dirty="0"/>
              <a:t> variance and </a:t>
            </a:r>
            <a:r>
              <a:rPr lang="fr-FR" sz="2400" dirty="0" err="1"/>
              <a:t>projected</a:t>
            </a:r>
            <a:r>
              <a:rPr lang="fr-FR" sz="2400" dirty="0"/>
              <a:t> </a:t>
            </a:r>
            <a:r>
              <a:rPr lang="fr-FR" sz="2400" dirty="0" err="1"/>
              <a:t>linear</a:t>
            </a:r>
            <a:r>
              <a:rPr lang="fr-FR" sz="2400" dirty="0"/>
              <a:t> trend </a:t>
            </a:r>
          </a:p>
          <a:p>
            <a:endParaRPr lang="fr-FR" dirty="0"/>
          </a:p>
        </p:txBody>
      </p:sp>
      <p:sp>
        <p:nvSpPr>
          <p:cNvPr id="67588" name="Text Box 1028"/>
          <p:cNvSpPr txBox="1">
            <a:spLocks noChangeArrowheads="1"/>
          </p:cNvSpPr>
          <p:nvPr/>
        </p:nvSpPr>
        <p:spPr bwMode="auto">
          <a:xfrm>
            <a:off x="683568" y="4869160"/>
            <a:ext cx="86312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Objective</a:t>
            </a:r>
            <a:r>
              <a:rPr lang="en-US" dirty="0"/>
              <a:t>: put into perspective, in a familiar unit (years) the relative </a:t>
            </a:r>
          </a:p>
          <a:p>
            <a:r>
              <a:rPr lang="en-US" dirty="0"/>
              <a:t>Importance of signal and noise</a:t>
            </a:r>
          </a:p>
        </p:txBody>
      </p:sp>
      <p:sp>
        <p:nvSpPr>
          <p:cNvPr id="67589" name="Text Box 1029"/>
          <p:cNvSpPr txBox="1">
            <a:spLocks noChangeArrowheads="1"/>
          </p:cNvSpPr>
          <p:nvPr/>
        </p:nvSpPr>
        <p:spPr bwMode="auto">
          <a:xfrm>
            <a:off x="593725" y="5851525"/>
            <a:ext cx="6084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 err="1"/>
              <a:t>instead</a:t>
            </a:r>
            <a:r>
              <a:rPr lang="fr-FR" dirty="0"/>
              <a:t> of perception: </a:t>
            </a:r>
            <a:r>
              <a:rPr lang="fr-FR" dirty="0" err="1"/>
              <a:t>discerning</a:t>
            </a:r>
            <a:r>
              <a:rPr lang="fr-FR" dirty="0"/>
              <a:t>, </a:t>
            </a:r>
            <a:r>
              <a:rPr lang="fr-FR" dirty="0" err="1"/>
              <a:t>discriminating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673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08720"/>
            <a:ext cx="7772400" cy="1143000"/>
          </a:xfrm>
        </p:spPr>
        <p:txBody>
          <a:bodyPr/>
          <a:lstStyle/>
          <a:p>
            <a:r>
              <a:rPr lang="fr-FR" sz="3200" dirty="0" err="1"/>
              <a:t>Number</a:t>
            </a:r>
            <a:r>
              <a:rPr lang="fr-FR" sz="3200" dirty="0"/>
              <a:t> of </a:t>
            </a:r>
            <a:r>
              <a:rPr lang="fr-FR" sz="3200" dirty="0" err="1"/>
              <a:t>years</a:t>
            </a:r>
            <a:r>
              <a:rPr lang="fr-FR" sz="3200" dirty="0"/>
              <a:t> to </a:t>
            </a:r>
            <a:r>
              <a:rPr lang="fr-FR" sz="3200" dirty="0" err="1"/>
              <a:t>get</a:t>
            </a:r>
            <a:r>
              <a:rPr lang="fr-FR" sz="3200" dirty="0"/>
              <a:t> a </a:t>
            </a:r>
            <a:r>
              <a:rPr lang="fr-FR" sz="3200" dirty="0" err="1"/>
              <a:t>significant</a:t>
            </a:r>
            <a:r>
              <a:rPr lang="fr-FR" sz="3200" dirty="0"/>
              <a:t> trend (95%) </a:t>
            </a:r>
            <a:r>
              <a:rPr lang="fr-FR" sz="3200" dirty="0" err="1"/>
              <a:t>knowing</a:t>
            </a:r>
            <a:r>
              <a:rPr lang="fr-FR" sz="3200" dirty="0"/>
              <a:t> variance and </a:t>
            </a:r>
            <a:r>
              <a:rPr lang="fr-FR" sz="3200" dirty="0" err="1"/>
              <a:t>projected</a:t>
            </a:r>
            <a:r>
              <a:rPr lang="fr-FR" sz="3200" dirty="0"/>
              <a:t> trend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393825" y="4487863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Analytical solution from equation</a:t>
            </a:r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4419600" y="2743200"/>
          <a:ext cx="3048000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2" name="Équation" r:id="rId4" imgW="1104900" imgH="419100" progId="Equation.3">
                  <p:embed/>
                </p:oleObj>
              </mc:Choice>
              <mc:Fallback>
                <p:oleObj name="Équation" r:id="rId4" imgW="1104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743200"/>
                        <a:ext cx="3048000" cy="115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688" y="5562600"/>
            <a:ext cx="842803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/>
              <a:t>ETSSCC-ETISC</a:t>
            </a:r>
          </a:p>
          <a:p>
            <a:pPr algn="ctr"/>
            <a:r>
              <a:rPr lang="fr-FR"/>
              <a:t>«  Expected Time to Statistically Significant Climate Change »</a:t>
            </a:r>
          </a:p>
          <a:p>
            <a:pPr algn="ctr"/>
            <a:r>
              <a:rPr lang="fr-FR"/>
              <a:t>Expected Time Interval to Statistically Significant Climate Change </a:t>
            </a:r>
          </a:p>
        </p:txBody>
      </p:sp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4876800" y="4191000"/>
          <a:ext cx="2705100" cy="124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3" name="Équation" r:id="rId6" imgW="990600" imgH="457200" progId="Equation.3">
                  <p:embed/>
                </p:oleObj>
              </mc:Choice>
              <mc:Fallback>
                <p:oleObj name="Équation" r:id="rId6" imgW="990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191000"/>
                        <a:ext cx="2705100" cy="124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705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309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CC des </a:t>
            </a:r>
            <a:r>
              <a:rPr lang="fr-FR" dirty="0" err="1" smtClean="0"/>
              <a:t>MRCs</a:t>
            </a:r>
            <a:r>
              <a:rPr lang="fr-FR" dirty="0" smtClean="0"/>
              <a:t> de </a:t>
            </a:r>
            <a:r>
              <a:rPr lang="fr-FR" dirty="0" err="1" smtClean="0"/>
              <a:t>Narccap</a:t>
            </a:r>
            <a:r>
              <a:rPr lang="fr-FR" dirty="0" smtClean="0"/>
              <a:t> ..</a:t>
            </a:r>
            <a:endParaRPr lang="fr-FR" dirty="0"/>
          </a:p>
        </p:txBody>
      </p:sp>
      <p:pic>
        <p:nvPicPr>
          <p:cNvPr id="4" name="Image 3" descr="fig_cc_tas_DJ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8230424" cy="61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2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4405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Nb d’années pour sortir du bruit (DJF)...</a:t>
            </a:r>
            <a:endParaRPr lang="fr-FR" dirty="0"/>
          </a:p>
        </p:txBody>
      </p:sp>
      <p:pic>
        <p:nvPicPr>
          <p:cNvPr id="3" name="Image 2" descr="fig_temps_signal_cc_tas_DJ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" y="640559"/>
            <a:ext cx="8230424" cy="617281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07904" y="6596390"/>
            <a:ext cx="64746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100" dirty="0" smtClean="0"/>
              <a:t>années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24685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4405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Nb d’années pour sortir du bruit (DJF)...</a:t>
            </a:r>
            <a:endParaRPr lang="fr-FR" dirty="0"/>
          </a:p>
        </p:txBody>
      </p:sp>
      <p:pic>
        <p:nvPicPr>
          <p:cNvPr id="4" name="Image 3" descr="fig_temps_signal_cc_tas_JJ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" y="620688"/>
            <a:ext cx="8230424" cy="617281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707904" y="6596390"/>
            <a:ext cx="64746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100" dirty="0" smtClean="0"/>
              <a:t>années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49585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2699792" y="116632"/>
            <a:ext cx="1861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Conclusions</a:t>
            </a:r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9593" y="836712"/>
            <a:ext cx="7704856" cy="547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Reproduction de la variabilité interannuelle</a:t>
            </a:r>
          </a:p>
          <a:p>
            <a:endParaRPr lang="fr-FR" u="sng" dirty="0" smtClean="0"/>
          </a:p>
          <a:p>
            <a:pPr marL="271463" indent="-271463">
              <a:buFont typeface="Arial"/>
              <a:buChar char="•"/>
            </a:pPr>
            <a:r>
              <a:rPr lang="fr-FR" sz="1600" dirty="0" smtClean="0"/>
              <a:t>MRC+NCEP : trop bas sur les Rocheuses et trop faible au sud de la Baie James. Certains </a:t>
            </a:r>
            <a:r>
              <a:rPr lang="fr-FR" sz="1600" dirty="0" err="1" smtClean="0"/>
              <a:t>MRCs</a:t>
            </a:r>
            <a:r>
              <a:rPr lang="fr-FR" sz="1600" dirty="0" smtClean="0"/>
              <a:t> ont des problèmes sur les grands Lacs.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MRC+GCM : Les </a:t>
            </a:r>
            <a:r>
              <a:rPr lang="fr-FR" sz="1600" dirty="0" err="1" smtClean="0"/>
              <a:t>MRCs</a:t>
            </a:r>
            <a:r>
              <a:rPr lang="fr-FR" sz="1600" dirty="0" smtClean="0"/>
              <a:t> utilisant cgcm3 ont des déficits de variabilité sur les Rocheuses.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MRC+NCEP, MRC+GCM et GCM sont relativement semblables.</a:t>
            </a:r>
          </a:p>
          <a:p>
            <a:endParaRPr lang="fr-FR" dirty="0" smtClean="0"/>
          </a:p>
          <a:p>
            <a:r>
              <a:rPr lang="fr-FR" u="sng" dirty="0" smtClean="0"/>
              <a:t>Rapport signal/bruit des CC</a:t>
            </a:r>
          </a:p>
          <a:p>
            <a:endParaRPr lang="fr-FR" u="sng" dirty="0"/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Le signal de CC et la variabilité sont plus fort en hiver qu’en été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Le rapport signal/bruit est plus grand en été qu’en hiver</a:t>
            </a:r>
          </a:p>
          <a:p>
            <a:endParaRPr lang="fr-FR" sz="1600" u="sng" dirty="0"/>
          </a:p>
          <a:p>
            <a:pPr marL="285750" indent="-285750">
              <a:buFont typeface="Arial"/>
              <a:buChar char="•"/>
            </a:pPr>
            <a:endParaRPr lang="fr-FR" u="sng" dirty="0" smtClean="0"/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961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899592" y="2492896"/>
            <a:ext cx="7704856" cy="264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Merci</a:t>
            </a:r>
            <a:endParaRPr lang="fr-FR" sz="1600" dirty="0" smtClean="0"/>
          </a:p>
          <a:p>
            <a:endParaRPr lang="fr-FR" sz="1600" u="sng" dirty="0"/>
          </a:p>
          <a:p>
            <a:pPr marL="285750" indent="-285750">
              <a:buFont typeface="Arial"/>
              <a:buChar char="•"/>
            </a:pPr>
            <a:endParaRPr lang="fr-FR" u="sng" dirty="0" smtClean="0"/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9282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547664" y="5877272"/>
            <a:ext cx="611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Anomalie de moyenne de janvier par rapport à 1971-2000</a:t>
            </a:r>
            <a:endParaRPr lang="fr-FR" dirty="0"/>
          </a:p>
        </p:txBody>
      </p:sp>
      <p:pic>
        <p:nvPicPr>
          <p:cNvPr id="5" name="Image 4" descr="station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6"/>
          <a:stretch/>
        </p:blipFill>
        <p:spPr>
          <a:xfrm>
            <a:off x="899592" y="836712"/>
            <a:ext cx="7315932" cy="487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/>
          <a:srcRect b="50049"/>
          <a:stretch/>
        </p:blipFill>
        <p:spPr>
          <a:xfrm>
            <a:off x="-403920" y="404664"/>
            <a:ext cx="9296400" cy="255020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95736" y="188640"/>
            <a:ext cx="3725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Temperature</a:t>
            </a:r>
            <a:r>
              <a:rPr lang="fr-FR" dirty="0" smtClean="0"/>
              <a:t> </a:t>
            </a:r>
            <a:r>
              <a:rPr lang="fr-FR" dirty="0" err="1" smtClean="0"/>
              <a:t>Interannual</a:t>
            </a:r>
            <a:r>
              <a:rPr lang="fr-FR" dirty="0" smtClean="0"/>
              <a:t> </a:t>
            </a:r>
            <a:r>
              <a:rPr lang="fr-FR" dirty="0" err="1"/>
              <a:t>V</a:t>
            </a:r>
            <a:r>
              <a:rPr lang="fr-FR" dirty="0" err="1" smtClean="0"/>
              <a:t>ariability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07504" y="3140968"/>
            <a:ext cx="8424936" cy="2880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8"/>
          <a:srcRect t="6499"/>
          <a:stretch/>
        </p:blipFill>
        <p:spPr>
          <a:xfrm>
            <a:off x="35496" y="3369732"/>
            <a:ext cx="6261100" cy="344364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04248" y="3212976"/>
            <a:ext cx="1561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era40 [1958-1999]</a:t>
            </a:r>
          </a:p>
          <a:p>
            <a:r>
              <a:rPr lang="fr-FR" sz="1200" dirty="0" err="1" smtClean="0"/>
              <a:t>From</a:t>
            </a:r>
            <a:r>
              <a:rPr lang="fr-FR" sz="1200" dirty="0" smtClean="0"/>
              <a:t> Scherrer 2010</a:t>
            </a:r>
          </a:p>
        </p:txBody>
      </p:sp>
      <p:sp>
        <p:nvSpPr>
          <p:cNvPr id="7" name="Rectangle 6"/>
          <p:cNvSpPr/>
          <p:nvPr/>
        </p:nvSpPr>
        <p:spPr>
          <a:xfrm>
            <a:off x="6444208" y="4797152"/>
            <a:ext cx="1997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NCEP </a:t>
            </a:r>
            <a:r>
              <a:rPr lang="fr-FR" sz="1400" dirty="0"/>
              <a:t>1948-</a:t>
            </a:r>
            <a:r>
              <a:rPr lang="fr-FR" sz="1400" dirty="0" smtClean="0"/>
              <a:t>2005</a:t>
            </a:r>
          </a:p>
          <a:p>
            <a:r>
              <a:rPr lang="fr-FR" sz="1400" dirty="0" err="1" smtClean="0"/>
              <a:t>Szeto</a:t>
            </a:r>
            <a:r>
              <a:rPr lang="fr-FR" sz="1400" dirty="0" smtClean="0"/>
              <a:t> 2008</a:t>
            </a:r>
            <a:endParaRPr lang="fr-FR" sz="14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7"/>
          <a:srcRect l="28443" t="91243" r="27022"/>
          <a:stretch/>
        </p:blipFill>
        <p:spPr>
          <a:xfrm>
            <a:off x="2339752" y="2924944"/>
            <a:ext cx="4140201" cy="4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31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210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Saisonalité</a:t>
            </a:r>
            <a:r>
              <a:rPr lang="fr-FR" dirty="0" smtClean="0"/>
              <a:t> : check</a:t>
            </a:r>
            <a:endParaRPr lang="fr-FR" dirty="0"/>
          </a:p>
        </p:txBody>
      </p:sp>
      <p:pic>
        <p:nvPicPr>
          <p:cNvPr id="4" name="Image 3" descr="fig_std_tas_ncep_4_saison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16" y="692696"/>
            <a:ext cx="8230424" cy="61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1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-235" t="23210" r="235" b="-3210"/>
          <a:stretch/>
        </p:blipFill>
        <p:spPr>
          <a:xfrm>
            <a:off x="11253" y="1124744"/>
            <a:ext cx="9144000" cy="5486400"/>
          </a:xfrm>
          <a:prstGeom prst="rect">
            <a:avLst/>
          </a:prstGeom>
        </p:spPr>
      </p:pic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115616" y="4437112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400" dirty="0" err="1" smtClean="0"/>
              <a:t>Synoptic</a:t>
            </a:r>
            <a:r>
              <a:rPr lang="fr-FR" sz="1400" dirty="0" smtClean="0"/>
              <a:t> </a:t>
            </a:r>
            <a:r>
              <a:rPr lang="fr-FR" sz="1400" dirty="0" err="1" smtClean="0"/>
              <a:t>scale</a:t>
            </a:r>
            <a:r>
              <a:rPr lang="fr-FR" sz="1400" dirty="0" smtClean="0"/>
              <a:t> Chinook </a:t>
            </a:r>
            <a:r>
              <a:rPr lang="fr-FR" sz="1400" dirty="0" err="1" smtClean="0"/>
              <a:t>effect</a:t>
            </a:r>
            <a:endParaRPr lang="fr-FR" sz="1400" dirty="0" smtClean="0"/>
          </a:p>
          <a:p>
            <a:pPr marL="285750" indent="-285750">
              <a:buFont typeface="Arial"/>
              <a:buChar char="•"/>
            </a:pPr>
            <a:r>
              <a:rPr lang="fr-FR" sz="1400" dirty="0" err="1" smtClean="0"/>
              <a:t>Sea-ice</a:t>
            </a:r>
            <a:endParaRPr lang="fr-FR" sz="1400" dirty="0" smtClean="0"/>
          </a:p>
          <a:p>
            <a:pPr marL="285750" indent="-285750">
              <a:buFont typeface="Arial"/>
              <a:buChar char="•"/>
            </a:pPr>
            <a:r>
              <a:rPr lang="fr-FR" sz="1400" dirty="0" smtClean="0"/>
              <a:t>Snow </a:t>
            </a:r>
            <a:r>
              <a:rPr lang="fr-FR" sz="1400" dirty="0" err="1" smtClean="0"/>
              <a:t>cover</a:t>
            </a:r>
            <a:endParaRPr lang="fr-FR" sz="1400" dirty="0" smtClean="0"/>
          </a:p>
          <a:p>
            <a:pPr marL="285750" indent="-285750">
              <a:buFont typeface="Arial"/>
              <a:buChar char="•"/>
            </a:pP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2195736" y="188640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Temperature</a:t>
            </a:r>
            <a:r>
              <a:rPr lang="fr-FR" dirty="0" smtClean="0"/>
              <a:t> </a:t>
            </a:r>
            <a:r>
              <a:rPr lang="fr-FR" dirty="0" err="1" smtClean="0"/>
              <a:t>Interannual</a:t>
            </a:r>
            <a:r>
              <a:rPr lang="fr-FR" dirty="0" smtClean="0"/>
              <a:t> </a:t>
            </a:r>
            <a:r>
              <a:rPr lang="fr-FR" dirty="0" err="1"/>
              <a:t>V</a:t>
            </a:r>
            <a:r>
              <a:rPr lang="fr-FR" dirty="0" err="1" smtClean="0"/>
              <a:t>ariability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483768" y="1196752"/>
            <a:ext cx="60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DJF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6300192" y="11967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JJA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468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5983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How </a:t>
            </a:r>
            <a:r>
              <a:rPr lang="fr-FR" dirty="0" err="1" smtClean="0"/>
              <a:t>well</a:t>
            </a:r>
            <a:r>
              <a:rPr lang="fr-FR" dirty="0" smtClean="0"/>
              <a:t> do </a:t>
            </a:r>
            <a:r>
              <a:rPr lang="fr-FR" dirty="0" err="1" smtClean="0"/>
              <a:t>RCMs</a:t>
            </a:r>
            <a:r>
              <a:rPr lang="fr-FR" dirty="0" smtClean="0"/>
              <a:t> </a:t>
            </a:r>
            <a:r>
              <a:rPr lang="fr-FR" dirty="0" err="1" smtClean="0"/>
              <a:t>reproduce</a:t>
            </a:r>
            <a:r>
              <a:rPr lang="fr-FR" dirty="0" smtClean="0"/>
              <a:t> the </a:t>
            </a:r>
            <a:r>
              <a:rPr lang="fr-FR" dirty="0" err="1" smtClean="0"/>
              <a:t>interannual</a:t>
            </a:r>
            <a:r>
              <a:rPr lang="fr-FR" dirty="0" smtClean="0"/>
              <a:t> </a:t>
            </a:r>
            <a:r>
              <a:rPr lang="fr-FR" dirty="0" err="1"/>
              <a:t>V</a:t>
            </a:r>
            <a:r>
              <a:rPr lang="fr-FR" dirty="0" err="1" smtClean="0"/>
              <a:t>ariability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83568" y="1700808"/>
            <a:ext cx="467307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err="1" smtClean="0"/>
              <a:t>Narccap</a:t>
            </a:r>
            <a:endParaRPr lang="fr-FR" u="sng" dirty="0" smtClean="0"/>
          </a:p>
          <a:p>
            <a:endParaRPr lang="fr-FR" dirty="0"/>
          </a:p>
          <a:p>
            <a:r>
              <a:rPr lang="fr-FR" dirty="0" smtClean="0"/>
              <a:t>6 </a:t>
            </a:r>
            <a:r>
              <a:rPr lang="fr-FR" dirty="0" err="1" smtClean="0"/>
              <a:t>RCMs</a:t>
            </a: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Simulations </a:t>
            </a:r>
            <a:r>
              <a:rPr lang="fr-FR" dirty="0" err="1" smtClean="0"/>
              <a:t>driven</a:t>
            </a:r>
            <a:r>
              <a:rPr lang="fr-FR" dirty="0" smtClean="0"/>
              <a:t> by NCEP (1980-2003)</a:t>
            </a:r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345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Narccap</a:t>
            </a:r>
            <a:r>
              <a:rPr lang="fr-FR" dirty="0" smtClean="0"/>
              <a:t> </a:t>
            </a:r>
            <a:r>
              <a:rPr lang="fr-FR" dirty="0" err="1" smtClean="0"/>
              <a:t>RCMs</a:t>
            </a:r>
            <a:r>
              <a:rPr lang="fr-FR" dirty="0" smtClean="0"/>
              <a:t> </a:t>
            </a:r>
            <a:r>
              <a:rPr lang="fr-FR" dirty="0" err="1" smtClean="0"/>
              <a:t>driven</a:t>
            </a:r>
            <a:r>
              <a:rPr lang="fr-FR" dirty="0" smtClean="0"/>
              <a:t> by NCEP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670892"/>
            <a:ext cx="838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8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403648" y="188640"/>
            <a:ext cx="615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Definition</a:t>
            </a:r>
            <a:r>
              <a:rPr lang="fr-FR" dirty="0" smtClean="0"/>
              <a:t> of a new Index to compare </a:t>
            </a:r>
            <a:r>
              <a:rPr lang="fr-FR" dirty="0" err="1" smtClean="0"/>
              <a:t>interannual</a:t>
            </a:r>
            <a:r>
              <a:rPr lang="fr-FR" dirty="0" smtClean="0"/>
              <a:t> </a:t>
            </a:r>
            <a:r>
              <a:rPr lang="fr-FR" dirty="0" err="1"/>
              <a:t>V</a:t>
            </a:r>
            <a:r>
              <a:rPr lang="fr-FR" dirty="0" err="1" smtClean="0"/>
              <a:t>ariability</a:t>
            </a:r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882272"/>
              </p:ext>
            </p:extLst>
          </p:nvPr>
        </p:nvGraphicFramePr>
        <p:xfrm>
          <a:off x="992188" y="2049463"/>
          <a:ext cx="33369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6" name="Équation" r:id="rId8" imgW="1270000" imgH="406400" progId="Equation.3">
                  <p:embed/>
                </p:oleObj>
              </mc:Choice>
              <mc:Fallback>
                <p:oleObj name="Équation" r:id="rId8" imgW="12700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92188" y="2049463"/>
                        <a:ext cx="3336925" cy="1068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827584" y="1196752"/>
            <a:ext cx="775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Inspired</a:t>
            </a:r>
            <a:r>
              <a:rPr lang="fr-FR" dirty="0" smtClean="0"/>
              <a:t> by </a:t>
            </a:r>
            <a:r>
              <a:rPr lang="fr-FR" dirty="0" err="1" smtClean="0"/>
              <a:t>Gleckler</a:t>
            </a:r>
            <a:r>
              <a:rPr lang="fr-FR" dirty="0" smtClean="0"/>
              <a:t> </a:t>
            </a:r>
            <a:r>
              <a:rPr lang="fr-FR" i="1" dirty="0" smtClean="0"/>
              <a:t>et al </a:t>
            </a:r>
            <a:r>
              <a:rPr lang="fr-FR" dirty="0" smtClean="0"/>
              <a:t>2008 and Scherrer 2010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define</a:t>
            </a:r>
            <a:r>
              <a:rPr lang="fr-FR" dirty="0" smtClean="0"/>
              <a:t> a new index :</a:t>
            </a:r>
            <a:endParaRPr lang="fr-FR" dirty="0"/>
          </a:p>
        </p:txBody>
      </p:sp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806930"/>
              </p:ext>
            </p:extLst>
          </p:nvPr>
        </p:nvGraphicFramePr>
        <p:xfrm>
          <a:off x="1938338" y="3356992"/>
          <a:ext cx="2405062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" name="Équation" r:id="rId10" imgW="914400" imgH="342900" progId="Equation.3">
                  <p:embed/>
                </p:oleObj>
              </mc:Choice>
              <mc:Fallback>
                <p:oleObj name="Équation" r:id="rId10" imgW="9144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38338" y="3356992"/>
                        <a:ext cx="2405062" cy="900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4932040" y="23488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if </a:t>
            </a:r>
            <a:endParaRPr lang="fr-FR" dirty="0"/>
          </a:p>
        </p:txBody>
      </p:sp>
      <p:graphicFrame>
        <p:nvGraphicFramePr>
          <p:cNvPr id="25" name="Obj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625419"/>
              </p:ext>
            </p:extLst>
          </p:nvPr>
        </p:nvGraphicFramePr>
        <p:xfrm>
          <a:off x="5148064" y="2132856"/>
          <a:ext cx="106680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8" name="Équation" r:id="rId12" imgW="406400" imgH="304800" progId="Equation.3">
                  <p:embed/>
                </p:oleObj>
              </mc:Choice>
              <mc:Fallback>
                <p:oleObj name="Équation" r:id="rId12" imgW="4064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48064" y="2132856"/>
                        <a:ext cx="1066800" cy="80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719662"/>
              </p:ext>
            </p:extLst>
          </p:nvPr>
        </p:nvGraphicFramePr>
        <p:xfrm>
          <a:off x="5292080" y="3429000"/>
          <a:ext cx="106680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9" name="Équation" r:id="rId14" imgW="406400" imgH="304800" progId="Equation.3">
                  <p:embed/>
                </p:oleObj>
              </mc:Choice>
              <mc:Fallback>
                <p:oleObj name="Équation" r:id="rId14" imgW="4064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292080" y="3429000"/>
                        <a:ext cx="1066800" cy="80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5004048" y="35730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if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83568" y="5157192"/>
            <a:ext cx="39248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Example</a:t>
            </a:r>
            <a:r>
              <a:rPr lang="fr-FR" dirty="0" smtClean="0"/>
              <a:t> :</a:t>
            </a:r>
          </a:p>
          <a:p>
            <a:r>
              <a:rPr lang="fr-FR" dirty="0" smtClean="0"/>
              <a:t>VIR=-30% : </a:t>
            </a:r>
            <a:r>
              <a:rPr lang="fr-FR" dirty="0" err="1" smtClean="0"/>
              <a:t>underestimation</a:t>
            </a:r>
            <a:r>
              <a:rPr lang="fr-FR" dirty="0" smtClean="0"/>
              <a:t> by 30%</a:t>
            </a:r>
          </a:p>
          <a:p>
            <a:r>
              <a:rPr lang="fr-FR" dirty="0" smtClean="0"/>
              <a:t>VIR=50% : </a:t>
            </a:r>
            <a:r>
              <a:rPr lang="fr-FR" dirty="0" err="1" smtClean="0"/>
              <a:t>overestimation</a:t>
            </a:r>
            <a:r>
              <a:rPr lang="fr-FR" dirty="0" smtClean="0"/>
              <a:t> by 50%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850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3387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VIR for </a:t>
            </a:r>
            <a:r>
              <a:rPr lang="fr-FR" dirty="0"/>
              <a:t>W</a:t>
            </a:r>
            <a:r>
              <a:rPr lang="fr-FR" dirty="0" smtClean="0"/>
              <a:t>inter 2m </a:t>
            </a:r>
            <a:r>
              <a:rPr lang="fr-FR" dirty="0" err="1" smtClean="0"/>
              <a:t>Temperature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/>
          <a:srcRect t="13950"/>
          <a:stretch/>
        </p:blipFill>
        <p:spPr>
          <a:xfrm>
            <a:off x="323528" y="956733"/>
            <a:ext cx="9144000" cy="590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2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4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5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5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26900" y="35685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6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26900" y="383524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7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9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8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9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9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300" y="35837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10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9300" y="385048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11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503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2" descr="biais_vs_cc_tas_QC_jj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503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Image 13" descr="biais_vs_cc_tas_QC_m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1700" y="35990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 14" descr="biais_vs_cc_tas_QC_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31700" y="386572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Image 15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0" y="361426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Image 16" descr="biais_vs_cc_tas_QC_dj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55100" y="36295013"/>
            <a:ext cx="438943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35696" y="188640"/>
            <a:ext cx="3592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VIR for </a:t>
            </a:r>
            <a:r>
              <a:rPr lang="fr-FR" dirty="0" err="1" smtClean="0"/>
              <a:t>Summer</a:t>
            </a:r>
            <a:r>
              <a:rPr lang="fr-FR" dirty="0" smtClean="0"/>
              <a:t> 2m </a:t>
            </a:r>
            <a:r>
              <a:rPr lang="fr-FR" dirty="0" err="1" smtClean="0"/>
              <a:t>Temperature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/>
          <a:srcRect t="13333"/>
          <a:stretch/>
        </p:blipFill>
        <p:spPr>
          <a:xfrm>
            <a:off x="323528" y="90872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9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5018</TotalTime>
  <Words>852</Words>
  <Application>Microsoft Macintosh PowerPoint</Application>
  <PresentationFormat>Présentation à l'écran (4:3)</PresentationFormat>
  <Paragraphs>185</Paragraphs>
  <Slides>30</Slides>
  <Notes>30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2" baseType="lpstr">
      <vt:lpstr>Modèle par défaut</vt:lpstr>
      <vt:lpstr>Équation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Section 4: Role of noise in the perception  of climate change </vt:lpstr>
      <vt:lpstr>Number of years to get a significant trend (95%) knowing variance and projected trend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ouranos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anndeb1</dc:creator>
  <cp:lastModifiedBy>sebastien biner</cp:lastModifiedBy>
  <cp:revision>462</cp:revision>
  <cp:lastPrinted>2012-04-05T18:43:06Z</cp:lastPrinted>
  <dcterms:created xsi:type="dcterms:W3CDTF">2011-05-03T17:52:16Z</dcterms:created>
  <dcterms:modified xsi:type="dcterms:W3CDTF">2012-04-10T04:11:24Z</dcterms:modified>
</cp:coreProperties>
</file>