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57" r:id="rId4"/>
    <p:sldId id="258" r:id="rId5"/>
    <p:sldId id="268" r:id="rId6"/>
    <p:sldId id="259" r:id="rId7"/>
    <p:sldId id="269" r:id="rId8"/>
    <p:sldId id="261" r:id="rId9"/>
    <p:sldId id="262" r:id="rId10"/>
    <p:sldId id="263" r:id="rId11"/>
    <p:sldId id="264" r:id="rId12"/>
    <p:sldId id="260" r:id="rId13"/>
    <p:sldId id="265" r:id="rId14"/>
    <p:sldId id="266" r:id="rId15"/>
    <p:sldId id="267" r:id="rId16"/>
    <p:sldId id="271" r:id="rId17"/>
    <p:sldId id="297" r:id="rId18"/>
    <p:sldId id="288" r:id="rId19"/>
    <p:sldId id="291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antom\serehome\bukovsky\My%20Documents\NARCCAP\Plots\Diurnal%20Cyc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antom\serehome\bukovsky\My%20Documents\NARCCAP\Plots\Diurnal%20Cyc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antom\serehome\bukovsky\My%20Documents\NARCCAP\Plots\Diurnal%20Cyc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antom\serehome\bukovsky\My%20Documents\NARCCAP\Plots\Diurnal%20Cyc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1980-2000 DJF NCEP Driven TAS (Whole NARCCAP domain)</a:t>
            </a:r>
          </a:p>
        </c:rich>
      </c:tx>
      <c:layout>
        <c:manualLayout>
          <c:xMode val="edge"/>
          <c:yMode val="edge"/>
          <c:x val="0.11342173330431903"/>
          <c:y val="3.04709553418176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298835530410342E-2"/>
          <c:y val="0.15512486355834401"/>
          <c:w val="0.73724126647807731"/>
          <c:h val="0.74238327560064798"/>
        </c:manualLayout>
      </c:layout>
      <c:scatterChart>
        <c:scatterStyle val="smoothMarker"/>
        <c:ser>
          <c:idx val="0"/>
          <c:order val="0"/>
          <c:tx>
            <c:strRef>
              <c:f>'NCEP Driven TAS'!$B$5</c:f>
              <c:strCache>
                <c:ptCount val="1"/>
                <c:pt idx="0">
                  <c:v>NARR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TAS'!$B$6:$B$14</c:f>
              <c:numCache>
                <c:formatCode>General</c:formatCode>
                <c:ptCount val="9"/>
                <c:pt idx="0">
                  <c:v>6.2413010000000018</c:v>
                </c:pt>
                <c:pt idx="1">
                  <c:v>5.646191</c:v>
                </c:pt>
                <c:pt idx="2">
                  <c:v>5.2673420000000002</c:v>
                </c:pt>
                <c:pt idx="3">
                  <c:v>4.983174</c:v>
                </c:pt>
                <c:pt idx="4">
                  <c:v>4.7506349999999946</c:v>
                </c:pt>
                <c:pt idx="5">
                  <c:v>5.3244539999999887</c:v>
                </c:pt>
                <c:pt idx="6">
                  <c:v>6.442558</c:v>
                </c:pt>
                <c:pt idx="7">
                  <c:v>6.9415149999999946</c:v>
                </c:pt>
                <c:pt idx="8">
                  <c:v>6.2413010000000018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'NCEP Driven TAS'!$C$5</c:f>
              <c:strCache>
                <c:ptCount val="1"/>
                <c:pt idx="0">
                  <c:v>CRCM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TAS'!$C$6:$C$14</c:f>
              <c:numCache>
                <c:formatCode>General</c:formatCode>
                <c:ptCount val="9"/>
                <c:pt idx="0">
                  <c:v>-0.77358919999999998</c:v>
                </c:pt>
                <c:pt idx="1">
                  <c:v>-2.1858629999999986</c:v>
                </c:pt>
                <c:pt idx="2">
                  <c:v>-2.8159779999999976</c:v>
                </c:pt>
                <c:pt idx="3">
                  <c:v>-3.1964119999999987</c:v>
                </c:pt>
                <c:pt idx="4">
                  <c:v>-3.4599779999999987</c:v>
                </c:pt>
                <c:pt idx="5">
                  <c:v>-2.8911439999999966</c:v>
                </c:pt>
                <c:pt idx="6">
                  <c:v>-0.22286130000000004</c:v>
                </c:pt>
                <c:pt idx="7">
                  <c:v>0.63793190000000011</c:v>
                </c:pt>
                <c:pt idx="8">
                  <c:v>-0.77358919999999998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'NCEP Driven TAS'!$D$5</c:f>
              <c:strCache>
                <c:ptCount val="1"/>
                <c:pt idx="0">
                  <c:v>ECPC</c:v>
                </c:pt>
              </c:strCache>
            </c:strRef>
          </c:tx>
          <c:spPr>
            <a:ln w="25400">
              <a:solidFill>
                <a:srgbClr val="FFF58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TAS'!$D$6:$D$14</c:f>
              <c:numCache>
                <c:formatCode>General</c:formatCode>
                <c:ptCount val="9"/>
                <c:pt idx="0">
                  <c:v>0.75135649999999998</c:v>
                </c:pt>
                <c:pt idx="1">
                  <c:v>3.323580000000001E-2</c:v>
                </c:pt>
                <c:pt idx="2">
                  <c:v>-0.36782820000000011</c:v>
                </c:pt>
                <c:pt idx="3">
                  <c:v>-0.71446580000000004</c:v>
                </c:pt>
                <c:pt idx="4">
                  <c:v>-1.0451239999999988</c:v>
                </c:pt>
                <c:pt idx="5">
                  <c:v>-0.10845560000000001</c:v>
                </c:pt>
                <c:pt idx="6">
                  <c:v>1.3715759999999999</c:v>
                </c:pt>
                <c:pt idx="7">
                  <c:v>1.6909510000000001</c:v>
                </c:pt>
                <c:pt idx="8">
                  <c:v>0.75135649999999998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'NCEP Driven TAS'!$E$5</c:f>
              <c:strCache>
                <c:ptCount val="1"/>
                <c:pt idx="0">
                  <c:v>HRM3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TAS'!$E$6:$E$14</c:f>
              <c:numCache>
                <c:formatCode>General</c:formatCode>
                <c:ptCount val="9"/>
                <c:pt idx="0">
                  <c:v>3.6859570000000001</c:v>
                </c:pt>
                <c:pt idx="1">
                  <c:v>2.8552909999999976</c:v>
                </c:pt>
                <c:pt idx="2">
                  <c:v>2.468461</c:v>
                </c:pt>
                <c:pt idx="3">
                  <c:v>2.2034970000000014</c:v>
                </c:pt>
                <c:pt idx="4">
                  <c:v>2.0002840000000002</c:v>
                </c:pt>
                <c:pt idx="5">
                  <c:v>2.2814390000000002</c:v>
                </c:pt>
                <c:pt idx="6">
                  <c:v>3.6047920000000002</c:v>
                </c:pt>
                <c:pt idx="7">
                  <c:v>4.2636830000000003</c:v>
                </c:pt>
                <c:pt idx="8">
                  <c:v>3.6859570000000001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'NCEP Driven TAS'!$F$5</c:f>
              <c:strCache>
                <c:ptCount val="1"/>
                <c:pt idx="0">
                  <c:v>MM5I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TAS'!$F$6:$F$14</c:f>
              <c:numCache>
                <c:formatCode>General</c:formatCode>
                <c:ptCount val="9"/>
                <c:pt idx="0">
                  <c:v>-1.6717439999999999</c:v>
                </c:pt>
                <c:pt idx="1">
                  <c:v>-2.3410469999999957</c:v>
                </c:pt>
                <c:pt idx="2">
                  <c:v>-2.6842610000000002</c:v>
                </c:pt>
                <c:pt idx="3">
                  <c:v>-2.9299649999999997</c:v>
                </c:pt>
                <c:pt idx="4">
                  <c:v>-3.103002</c:v>
                </c:pt>
                <c:pt idx="5">
                  <c:v>-2.3606539999999976</c:v>
                </c:pt>
                <c:pt idx="6">
                  <c:v>-0.54443529999999996</c:v>
                </c:pt>
                <c:pt idx="7">
                  <c:v>-0.2572063</c:v>
                </c:pt>
                <c:pt idx="8">
                  <c:v>-1.6717439999999999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'NCEP Driven TAS'!$G$5</c:f>
              <c:strCache>
                <c:ptCount val="1"/>
                <c:pt idx="0">
                  <c:v>RCM3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TAS'!$G$6:$G$14</c:f>
              <c:numCache>
                <c:formatCode>General</c:formatCode>
                <c:ptCount val="9"/>
                <c:pt idx="0">
                  <c:v>-0.12960769999999999</c:v>
                </c:pt>
                <c:pt idx="1">
                  <c:v>-0.76851480000000005</c:v>
                </c:pt>
                <c:pt idx="2">
                  <c:v>-1.101153</c:v>
                </c:pt>
                <c:pt idx="3">
                  <c:v>-1.341642</c:v>
                </c:pt>
                <c:pt idx="4">
                  <c:v>-1.514672</c:v>
                </c:pt>
                <c:pt idx="5">
                  <c:v>-0.97466439999999999</c:v>
                </c:pt>
                <c:pt idx="6">
                  <c:v>0.44280580000000008</c:v>
                </c:pt>
                <c:pt idx="7">
                  <c:v>0.89422390000000007</c:v>
                </c:pt>
                <c:pt idx="8">
                  <c:v>-0.12960769999999999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'NCEP Driven TAS'!$H$5</c:f>
              <c:strCache>
                <c:ptCount val="1"/>
                <c:pt idx="0">
                  <c:v>WRFP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TAS'!$A$6:$A$14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TAS'!$H$6:$H$14</c:f>
              <c:numCache>
                <c:formatCode>General</c:formatCode>
                <c:ptCount val="9"/>
                <c:pt idx="0">
                  <c:v>-2.534589</c:v>
                </c:pt>
                <c:pt idx="1">
                  <c:v>-3.4920349999999987</c:v>
                </c:pt>
                <c:pt idx="2">
                  <c:v>-3.9937290000000001</c:v>
                </c:pt>
                <c:pt idx="3">
                  <c:v>-4.3741349999999848</c:v>
                </c:pt>
                <c:pt idx="4">
                  <c:v>-4.6270579999999839</c:v>
                </c:pt>
                <c:pt idx="5">
                  <c:v>-3.7738659999999986</c:v>
                </c:pt>
                <c:pt idx="6">
                  <c:v>-1.8939279999999998</c:v>
                </c:pt>
                <c:pt idx="7">
                  <c:v>-1.2853749999999988</c:v>
                </c:pt>
                <c:pt idx="8">
                  <c:v>-2.534589</c:v>
                </c:pt>
              </c:numCache>
            </c:numRef>
          </c:yVal>
          <c:smooth val="1"/>
        </c:ser>
        <c:axId val="64710528"/>
        <c:axId val="64733568"/>
      </c:scatterChart>
      <c:valAx>
        <c:axId val="64710528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UTC</a:t>
                </a:r>
              </a:p>
            </c:rich>
          </c:tx>
          <c:layout>
            <c:manualLayout>
              <c:xMode val="edge"/>
              <c:yMode val="edge"/>
              <c:x val="0.44234475988684713"/>
              <c:y val="0.919668833953042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4733568"/>
        <c:crosses val="autoZero"/>
        <c:crossBetween val="midCat"/>
        <c:majorUnit val="3"/>
      </c:valAx>
      <c:valAx>
        <c:axId val="647335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degrees C</a:t>
                </a:r>
              </a:p>
            </c:rich>
          </c:tx>
          <c:layout>
            <c:manualLayout>
              <c:xMode val="edge"/>
              <c:yMode val="edge"/>
              <c:x val="2.4574708882602502E-2"/>
              <c:y val="0.4432138958809840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4710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578589755630619"/>
          <c:y val="0.39058224574511707"/>
          <c:w val="0.12287354441301303"/>
          <c:h val="0.2742385980763589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1980-2000 JJA NCEP Driven TAS (Whole NARCCAP domain)</a:t>
            </a:r>
          </a:p>
        </c:rich>
      </c:tx>
      <c:layout>
        <c:manualLayout>
          <c:xMode val="edge"/>
          <c:yMode val="edge"/>
          <c:x val="0.115094339622642"/>
          <c:y val="3.038680181203970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"/>
          <c:y val="0.15469644558856604"/>
          <c:w val="0.73584905660377542"/>
          <c:h val="0.70165887820528017"/>
        </c:manualLayout>
      </c:layout>
      <c:scatterChart>
        <c:scatterStyle val="smoothMarker"/>
        <c:ser>
          <c:idx val="0"/>
          <c:order val="0"/>
          <c:tx>
            <c:strRef>
              <c:f>'NCEP Driven TAS'!$B$17</c:f>
              <c:strCache>
                <c:ptCount val="1"/>
                <c:pt idx="0">
                  <c:v>NARR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TAS'!$B$18:$B$26</c:f>
              <c:numCache>
                <c:formatCode>General</c:formatCode>
                <c:ptCount val="9"/>
                <c:pt idx="0">
                  <c:v>19.946399999999976</c:v>
                </c:pt>
                <c:pt idx="1">
                  <c:v>18.719729999999977</c:v>
                </c:pt>
                <c:pt idx="2">
                  <c:v>17.835639999999977</c:v>
                </c:pt>
                <c:pt idx="3">
                  <c:v>17.241389999999978</c:v>
                </c:pt>
                <c:pt idx="4">
                  <c:v>17.212509999999998</c:v>
                </c:pt>
                <c:pt idx="5">
                  <c:v>18.623739999999998</c:v>
                </c:pt>
                <c:pt idx="6">
                  <c:v>19.83342</c:v>
                </c:pt>
                <c:pt idx="7">
                  <c:v>20.380050000000001</c:v>
                </c:pt>
                <c:pt idx="8">
                  <c:v>19.946399999999976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'NCEP Driven TAS'!$C$17</c:f>
              <c:strCache>
                <c:ptCount val="1"/>
                <c:pt idx="0">
                  <c:v>CRCM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TAS'!$C$18:$C$26</c:f>
              <c:numCache>
                <c:formatCode>General</c:formatCode>
                <c:ptCount val="9"/>
                <c:pt idx="0">
                  <c:v>19.031500000000001</c:v>
                </c:pt>
                <c:pt idx="1">
                  <c:v>16.466919999999977</c:v>
                </c:pt>
                <c:pt idx="2">
                  <c:v>14.6739</c:v>
                </c:pt>
                <c:pt idx="3">
                  <c:v>13.701169999999998</c:v>
                </c:pt>
                <c:pt idx="4">
                  <c:v>13.65742</c:v>
                </c:pt>
                <c:pt idx="5">
                  <c:v>16.605499999999978</c:v>
                </c:pt>
                <c:pt idx="6">
                  <c:v>19.671360000000014</c:v>
                </c:pt>
                <c:pt idx="7">
                  <c:v>20.357390000000002</c:v>
                </c:pt>
                <c:pt idx="8">
                  <c:v>19.031500000000001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'NCEP Driven TAS'!$D$17</c:f>
              <c:strCache>
                <c:ptCount val="1"/>
                <c:pt idx="0">
                  <c:v>ECPC</c:v>
                </c:pt>
              </c:strCache>
            </c:strRef>
          </c:tx>
          <c:spPr>
            <a:ln w="25400">
              <a:solidFill>
                <a:srgbClr val="FFF58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TAS'!$D$18:$D$26</c:f>
              <c:numCache>
                <c:formatCode>General</c:formatCode>
                <c:ptCount val="9"/>
                <c:pt idx="0">
                  <c:v>20.741439999999976</c:v>
                </c:pt>
                <c:pt idx="1">
                  <c:v>18.252789999999976</c:v>
                </c:pt>
                <c:pt idx="2">
                  <c:v>17.053729999999998</c:v>
                </c:pt>
                <c:pt idx="3">
                  <c:v>16.33051</c:v>
                </c:pt>
                <c:pt idx="4">
                  <c:v>16.295219999999976</c:v>
                </c:pt>
                <c:pt idx="5">
                  <c:v>19.012499999999985</c:v>
                </c:pt>
                <c:pt idx="6">
                  <c:v>21.161910000000002</c:v>
                </c:pt>
                <c:pt idx="7">
                  <c:v>21.557649999999978</c:v>
                </c:pt>
                <c:pt idx="8">
                  <c:v>20.741439999999976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'NCEP Driven TAS'!$E$17</c:f>
              <c:strCache>
                <c:ptCount val="1"/>
                <c:pt idx="0">
                  <c:v>HRM3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TAS'!$E$18:$E$26</c:f>
              <c:numCache>
                <c:formatCode>General</c:formatCode>
                <c:ptCount val="9"/>
                <c:pt idx="0">
                  <c:v>19.022359999999978</c:v>
                </c:pt>
                <c:pt idx="1">
                  <c:v>17.672820000000002</c:v>
                </c:pt>
                <c:pt idx="2">
                  <c:v>16.47383</c:v>
                </c:pt>
                <c:pt idx="3">
                  <c:v>15.706899999999999</c:v>
                </c:pt>
                <c:pt idx="4">
                  <c:v>15.46147</c:v>
                </c:pt>
                <c:pt idx="5">
                  <c:v>16.908609999999914</c:v>
                </c:pt>
                <c:pt idx="6">
                  <c:v>18.726800000000001</c:v>
                </c:pt>
                <c:pt idx="7">
                  <c:v>19.49456</c:v>
                </c:pt>
                <c:pt idx="8">
                  <c:v>19.022359999999978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'NCEP Driven TAS'!$F$17</c:f>
              <c:strCache>
                <c:ptCount val="1"/>
                <c:pt idx="0">
                  <c:v>MM5I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TAS'!$F$18:$F$26</c:f>
              <c:numCache>
                <c:formatCode>General</c:formatCode>
                <c:ptCount val="9"/>
                <c:pt idx="0">
                  <c:v>18.334770000000002</c:v>
                </c:pt>
                <c:pt idx="1">
                  <c:v>15.48912</c:v>
                </c:pt>
                <c:pt idx="2">
                  <c:v>14.05804</c:v>
                </c:pt>
                <c:pt idx="3">
                  <c:v>13.198279999999999</c:v>
                </c:pt>
                <c:pt idx="4">
                  <c:v>13.469860000000001</c:v>
                </c:pt>
                <c:pt idx="5">
                  <c:v>16.725089999999998</c:v>
                </c:pt>
                <c:pt idx="6">
                  <c:v>19.151800000000016</c:v>
                </c:pt>
                <c:pt idx="7">
                  <c:v>19.77281</c:v>
                </c:pt>
                <c:pt idx="8">
                  <c:v>18.334770000000002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'NCEP Driven TAS'!$G$17</c:f>
              <c:strCache>
                <c:ptCount val="1"/>
                <c:pt idx="0">
                  <c:v>RCM3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TAS'!$G$18:$G$26</c:f>
              <c:numCache>
                <c:formatCode>General</c:formatCode>
                <c:ptCount val="9"/>
                <c:pt idx="0">
                  <c:v>18.496829999999978</c:v>
                </c:pt>
                <c:pt idx="1">
                  <c:v>16.40992</c:v>
                </c:pt>
                <c:pt idx="2">
                  <c:v>15.091609999999999</c:v>
                </c:pt>
                <c:pt idx="3">
                  <c:v>14.38428</c:v>
                </c:pt>
                <c:pt idx="4">
                  <c:v>14.461400000000001</c:v>
                </c:pt>
                <c:pt idx="5">
                  <c:v>16.621890000000015</c:v>
                </c:pt>
                <c:pt idx="6">
                  <c:v>18.902789999999914</c:v>
                </c:pt>
                <c:pt idx="7">
                  <c:v>19.589119999999976</c:v>
                </c:pt>
                <c:pt idx="8">
                  <c:v>18.496829999999978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'NCEP Driven TAS'!$H$17</c:f>
              <c:strCache>
                <c:ptCount val="1"/>
                <c:pt idx="0">
                  <c:v>WRFP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TAS'!$A$18:$A$26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TAS'!$H$18:$H$26</c:f>
              <c:numCache>
                <c:formatCode>General</c:formatCode>
                <c:ptCount val="9"/>
                <c:pt idx="0">
                  <c:v>18.491900000000001</c:v>
                </c:pt>
                <c:pt idx="1">
                  <c:v>16.11253</c:v>
                </c:pt>
                <c:pt idx="2">
                  <c:v>14.496630000000001</c:v>
                </c:pt>
                <c:pt idx="3">
                  <c:v>13.486130000000001</c:v>
                </c:pt>
                <c:pt idx="4">
                  <c:v>13.668379999999999</c:v>
                </c:pt>
                <c:pt idx="5">
                  <c:v>16.387920000000001</c:v>
                </c:pt>
                <c:pt idx="6">
                  <c:v>18.324070000000003</c:v>
                </c:pt>
                <c:pt idx="7">
                  <c:v>19.09338</c:v>
                </c:pt>
                <c:pt idx="8">
                  <c:v>18.491900000000001</c:v>
                </c:pt>
              </c:numCache>
            </c:numRef>
          </c:yVal>
          <c:smooth val="1"/>
        </c:ser>
        <c:axId val="66151168"/>
        <c:axId val="66153472"/>
      </c:scatterChart>
      <c:valAx>
        <c:axId val="66151168"/>
        <c:scaling>
          <c:orientation val="minMax"/>
          <c:max val="24"/>
          <c:min val="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UTC</a:t>
                </a:r>
              </a:p>
            </c:rich>
          </c:tx>
          <c:layout>
            <c:manualLayout>
              <c:xMode val="edge"/>
              <c:yMode val="edge"/>
              <c:x val="0.44339622641509396"/>
              <c:y val="0.919891363946292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153472"/>
        <c:crossesAt val="10"/>
        <c:crossBetween val="midCat"/>
        <c:majorUnit val="3"/>
      </c:valAx>
      <c:valAx>
        <c:axId val="66153472"/>
        <c:scaling>
          <c:orientation val="minMax"/>
          <c:max val="24"/>
          <c:min val="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degrees C</a:t>
                </a:r>
              </a:p>
            </c:rich>
          </c:tx>
          <c:layout>
            <c:manualLayout>
              <c:xMode val="edge"/>
              <c:yMode val="edge"/>
              <c:x val="1.2954214056576303E-2"/>
              <c:y val="0.4261989724688670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15116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03773584905697"/>
          <c:y val="0.37016649480121006"/>
          <c:w val="0.12264150943396201"/>
          <c:h val="0.27348121630835703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1980-2000 DJF NCEP Driven PR (US Only)</a:t>
            </a:r>
          </a:p>
        </c:rich>
      </c:tx>
      <c:layout>
        <c:manualLayout>
          <c:xMode val="edge"/>
          <c:yMode val="edge"/>
          <c:x val="0.18061678865186703"/>
          <c:y val="3.03031118261230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55069455068799"/>
          <c:y val="0.15427038747844404"/>
          <c:w val="0.68281956685462097"/>
          <c:h val="0.7024812286964871"/>
        </c:manualLayout>
      </c:layout>
      <c:scatterChart>
        <c:scatterStyle val="smoothMarker"/>
        <c:ser>
          <c:idx val="0"/>
          <c:order val="0"/>
          <c:tx>
            <c:strRef>
              <c:f>'NCEP Driven PR (US only)'!$B$5</c:f>
              <c:strCache>
                <c:ptCount val="1"/>
                <c:pt idx="0">
                  <c:v>NARR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only)'!$B$6:$B$14</c:f>
              <c:numCache>
                <c:formatCode>General</c:formatCode>
                <c:ptCount val="9"/>
                <c:pt idx="0">
                  <c:v>1.518907</c:v>
                </c:pt>
                <c:pt idx="1">
                  <c:v>1.6702890000000001</c:v>
                </c:pt>
                <c:pt idx="2">
                  <c:v>2.0170300000000001</c:v>
                </c:pt>
                <c:pt idx="3">
                  <c:v>2.5166769999999956</c:v>
                </c:pt>
                <c:pt idx="4">
                  <c:v>1.2779079999999998</c:v>
                </c:pt>
                <c:pt idx="5">
                  <c:v>1.380654</c:v>
                </c:pt>
                <c:pt idx="6">
                  <c:v>1.4671199999999998</c:v>
                </c:pt>
                <c:pt idx="7">
                  <c:v>1.4305979999999998</c:v>
                </c:pt>
                <c:pt idx="8">
                  <c:v>1.518907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'NCEP Driven PR (US only)'!$C$5</c:f>
              <c:strCache>
                <c:ptCount val="1"/>
                <c:pt idx="0">
                  <c:v>CRCM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only)'!$C$6:$C$14</c:f>
              <c:numCache>
                <c:formatCode>General</c:formatCode>
                <c:ptCount val="9"/>
                <c:pt idx="0">
                  <c:v>2.080308</c:v>
                </c:pt>
                <c:pt idx="1">
                  <c:v>2.0836790000000001</c:v>
                </c:pt>
                <c:pt idx="2">
                  <c:v>2.0409970000000013</c:v>
                </c:pt>
                <c:pt idx="3">
                  <c:v>2.0593519999999987</c:v>
                </c:pt>
                <c:pt idx="4">
                  <c:v>2.1037900000000014</c:v>
                </c:pt>
                <c:pt idx="5">
                  <c:v>2.0916659999999956</c:v>
                </c:pt>
                <c:pt idx="6">
                  <c:v>1.9647770000000002</c:v>
                </c:pt>
                <c:pt idx="7">
                  <c:v>1.98712</c:v>
                </c:pt>
                <c:pt idx="8">
                  <c:v>2.080308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'NCEP Driven PR (US only)'!$D$5</c:f>
              <c:strCache>
                <c:ptCount val="1"/>
                <c:pt idx="0">
                  <c:v>ECPC</c:v>
                </c:pt>
              </c:strCache>
            </c:strRef>
          </c:tx>
          <c:spPr>
            <a:ln w="25400">
              <a:solidFill>
                <a:srgbClr val="FFF58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only)'!$D$6:$D$14</c:f>
              <c:numCache>
                <c:formatCode>General</c:formatCode>
                <c:ptCount val="9"/>
                <c:pt idx="0">
                  <c:v>2.5222569999999975</c:v>
                </c:pt>
                <c:pt idx="1">
                  <c:v>2.5525549999999986</c:v>
                </c:pt>
                <c:pt idx="2">
                  <c:v>2.6502140000000001</c:v>
                </c:pt>
                <c:pt idx="3">
                  <c:v>2.681762</c:v>
                </c:pt>
                <c:pt idx="4">
                  <c:v>2.631926</c:v>
                </c:pt>
                <c:pt idx="5">
                  <c:v>2.6714469999999957</c:v>
                </c:pt>
                <c:pt idx="6">
                  <c:v>2.7242300000000004</c:v>
                </c:pt>
                <c:pt idx="7">
                  <c:v>2.7208830000000002</c:v>
                </c:pt>
                <c:pt idx="8">
                  <c:v>2.5222569999999975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'NCEP Driven PR (US only)'!$F$5</c:f>
              <c:strCache>
                <c:ptCount val="1"/>
                <c:pt idx="0">
                  <c:v>MM5I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only)'!$F$6:$F$14</c:f>
              <c:numCache>
                <c:formatCode>General</c:formatCode>
                <c:ptCount val="9"/>
                <c:pt idx="0">
                  <c:v>1.982909</c:v>
                </c:pt>
                <c:pt idx="1">
                  <c:v>1.9743200000000001</c:v>
                </c:pt>
                <c:pt idx="2">
                  <c:v>1.9510289999999999</c:v>
                </c:pt>
                <c:pt idx="3">
                  <c:v>1.9834580000000002</c:v>
                </c:pt>
                <c:pt idx="4">
                  <c:v>2.044813</c:v>
                </c:pt>
                <c:pt idx="5">
                  <c:v>2.0525689999999965</c:v>
                </c:pt>
                <c:pt idx="6">
                  <c:v>1.9782320000000002</c:v>
                </c:pt>
                <c:pt idx="7">
                  <c:v>1.941773</c:v>
                </c:pt>
                <c:pt idx="8">
                  <c:v>1.982909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'NCEP Driven PR (US only)'!$G$5</c:f>
              <c:strCache>
                <c:ptCount val="1"/>
                <c:pt idx="0">
                  <c:v>RCM3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3366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only)'!$G$6:$G$14</c:f>
              <c:numCache>
                <c:formatCode>General</c:formatCode>
                <c:ptCount val="9"/>
                <c:pt idx="0">
                  <c:v>2.1825890000000001</c:v>
                </c:pt>
                <c:pt idx="1">
                  <c:v>2.1773890000000002</c:v>
                </c:pt>
                <c:pt idx="2">
                  <c:v>2.2255290000000003</c:v>
                </c:pt>
                <c:pt idx="3">
                  <c:v>2.3004219999999997</c:v>
                </c:pt>
                <c:pt idx="4">
                  <c:v>2.3454829999999967</c:v>
                </c:pt>
                <c:pt idx="5">
                  <c:v>2.3465749999999987</c:v>
                </c:pt>
                <c:pt idx="6">
                  <c:v>2.2554619999999987</c:v>
                </c:pt>
                <c:pt idx="7">
                  <c:v>2.2005340000000015</c:v>
                </c:pt>
                <c:pt idx="8">
                  <c:v>2.1825890000000001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'NCEP Driven PR (US only)'!$H$5</c:f>
              <c:strCache>
                <c:ptCount val="1"/>
                <c:pt idx="0">
                  <c:v>WRFP</c:v>
                </c:pt>
              </c:strCache>
            </c:strRef>
          </c:tx>
          <c:spPr>
            <a:ln w="25400">
              <a:solidFill>
                <a:srgbClr val="4600A5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4600A5"/>
              </a:solidFill>
              <a:ln>
                <a:solidFill>
                  <a:srgbClr val="4600A5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only)'!$A$6:$A$14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only)'!$H$6:$H$14</c:f>
              <c:numCache>
                <c:formatCode>General</c:formatCode>
                <c:ptCount val="9"/>
                <c:pt idx="0">
                  <c:v>1.9753120000000002</c:v>
                </c:pt>
                <c:pt idx="1">
                  <c:v>1.9422280000000001</c:v>
                </c:pt>
                <c:pt idx="2">
                  <c:v>1.9524430000000002</c:v>
                </c:pt>
                <c:pt idx="3">
                  <c:v>2.0012370000000002</c:v>
                </c:pt>
                <c:pt idx="4">
                  <c:v>2.0411830000000002</c:v>
                </c:pt>
                <c:pt idx="5">
                  <c:v>2.0396109999999976</c:v>
                </c:pt>
                <c:pt idx="6">
                  <c:v>1.980723</c:v>
                </c:pt>
                <c:pt idx="7">
                  <c:v>1.9685920000000001</c:v>
                </c:pt>
                <c:pt idx="8">
                  <c:v>1.9753120000000002</c:v>
                </c:pt>
              </c:numCache>
            </c:numRef>
          </c:yVal>
          <c:smooth val="1"/>
        </c:ser>
        <c:axId val="66292736"/>
        <c:axId val="66299392"/>
      </c:scatterChart>
      <c:valAx>
        <c:axId val="66292736"/>
        <c:scaling>
          <c:orientation val="minMax"/>
          <c:max val="24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UTC</a:t>
                </a:r>
              </a:p>
            </c:rich>
          </c:tx>
          <c:layout>
            <c:manualLayout>
              <c:xMode val="edge"/>
              <c:yMode val="edge"/>
              <c:x val="0.4383261090453871"/>
              <c:y val="0.9201126681750069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299392"/>
        <c:crosses val="autoZero"/>
        <c:crossBetween val="midCat"/>
        <c:majorUnit val="3"/>
      </c:valAx>
      <c:valAx>
        <c:axId val="662993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(mm/day)</a:t>
                </a:r>
              </a:p>
            </c:rich>
          </c:tx>
          <c:layout>
            <c:manualLayout>
              <c:xMode val="edge"/>
              <c:yMode val="edge"/>
              <c:x val="1.8684138363301604E-2"/>
              <c:y val="0.415979002624672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29273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361256163006293"/>
          <c:y val="0.38843079704394112"/>
          <c:w val="0.14317184466306598"/>
          <c:h val="0.23416040956549605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1980-2000 JJA NCEP Driven PR (US Only)</a:t>
            </a:r>
          </a:p>
        </c:rich>
      </c:tx>
      <c:layout>
        <c:manualLayout>
          <c:xMode val="edge"/>
          <c:yMode val="edge"/>
          <c:x val="0.18461553320489602"/>
          <c:y val="3.021979035422870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29678643607304"/>
          <c:y val="0.15384620543971003"/>
          <c:w val="0.7054950733187092"/>
          <c:h val="0.70329693915295788"/>
        </c:manualLayout>
      </c:layout>
      <c:scatterChart>
        <c:scatterStyle val="smoothMarker"/>
        <c:ser>
          <c:idx val="0"/>
          <c:order val="0"/>
          <c:tx>
            <c:strRef>
              <c:f>'NCEP Driven PR (US only)'!$B$17</c:f>
              <c:strCache>
                <c:ptCount val="1"/>
                <c:pt idx="0">
                  <c:v>NARR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only)'!$B$18:$B$26</c:f>
              <c:numCache>
                <c:formatCode>General</c:formatCode>
                <c:ptCount val="9"/>
                <c:pt idx="0">
                  <c:v>2.6110159999999967</c:v>
                </c:pt>
                <c:pt idx="1">
                  <c:v>2.218486</c:v>
                </c:pt>
                <c:pt idx="2">
                  <c:v>2.1155679999999997</c:v>
                </c:pt>
                <c:pt idx="3">
                  <c:v>2.2498260000000001</c:v>
                </c:pt>
                <c:pt idx="4">
                  <c:v>1.4593019999999999</c:v>
                </c:pt>
                <c:pt idx="5">
                  <c:v>1.576533</c:v>
                </c:pt>
                <c:pt idx="6">
                  <c:v>2.4329299999999976</c:v>
                </c:pt>
                <c:pt idx="7">
                  <c:v>3.0326789999999901</c:v>
                </c:pt>
                <c:pt idx="8">
                  <c:v>2.6110159999999967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'NCEP Driven PR (US only)'!$C$17</c:f>
              <c:strCache>
                <c:ptCount val="1"/>
                <c:pt idx="0">
                  <c:v>CRCM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only)'!$C$18:$C$26</c:f>
              <c:numCache>
                <c:formatCode>General</c:formatCode>
                <c:ptCount val="9"/>
                <c:pt idx="0">
                  <c:v>4.8246719999999899</c:v>
                </c:pt>
                <c:pt idx="1">
                  <c:v>2.8452079999999986</c:v>
                </c:pt>
                <c:pt idx="2">
                  <c:v>1.7253489999999998</c:v>
                </c:pt>
                <c:pt idx="3">
                  <c:v>1.5000720000000001</c:v>
                </c:pt>
                <c:pt idx="4">
                  <c:v>1.456046</c:v>
                </c:pt>
                <c:pt idx="5">
                  <c:v>1.4480329999999999</c:v>
                </c:pt>
                <c:pt idx="6">
                  <c:v>2.9933640000000001</c:v>
                </c:pt>
                <c:pt idx="7">
                  <c:v>5.1659279999999868</c:v>
                </c:pt>
                <c:pt idx="8">
                  <c:v>4.8246719999999899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'NCEP Driven PR (US only)'!$D$17</c:f>
              <c:strCache>
                <c:ptCount val="1"/>
                <c:pt idx="0">
                  <c:v>ECPC</c:v>
                </c:pt>
              </c:strCache>
            </c:strRef>
          </c:tx>
          <c:spPr>
            <a:ln w="25400">
              <a:solidFill>
                <a:srgbClr val="FFF58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only)'!$D$18:$D$26</c:f>
              <c:numCache>
                <c:formatCode>General</c:formatCode>
                <c:ptCount val="9"/>
                <c:pt idx="0">
                  <c:v>4.0475279999999936</c:v>
                </c:pt>
                <c:pt idx="1">
                  <c:v>2.6823790000000001</c:v>
                </c:pt>
                <c:pt idx="2">
                  <c:v>2.0497579999999997</c:v>
                </c:pt>
                <c:pt idx="3">
                  <c:v>1.9082350000000001</c:v>
                </c:pt>
                <c:pt idx="4">
                  <c:v>1.8536619999999988</c:v>
                </c:pt>
                <c:pt idx="5">
                  <c:v>2.0809010000000003</c:v>
                </c:pt>
                <c:pt idx="6">
                  <c:v>2.9226179999999986</c:v>
                </c:pt>
                <c:pt idx="7">
                  <c:v>4.1530959999999899</c:v>
                </c:pt>
                <c:pt idx="8">
                  <c:v>4.0475279999999936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'NCEP Driven PR (US only)'!$F$17</c:f>
              <c:strCache>
                <c:ptCount val="1"/>
                <c:pt idx="0">
                  <c:v>MM5I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only)'!$F$18:$F$26</c:f>
              <c:numCache>
                <c:formatCode>General</c:formatCode>
                <c:ptCount val="9"/>
                <c:pt idx="0">
                  <c:v>3.1943970000000004</c:v>
                </c:pt>
                <c:pt idx="1">
                  <c:v>2.1034649999999999</c:v>
                </c:pt>
                <c:pt idx="2">
                  <c:v>1.529417</c:v>
                </c:pt>
                <c:pt idx="3">
                  <c:v>1.4779809999999998</c:v>
                </c:pt>
                <c:pt idx="4">
                  <c:v>1.574827</c:v>
                </c:pt>
                <c:pt idx="5">
                  <c:v>1.6282000000000001</c:v>
                </c:pt>
                <c:pt idx="6">
                  <c:v>2.1693419999999999</c:v>
                </c:pt>
                <c:pt idx="7">
                  <c:v>3.2856449999999997</c:v>
                </c:pt>
                <c:pt idx="8">
                  <c:v>3.1943970000000004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'NCEP Driven PR (US only)'!$G$17</c:f>
              <c:strCache>
                <c:ptCount val="1"/>
                <c:pt idx="0">
                  <c:v>RCM3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3366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only)'!$G$18:$G$26</c:f>
              <c:numCache>
                <c:formatCode>General</c:formatCode>
                <c:ptCount val="9"/>
                <c:pt idx="0">
                  <c:v>2.3492689999999956</c:v>
                </c:pt>
                <c:pt idx="1">
                  <c:v>2.3454089999999956</c:v>
                </c:pt>
                <c:pt idx="2">
                  <c:v>2.665152</c:v>
                </c:pt>
                <c:pt idx="3">
                  <c:v>2.89545599999999</c:v>
                </c:pt>
                <c:pt idx="4">
                  <c:v>3.0372879999999998</c:v>
                </c:pt>
                <c:pt idx="5">
                  <c:v>3.1602310000000013</c:v>
                </c:pt>
                <c:pt idx="6">
                  <c:v>3.3153539999999966</c:v>
                </c:pt>
                <c:pt idx="7">
                  <c:v>2.9813019999999999</c:v>
                </c:pt>
                <c:pt idx="8">
                  <c:v>2.3492689999999956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'NCEP Driven PR (US only)'!$H$17</c:f>
              <c:strCache>
                <c:ptCount val="1"/>
                <c:pt idx="0">
                  <c:v>WRFP</c:v>
                </c:pt>
              </c:strCache>
            </c:strRef>
          </c:tx>
          <c:spPr>
            <a:ln w="25400">
              <a:solidFill>
                <a:srgbClr val="4600A5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4600A5"/>
              </a:solidFill>
              <a:ln>
                <a:solidFill>
                  <a:srgbClr val="4600A5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'NCEP Driven PR (US only)'!$A$18:$A$26</c:f>
              <c:numCache>
                <c:formatCode>0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xVal>
          <c:yVal>
            <c:numRef>
              <c:f>'NCEP Driven PR (US only)'!$H$18:$H$26</c:f>
              <c:numCache>
                <c:formatCode>General</c:formatCode>
                <c:ptCount val="9"/>
                <c:pt idx="0">
                  <c:v>2.2890320000000002</c:v>
                </c:pt>
                <c:pt idx="1">
                  <c:v>1.4329959999999988</c:v>
                </c:pt>
                <c:pt idx="2">
                  <c:v>1.183249</c:v>
                </c:pt>
                <c:pt idx="3">
                  <c:v>1.1983320000000002</c:v>
                </c:pt>
                <c:pt idx="4">
                  <c:v>1.252165</c:v>
                </c:pt>
                <c:pt idx="5">
                  <c:v>1.2856589999999999</c:v>
                </c:pt>
                <c:pt idx="6">
                  <c:v>2.0182099999999985</c:v>
                </c:pt>
                <c:pt idx="7">
                  <c:v>2.8043960000000001</c:v>
                </c:pt>
                <c:pt idx="8">
                  <c:v>2.2890320000000002</c:v>
                </c:pt>
              </c:numCache>
            </c:numRef>
          </c:yVal>
          <c:smooth val="1"/>
        </c:ser>
        <c:axId val="66225280"/>
        <c:axId val="66227584"/>
      </c:scatterChart>
      <c:valAx>
        <c:axId val="66225280"/>
        <c:scaling>
          <c:orientation val="minMax"/>
          <c:max val="24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UTC</a:t>
                </a:r>
              </a:p>
            </c:rich>
          </c:tx>
          <c:layout>
            <c:manualLayout>
              <c:xMode val="edge"/>
              <c:yMode val="edge"/>
              <c:x val="0.42637396954464118"/>
              <c:y val="0.92032997896969304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227584"/>
        <c:crosses val="autoZero"/>
        <c:crossBetween val="midCat"/>
        <c:majorUnit val="3"/>
      </c:valAx>
      <c:valAx>
        <c:axId val="662275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(mm/day)</a:t>
                </a:r>
              </a:p>
            </c:rich>
          </c:tx>
          <c:layout>
            <c:manualLayout>
              <c:xMode val="edge"/>
              <c:yMode val="edge"/>
              <c:x val="1.8621263759940495E-2"/>
              <c:y val="0.399064158646836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22528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395672322238002"/>
          <c:y val="0.39011002093640706"/>
          <c:w val="0.14285725783712205"/>
          <c:h val="0.2335165618281310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7FE39B-BF78-4813-BE41-24037EA56CEF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93A21D7-61CE-4900-8CFF-CAC612DE4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Good example of how not to do a comparison with the NARR…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NARR precip… caveats!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27914-00D9-435D-873D-4FA8B3E6712E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15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HRM3 does precipitate around midnight – no signs of propagation, light pr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MM5I, does also, no signs of propagtion, light pr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3E0D6-35EF-4A64-86E9-9B85D256FDF6}" type="slidenum">
              <a:rPr lang="en-US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20</a:t>
            </a:fld>
            <a:endParaRPr lang="en-US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They all have problems - global or regional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A57C-0601-4ED2-AC85-1CF3EF9C477D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55B4-5D3D-440D-B105-B89C4E619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0A1D-C7D5-41F4-8FB2-1791594C7030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340-AAA5-4A71-8432-D7CBA2400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6D2A-F5D1-4A3D-A32E-1DDCB871C728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4CAD-A22D-4FA9-A7AA-430C57C7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7C6D-7446-41BB-9670-CD59917C2401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F1CE-0DF6-40E5-8973-5F97EF669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3866-070C-4528-8AF5-D4F16A467974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29E-7174-4C48-BD93-20000E557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A65F-6D98-43CD-BDCC-B0E959EF97AC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3C31-FBAD-4085-A091-4E82C26D1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2C5E-E12B-40BE-823C-0A9E8A85B406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6A70-A798-4C6C-81C7-3D9D96388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06E3-40E3-4A32-A16C-35F2C8823486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05E3-2A7B-4330-AD48-5374BDAE1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5121-E1C7-43FE-9808-12548381AFC1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7AC1-4E0B-40C0-8234-362000A07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855F-F763-43A0-A22A-0D558C23A9A5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C4D3-BB79-4F39-836D-CD247B36D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6EAA-518E-47D0-8218-8B23C30AF26A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60E3-638B-4D36-9E88-33592CF2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44BC8-962D-4CBE-8C4D-75DF65F9362C}" type="datetimeFigureOut">
              <a:rPr lang="en-US"/>
              <a:pPr>
                <a:defRPr/>
              </a:pPr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5C95EF-55E6-4016-9C4E-B0A421A78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effectLst>
            <a:outerShdw blurRad="63500" dist="38099" dir="2700000" algn="ctr" rotWithShape="0">
              <a:srgbClr val="00008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b="1" smtClean="0">
                <a:latin typeface="Bernhard Fashion BT" pitchFamily="-123" charset="0"/>
              </a:rPr>
              <a:t>Additional NARCCAP Results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98989"/>
                </a:solidFill>
                <a:latin typeface="Bernhard Fashion BT" pitchFamily="-123" charset="0"/>
              </a:rPr>
              <a:t>Melissa Bukovsky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2590800"/>
          </a:xfrm>
        </p:spPr>
        <p:txBody>
          <a:bodyPr/>
          <a:lstStyle/>
          <a:p>
            <a:pPr eaLnBrk="1" hangingPunct="1"/>
            <a:r>
              <a:rPr lang="en-US" sz="3200" smtClean="0"/>
              <a:t>GFDL, RCM3-ncep, RCM3-gfdl Winter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744788"/>
            <a:ext cx="42672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3" y="2751138"/>
            <a:ext cx="426878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 cstate="print"/>
          <a:srcRect b="23241"/>
          <a:stretch>
            <a:fillRect/>
          </a:stretch>
        </p:blipFill>
        <p:spPr bwMode="auto">
          <a:xfrm>
            <a:off x="0" y="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2438400"/>
          </a:xfrm>
        </p:spPr>
        <p:txBody>
          <a:bodyPr/>
          <a:lstStyle/>
          <a:p>
            <a:pPr eaLnBrk="1" hangingPunct="1"/>
            <a:r>
              <a:rPr lang="en-US" sz="3200" smtClean="0"/>
              <a:t>GFDL, RCM3-ncep, RCM3-gfdl Summer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743200"/>
            <a:ext cx="435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736850"/>
            <a:ext cx="4267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 cstate="print"/>
          <a:srcRect b="27882"/>
          <a:stretch>
            <a:fillRect/>
          </a:stretch>
        </p:blipFill>
        <p:spPr bwMode="auto">
          <a:xfrm>
            <a:off x="0" y="0"/>
            <a:ext cx="4876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Monthly Precipitation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181600" y="914400"/>
            <a:ext cx="3810000" cy="5791200"/>
          </a:xfrm>
        </p:spPr>
        <p:txBody>
          <a:bodyPr/>
          <a:lstStyle/>
          <a:p>
            <a:pPr eaLnBrk="1" hangingPunct="1"/>
            <a:r>
              <a:rPr lang="en-US" sz="1800" smtClean="0"/>
              <a:t>From Wang et al. 2009 (JRL)</a:t>
            </a:r>
          </a:p>
          <a:p>
            <a:pPr eaLnBrk="1" hangingPunct="1"/>
            <a:r>
              <a:rPr lang="en-US" sz="1800" smtClean="0"/>
              <a:t>Fig. 1. (a) Orography and (b) cold-season rainfall (Nov-May, Udel) of the Intermountain Region. The major mountain ranges are outlined by red lines. (c)-(g) Monthly rainfall histograms of Udel, averaged from the five regions indicated in Fig. 1b, superimposed with the corresponding precipitation of the NARR (thick black line) and all RCMs (color lines). 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7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562600" y="304800"/>
            <a:ext cx="3505200" cy="1219200"/>
          </a:xfrm>
        </p:spPr>
        <p:txBody>
          <a:bodyPr/>
          <a:lstStyle/>
          <a:p>
            <a:pPr eaLnBrk="1" hangingPunct="1"/>
            <a:r>
              <a:rPr lang="en-US" sz="3600" smtClean="0"/>
              <a:t>Diurnal Cycle: Temperature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" y="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32766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562600" y="334963"/>
            <a:ext cx="3200400" cy="1189037"/>
          </a:xfrm>
        </p:spPr>
        <p:txBody>
          <a:bodyPr/>
          <a:lstStyle/>
          <a:p>
            <a:pPr eaLnBrk="1" hangingPunct="1"/>
            <a:r>
              <a:rPr lang="en-US" sz="3600" smtClean="0"/>
              <a:t>Diurnal Cycle: Precipitation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0"/>
          <a:ext cx="5105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3429000"/>
          <a:ext cx="5105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5"/>
          <p:cNvGrpSpPr>
            <a:grpSpLocks/>
          </p:cNvGrpSpPr>
          <p:nvPr/>
        </p:nvGrpSpPr>
        <p:grpSpPr bwMode="auto">
          <a:xfrm>
            <a:off x="0" y="0"/>
            <a:ext cx="3276600" cy="2895600"/>
            <a:chOff x="3019425" y="2024232"/>
            <a:chExt cx="3105150" cy="2647781"/>
          </a:xfrm>
        </p:grpSpPr>
        <p:pic>
          <p:nvPicPr>
            <p:cNvPr id="430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9425" y="2185988"/>
              <a:ext cx="31051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2" name="TextBox 4"/>
            <p:cNvSpPr txBox="1">
              <a:spLocks noChangeArrowheads="1"/>
            </p:cNvSpPr>
            <p:nvPr/>
          </p:nvSpPr>
          <p:spPr bwMode="auto">
            <a:xfrm>
              <a:off x="3026947" y="2024232"/>
              <a:ext cx="837969" cy="27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grpSp>
        <p:nvGrpSpPr>
          <p:cNvPr id="43010" name="Group 8"/>
          <p:cNvGrpSpPr>
            <a:grpSpLocks/>
          </p:cNvGrpSpPr>
          <p:nvPr/>
        </p:nvGrpSpPr>
        <p:grpSpPr bwMode="auto">
          <a:xfrm>
            <a:off x="3352800" y="0"/>
            <a:ext cx="3240088" cy="2871788"/>
            <a:chOff x="3265842" y="2024232"/>
            <a:chExt cx="3239733" cy="2871618"/>
          </a:xfrm>
        </p:grpSpPr>
        <p:pic>
          <p:nvPicPr>
            <p:cNvPr id="430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209800"/>
              <a:ext cx="322897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7"/>
            <p:cNvSpPr txBox="1">
              <a:spLocks noChangeArrowheads="1"/>
            </p:cNvSpPr>
            <p:nvPr/>
          </p:nvSpPr>
          <p:spPr bwMode="auto">
            <a:xfrm>
              <a:off x="3265842" y="2024232"/>
              <a:ext cx="914300" cy="304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CRCM</a:t>
              </a:r>
            </a:p>
          </p:txBody>
        </p:sp>
      </p:grpSp>
      <p:grpSp>
        <p:nvGrpSpPr>
          <p:cNvPr id="43011" name="Group 11"/>
          <p:cNvGrpSpPr>
            <a:grpSpLocks/>
          </p:cNvGrpSpPr>
          <p:nvPr/>
        </p:nvGrpSpPr>
        <p:grpSpPr bwMode="auto">
          <a:xfrm>
            <a:off x="-11113" y="2930525"/>
            <a:ext cx="3257551" cy="2936875"/>
            <a:chOff x="3952536" y="2034990"/>
            <a:chExt cx="3257889" cy="2937060"/>
          </a:xfrm>
        </p:grpSpPr>
        <p:pic>
          <p:nvPicPr>
            <p:cNvPr id="430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2209800"/>
              <a:ext cx="3248025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Box 10"/>
            <p:cNvSpPr txBox="1">
              <a:spLocks noChangeArrowheads="1"/>
            </p:cNvSpPr>
            <p:nvPr/>
          </p:nvSpPr>
          <p:spPr bwMode="auto">
            <a:xfrm>
              <a:off x="3952536" y="2034990"/>
              <a:ext cx="762079" cy="30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ECPC</a:t>
              </a:r>
            </a:p>
          </p:txBody>
        </p:sp>
      </p:grpSp>
      <p:grpSp>
        <p:nvGrpSpPr>
          <p:cNvPr id="43012" name="Group 14"/>
          <p:cNvGrpSpPr>
            <a:grpSpLocks/>
          </p:cNvGrpSpPr>
          <p:nvPr/>
        </p:nvGrpSpPr>
        <p:grpSpPr bwMode="auto">
          <a:xfrm>
            <a:off x="3330575" y="2916238"/>
            <a:ext cx="3295650" cy="2968625"/>
            <a:chOff x="5694378" y="1959684"/>
            <a:chExt cx="2963847" cy="2669466"/>
          </a:xfrm>
        </p:grpSpPr>
        <p:pic>
          <p:nvPicPr>
            <p:cNvPr id="430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133600"/>
              <a:ext cx="2943225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5694378" y="1959684"/>
              <a:ext cx="762377" cy="274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HRM3</a:t>
              </a:r>
            </a:p>
          </p:txBody>
        </p:sp>
      </p:grp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6019800"/>
            <a:ext cx="3571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15"/>
          <p:cNvSpPr>
            <a:spLocks noGrp="1"/>
          </p:cNvSpPr>
          <p:nvPr>
            <p:ph type="title" idx="4294967295"/>
          </p:nvPr>
        </p:nvSpPr>
        <p:spPr>
          <a:xfrm>
            <a:off x="76200" y="5867400"/>
            <a:ext cx="3048000" cy="914400"/>
          </a:xfrm>
        </p:spPr>
        <p:txBody>
          <a:bodyPr/>
          <a:lstStyle/>
          <a:p>
            <a:r>
              <a:rPr lang="en-US" sz="2400"/>
              <a:t>Summer Precipitation NCEP Driven Runs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3"/>
          <p:cNvGrpSpPr>
            <a:grpSpLocks/>
          </p:cNvGrpSpPr>
          <p:nvPr/>
        </p:nvGrpSpPr>
        <p:grpSpPr bwMode="auto">
          <a:xfrm>
            <a:off x="0" y="0"/>
            <a:ext cx="3276600" cy="2895600"/>
            <a:chOff x="3019425" y="2024232"/>
            <a:chExt cx="3105150" cy="2647781"/>
          </a:xfrm>
        </p:grpSpPr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9425" y="2185988"/>
              <a:ext cx="31051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TextBox 5"/>
            <p:cNvSpPr txBox="1">
              <a:spLocks noChangeArrowheads="1"/>
            </p:cNvSpPr>
            <p:nvPr/>
          </p:nvSpPr>
          <p:spPr bwMode="auto">
            <a:xfrm>
              <a:off x="3026947" y="2024232"/>
              <a:ext cx="837969" cy="27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5943600"/>
            <a:ext cx="3200400" cy="6858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Summer Precipitation</a:t>
            </a:r>
            <a:br>
              <a:rPr lang="en-US" sz="2400" smtClean="0"/>
            </a:br>
            <a:r>
              <a:rPr lang="en-US" sz="2400" smtClean="0"/>
              <a:t>NCEP Driven Runs</a:t>
            </a:r>
          </a:p>
        </p:txBody>
      </p:sp>
      <p:grpSp>
        <p:nvGrpSpPr>
          <p:cNvPr id="45059" name="Group 9"/>
          <p:cNvGrpSpPr>
            <a:grpSpLocks/>
          </p:cNvGrpSpPr>
          <p:nvPr/>
        </p:nvGrpSpPr>
        <p:grpSpPr bwMode="auto">
          <a:xfrm>
            <a:off x="3429000" y="-22225"/>
            <a:ext cx="3352800" cy="2895600"/>
            <a:chOff x="3702420" y="2086697"/>
            <a:chExt cx="3260355" cy="2828203"/>
          </a:xfrm>
        </p:grpSpPr>
        <p:pic>
          <p:nvPicPr>
            <p:cNvPr id="4506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2286000"/>
              <a:ext cx="32289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8" name="TextBox 8"/>
            <p:cNvSpPr txBox="1">
              <a:spLocks noChangeArrowheads="1"/>
            </p:cNvSpPr>
            <p:nvPr/>
          </p:nvSpPr>
          <p:spPr bwMode="auto">
            <a:xfrm>
              <a:off x="3702420" y="2086697"/>
              <a:ext cx="991074" cy="297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MM5I</a:t>
              </a:r>
            </a:p>
          </p:txBody>
        </p:sp>
      </p:grpSp>
      <p:grpSp>
        <p:nvGrpSpPr>
          <p:cNvPr id="45060" name="Group 12"/>
          <p:cNvGrpSpPr>
            <a:grpSpLocks/>
          </p:cNvGrpSpPr>
          <p:nvPr/>
        </p:nvGrpSpPr>
        <p:grpSpPr bwMode="auto">
          <a:xfrm>
            <a:off x="0" y="3036888"/>
            <a:ext cx="3270250" cy="2720975"/>
            <a:chOff x="3701526" y="2109107"/>
            <a:chExt cx="3270774" cy="2720068"/>
          </a:xfrm>
        </p:grpSpPr>
        <p:pic>
          <p:nvPicPr>
            <p:cNvPr id="4506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2286000"/>
              <a:ext cx="323850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6" name="TextBox 11"/>
            <p:cNvSpPr txBox="1">
              <a:spLocks noChangeArrowheads="1"/>
            </p:cNvSpPr>
            <p:nvPr/>
          </p:nvSpPr>
          <p:spPr bwMode="auto">
            <a:xfrm>
              <a:off x="3701526" y="2109107"/>
              <a:ext cx="1143183" cy="30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RCM3</a:t>
              </a:r>
            </a:p>
          </p:txBody>
        </p:sp>
      </p:grpSp>
      <p:grpSp>
        <p:nvGrpSpPr>
          <p:cNvPr id="45061" name="Group 15"/>
          <p:cNvGrpSpPr>
            <a:grpSpLocks/>
          </p:cNvGrpSpPr>
          <p:nvPr/>
        </p:nvGrpSpPr>
        <p:grpSpPr bwMode="auto">
          <a:xfrm>
            <a:off x="3451225" y="3014663"/>
            <a:ext cx="3276600" cy="2894012"/>
            <a:chOff x="3962400" y="3145716"/>
            <a:chExt cx="3276600" cy="2893134"/>
          </a:xfrm>
        </p:grpSpPr>
        <p:pic>
          <p:nvPicPr>
            <p:cNvPr id="4506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352800"/>
              <a:ext cx="327660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TextBox 14"/>
            <p:cNvSpPr txBox="1">
              <a:spLocks noChangeArrowheads="1"/>
            </p:cNvSpPr>
            <p:nvPr/>
          </p:nvSpPr>
          <p:spPr bwMode="auto">
            <a:xfrm>
              <a:off x="3973513" y="3145716"/>
              <a:ext cx="1143000" cy="30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WRFP</a:t>
              </a:r>
            </a:p>
          </p:txBody>
        </p:sp>
      </p:grp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6019800"/>
            <a:ext cx="3571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639762"/>
          </a:xfrm>
        </p:spPr>
        <p:txBody>
          <a:bodyPr/>
          <a:lstStyle/>
          <a:p>
            <a:r>
              <a:rPr lang="en-US" sz="2000"/>
              <a:t>1980-1999 JJA GCM Precipitation</a:t>
            </a:r>
          </a:p>
        </p:txBody>
      </p:sp>
      <p:grpSp>
        <p:nvGrpSpPr>
          <p:cNvPr id="47106" name="Group 9"/>
          <p:cNvGrpSpPr>
            <a:grpSpLocks/>
          </p:cNvGrpSpPr>
          <p:nvPr/>
        </p:nvGrpSpPr>
        <p:grpSpPr bwMode="auto">
          <a:xfrm>
            <a:off x="0" y="0"/>
            <a:ext cx="5257800" cy="3100388"/>
            <a:chOff x="0" y="0"/>
            <a:chExt cx="3312" cy="1953"/>
          </a:xfrm>
        </p:grpSpPr>
        <p:pic>
          <p:nvPicPr>
            <p:cNvPr id="471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20482"/>
            <a:stretch>
              <a:fillRect/>
            </a:stretch>
          </p:blipFill>
          <p:spPr bwMode="auto">
            <a:xfrm>
              <a:off x="0" y="136"/>
              <a:ext cx="3312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4" name="Text Box 4"/>
            <p:cNvSpPr txBox="1">
              <a:spLocks noChangeArrowheads="1"/>
            </p:cNvSpPr>
            <p:nvPr/>
          </p:nvSpPr>
          <p:spPr bwMode="auto">
            <a:xfrm>
              <a:off x="288" y="0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CCSM</a:t>
              </a:r>
            </a:p>
          </p:txBody>
        </p:sp>
      </p:grpSp>
      <p:grpSp>
        <p:nvGrpSpPr>
          <p:cNvPr id="47107" name="Group 8"/>
          <p:cNvGrpSpPr>
            <a:grpSpLocks/>
          </p:cNvGrpSpPr>
          <p:nvPr/>
        </p:nvGrpSpPr>
        <p:grpSpPr bwMode="auto">
          <a:xfrm>
            <a:off x="36513" y="3124200"/>
            <a:ext cx="5119687" cy="3746500"/>
            <a:chOff x="23" y="1968"/>
            <a:chExt cx="3225" cy="2360"/>
          </a:xfrm>
        </p:grpSpPr>
        <p:pic>
          <p:nvPicPr>
            <p:cNvPr id="471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" y="2108"/>
              <a:ext cx="3225" cy="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2" name="Text Box 7"/>
            <p:cNvSpPr txBox="1">
              <a:spLocks noChangeArrowheads="1"/>
            </p:cNvSpPr>
            <p:nvPr/>
          </p:nvSpPr>
          <p:spPr bwMode="auto">
            <a:xfrm>
              <a:off x="288" y="1968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GFDL</a:t>
              </a:r>
            </a:p>
          </p:txBody>
        </p:sp>
      </p:grp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5562600" y="3098800"/>
            <a:ext cx="3276600" cy="2895600"/>
            <a:chOff x="3019425" y="2024232"/>
            <a:chExt cx="3105150" cy="2647781"/>
          </a:xfrm>
        </p:grpSpPr>
        <p:pic>
          <p:nvPicPr>
            <p:cNvPr id="4710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9425" y="2185988"/>
              <a:ext cx="31051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TextBox 4"/>
            <p:cNvSpPr txBox="1">
              <a:spLocks noChangeArrowheads="1"/>
            </p:cNvSpPr>
            <p:nvPr/>
          </p:nvSpPr>
          <p:spPr bwMode="auto">
            <a:xfrm>
              <a:off x="3026947" y="2024232"/>
              <a:ext cx="837969" cy="27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419600" y="1066800"/>
            <a:ext cx="3962400" cy="1828800"/>
          </a:xfrm>
        </p:spPr>
        <p:txBody>
          <a:bodyPr/>
          <a:lstStyle/>
          <a:p>
            <a:r>
              <a:rPr lang="en-US" sz="2800"/>
              <a:t>1980-2000 JJA Precipitation w/ GCM Driven Run: CRCM and CGCM</a:t>
            </a:r>
          </a:p>
        </p:txBody>
      </p:sp>
      <p:grpSp>
        <p:nvGrpSpPr>
          <p:cNvPr id="48130" name="Group 5"/>
          <p:cNvGrpSpPr>
            <a:grpSpLocks/>
          </p:cNvGrpSpPr>
          <p:nvPr/>
        </p:nvGrpSpPr>
        <p:grpSpPr bwMode="auto">
          <a:xfrm>
            <a:off x="1168400" y="533400"/>
            <a:ext cx="3276600" cy="2895600"/>
            <a:chOff x="3019425" y="2024232"/>
            <a:chExt cx="3105150" cy="2647781"/>
          </a:xfrm>
        </p:grpSpPr>
        <p:pic>
          <p:nvPicPr>
            <p:cNvPr id="481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9425" y="2185988"/>
              <a:ext cx="31051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Box 4"/>
            <p:cNvSpPr txBox="1">
              <a:spLocks noChangeArrowheads="1"/>
            </p:cNvSpPr>
            <p:nvPr/>
          </p:nvSpPr>
          <p:spPr bwMode="auto">
            <a:xfrm>
              <a:off x="3026947" y="2024232"/>
              <a:ext cx="837969" cy="27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grpSp>
        <p:nvGrpSpPr>
          <p:cNvPr id="48131" name="Group 9"/>
          <p:cNvGrpSpPr>
            <a:grpSpLocks/>
          </p:cNvGrpSpPr>
          <p:nvPr/>
        </p:nvGrpSpPr>
        <p:grpSpPr bwMode="auto">
          <a:xfrm>
            <a:off x="1179513" y="3581400"/>
            <a:ext cx="3240087" cy="2871788"/>
            <a:chOff x="2112" y="831"/>
            <a:chExt cx="2041" cy="1809"/>
          </a:xfrm>
        </p:grpSpPr>
        <p:pic>
          <p:nvPicPr>
            <p:cNvPr id="481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9" y="948"/>
              <a:ext cx="2034" cy="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TextBox 7"/>
            <p:cNvSpPr txBox="1">
              <a:spLocks noChangeArrowheads="1"/>
            </p:cNvSpPr>
            <p:nvPr/>
          </p:nvSpPr>
          <p:spPr bwMode="auto">
            <a:xfrm>
              <a:off x="2112" y="831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CRCM-ncep</a:t>
              </a:r>
            </a:p>
          </p:txBody>
        </p:sp>
      </p:grpSp>
      <p:grpSp>
        <p:nvGrpSpPr>
          <p:cNvPr id="48132" name="Group 12"/>
          <p:cNvGrpSpPr>
            <a:grpSpLocks/>
          </p:cNvGrpSpPr>
          <p:nvPr/>
        </p:nvGrpSpPr>
        <p:grpSpPr bwMode="auto">
          <a:xfrm>
            <a:off x="4765675" y="3581400"/>
            <a:ext cx="3235325" cy="2903538"/>
            <a:chOff x="2880" y="816"/>
            <a:chExt cx="2038" cy="1829"/>
          </a:xfrm>
        </p:grpSpPr>
        <p:pic>
          <p:nvPicPr>
            <p:cNvPr id="4813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920"/>
              <a:ext cx="2038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Text Box 11"/>
            <p:cNvSpPr txBox="1">
              <a:spLocks noChangeArrowheads="1"/>
            </p:cNvSpPr>
            <p:nvPr/>
          </p:nvSpPr>
          <p:spPr bwMode="auto">
            <a:xfrm>
              <a:off x="2928" y="816"/>
              <a:ext cx="10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CRCM-cgcm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4419600" y="1066800"/>
            <a:ext cx="3962400" cy="1828800"/>
          </a:xfrm>
        </p:spPr>
        <p:txBody>
          <a:bodyPr/>
          <a:lstStyle/>
          <a:p>
            <a:r>
              <a:rPr lang="en-US" sz="2800"/>
              <a:t>1980-2000 JJA Precipitation w/ GCM Driven Run: RCM3 and GFDL</a:t>
            </a:r>
          </a:p>
        </p:txBody>
      </p:sp>
      <p:grpSp>
        <p:nvGrpSpPr>
          <p:cNvPr id="50178" name="Group 5"/>
          <p:cNvGrpSpPr>
            <a:grpSpLocks/>
          </p:cNvGrpSpPr>
          <p:nvPr/>
        </p:nvGrpSpPr>
        <p:grpSpPr bwMode="auto">
          <a:xfrm>
            <a:off x="1168400" y="533400"/>
            <a:ext cx="3276600" cy="2895600"/>
            <a:chOff x="3019425" y="2024232"/>
            <a:chExt cx="3105150" cy="2647781"/>
          </a:xfrm>
        </p:grpSpPr>
        <p:pic>
          <p:nvPicPr>
            <p:cNvPr id="501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9425" y="2185988"/>
              <a:ext cx="31051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3026947" y="2024232"/>
              <a:ext cx="837969" cy="27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grpSp>
        <p:nvGrpSpPr>
          <p:cNvPr id="50179" name="Group 15"/>
          <p:cNvGrpSpPr>
            <a:grpSpLocks/>
          </p:cNvGrpSpPr>
          <p:nvPr/>
        </p:nvGrpSpPr>
        <p:grpSpPr bwMode="auto">
          <a:xfrm>
            <a:off x="1149350" y="3505200"/>
            <a:ext cx="3270250" cy="2720975"/>
            <a:chOff x="724" y="2208"/>
            <a:chExt cx="2060" cy="1714"/>
          </a:xfrm>
        </p:grpSpPr>
        <p:pic>
          <p:nvPicPr>
            <p:cNvPr id="5018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" y="2319"/>
              <a:ext cx="2040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TextBox 11"/>
            <p:cNvSpPr txBox="1">
              <a:spLocks noChangeArrowheads="1"/>
            </p:cNvSpPr>
            <p:nvPr/>
          </p:nvSpPr>
          <p:spPr bwMode="auto">
            <a:xfrm>
              <a:off x="724" y="2208"/>
              <a:ext cx="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RCM3-ncep</a:t>
              </a:r>
            </a:p>
          </p:txBody>
        </p:sp>
      </p:grpSp>
      <p:grpSp>
        <p:nvGrpSpPr>
          <p:cNvPr id="50180" name="Group 18"/>
          <p:cNvGrpSpPr>
            <a:grpSpLocks/>
          </p:cNvGrpSpPr>
          <p:nvPr/>
        </p:nvGrpSpPr>
        <p:grpSpPr bwMode="auto">
          <a:xfrm>
            <a:off x="4876800" y="3429000"/>
            <a:ext cx="3276600" cy="2808288"/>
            <a:chOff x="3072" y="2160"/>
            <a:chExt cx="2064" cy="1769"/>
          </a:xfrm>
        </p:grpSpPr>
        <p:pic>
          <p:nvPicPr>
            <p:cNvPr id="50181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2296"/>
              <a:ext cx="2064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Text Box 17"/>
            <p:cNvSpPr txBox="1">
              <a:spLocks noChangeArrowheads="1"/>
            </p:cNvSpPr>
            <p:nvPr/>
          </p:nvSpPr>
          <p:spPr bwMode="auto">
            <a:xfrm>
              <a:off x="3072" y="2160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RCM3-gfdl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743200"/>
          </a:xfrm>
        </p:spPr>
        <p:txBody>
          <a:bodyPr/>
          <a:lstStyle/>
          <a:p>
            <a:r>
              <a:rPr lang="en-US"/>
              <a:t>No Model Is Perfect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Some Models Are Useful</a:t>
            </a:r>
          </a:p>
        </p:txBody>
      </p:sp>
      <p:pic>
        <p:nvPicPr>
          <p:cNvPr id="16386" name="Picture 4" descr="black_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11688"/>
            <a:ext cx="3048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733800" cy="1905000"/>
          </a:xfrm>
        </p:spPr>
        <p:txBody>
          <a:bodyPr/>
          <a:lstStyle/>
          <a:p>
            <a:pPr eaLnBrk="1" hangingPunct="1"/>
            <a:r>
              <a:rPr lang="en-US" sz="2800" smtClean="0"/>
              <a:t>JJA 1980-2000 Precipitation Maximum Amplitude and Time of Maximum</a:t>
            </a:r>
          </a:p>
        </p:txBody>
      </p:sp>
      <p:grpSp>
        <p:nvGrpSpPr>
          <p:cNvPr id="52226" name="Group 5"/>
          <p:cNvGrpSpPr>
            <a:grpSpLocks/>
          </p:cNvGrpSpPr>
          <p:nvPr/>
        </p:nvGrpSpPr>
        <p:grpSpPr bwMode="auto">
          <a:xfrm>
            <a:off x="228600" y="152400"/>
            <a:ext cx="4048125" cy="3467100"/>
            <a:chOff x="2537904" y="1600200"/>
            <a:chExt cx="4048634" cy="3467100"/>
          </a:xfrm>
        </p:grpSpPr>
        <p:pic>
          <p:nvPicPr>
            <p:cNvPr id="522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463" y="1790700"/>
              <a:ext cx="40290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9" name="TextBox 4"/>
            <p:cNvSpPr txBox="1">
              <a:spLocks noChangeArrowheads="1"/>
            </p:cNvSpPr>
            <p:nvPr/>
          </p:nvSpPr>
          <p:spPr bwMode="auto">
            <a:xfrm>
              <a:off x="2537904" y="1600200"/>
              <a:ext cx="99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grpSp>
        <p:nvGrpSpPr>
          <p:cNvPr id="52227" name="Group 8"/>
          <p:cNvGrpSpPr>
            <a:grpSpLocks/>
          </p:cNvGrpSpPr>
          <p:nvPr/>
        </p:nvGrpSpPr>
        <p:grpSpPr bwMode="auto">
          <a:xfrm>
            <a:off x="-31750" y="3657600"/>
            <a:ext cx="3200400" cy="2827338"/>
            <a:chOff x="4540620" y="2851674"/>
            <a:chExt cx="3241305" cy="2863326"/>
          </a:xfrm>
        </p:grpSpPr>
        <p:pic>
          <p:nvPicPr>
            <p:cNvPr id="522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048000"/>
              <a:ext cx="32099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7" name="TextBox 7"/>
            <p:cNvSpPr txBox="1">
              <a:spLocks noChangeArrowheads="1"/>
            </p:cNvSpPr>
            <p:nvPr/>
          </p:nvSpPr>
          <p:spPr bwMode="auto">
            <a:xfrm>
              <a:off x="4540620" y="2851674"/>
              <a:ext cx="1067573" cy="30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CRCM</a:t>
              </a:r>
            </a:p>
          </p:txBody>
        </p:sp>
      </p:grpSp>
      <p:grpSp>
        <p:nvGrpSpPr>
          <p:cNvPr id="52228" name="Group 11"/>
          <p:cNvGrpSpPr>
            <a:grpSpLocks/>
          </p:cNvGrpSpPr>
          <p:nvPr/>
        </p:nvGrpSpPr>
        <p:grpSpPr bwMode="auto">
          <a:xfrm>
            <a:off x="3079750" y="3657600"/>
            <a:ext cx="2974975" cy="2670175"/>
            <a:chOff x="3702420" y="3788484"/>
            <a:chExt cx="2974605" cy="2669466"/>
          </a:xfrm>
        </p:grpSpPr>
        <p:pic>
          <p:nvPicPr>
            <p:cNvPr id="5223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3962400"/>
              <a:ext cx="2943225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702420" y="3788484"/>
              <a:ext cx="1142858" cy="30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HRM3</a:t>
              </a:r>
            </a:p>
          </p:txBody>
        </p:sp>
      </p:grpSp>
      <p:grpSp>
        <p:nvGrpSpPr>
          <p:cNvPr id="52229" name="Group 14"/>
          <p:cNvGrpSpPr>
            <a:grpSpLocks/>
          </p:cNvGrpSpPr>
          <p:nvPr/>
        </p:nvGrpSpPr>
        <p:grpSpPr bwMode="auto">
          <a:xfrm>
            <a:off x="5975350" y="3633788"/>
            <a:ext cx="3208338" cy="2744787"/>
            <a:chOff x="5475642" y="2045748"/>
            <a:chExt cx="3296883" cy="2821527"/>
          </a:xfrm>
        </p:grpSpPr>
        <p:pic>
          <p:nvPicPr>
            <p:cNvPr id="5223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2209800"/>
              <a:ext cx="3286125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TextBox 13"/>
            <p:cNvSpPr txBox="1">
              <a:spLocks noChangeArrowheads="1"/>
            </p:cNvSpPr>
            <p:nvPr/>
          </p:nvSpPr>
          <p:spPr bwMode="auto">
            <a:xfrm>
              <a:off x="5475642" y="2045748"/>
              <a:ext cx="1371934" cy="31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MM5I</a:t>
              </a:r>
            </a:p>
          </p:txBody>
        </p:sp>
      </p:grp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3081337" y="1500188"/>
            <a:ext cx="3495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2209800"/>
            <a:ext cx="1133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31242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JJA 1980-2000</a:t>
            </a:r>
            <a:br>
              <a:rPr lang="en-US" sz="3200" smtClean="0"/>
            </a:br>
            <a:r>
              <a:rPr lang="en-US" sz="3200" smtClean="0"/>
              <a:t>3-hr Average Pr</a:t>
            </a:r>
          </a:p>
        </p:txBody>
      </p:sp>
      <p:grpSp>
        <p:nvGrpSpPr>
          <p:cNvPr id="54274" name="Group 5"/>
          <p:cNvGrpSpPr>
            <a:grpSpLocks/>
          </p:cNvGrpSpPr>
          <p:nvPr/>
        </p:nvGrpSpPr>
        <p:grpSpPr bwMode="auto">
          <a:xfrm>
            <a:off x="0" y="-57150"/>
            <a:ext cx="2185988" cy="1547813"/>
            <a:chOff x="3363558" y="2478455"/>
            <a:chExt cx="2399067" cy="1698258"/>
          </a:xfrm>
        </p:grpSpPr>
        <p:pic>
          <p:nvPicPr>
            <p:cNvPr id="5429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1375" y="2681288"/>
              <a:ext cx="23812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2" name="TextBox 4"/>
            <p:cNvSpPr txBox="1">
              <a:spLocks noChangeArrowheads="1"/>
            </p:cNvSpPr>
            <p:nvPr/>
          </p:nvSpPr>
          <p:spPr bwMode="auto">
            <a:xfrm>
              <a:off x="3363558" y="2478455"/>
              <a:ext cx="838018" cy="334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  <p:sp>
        <p:nvSpPr>
          <p:cNvPr id="54275" name="TextBox 6"/>
          <p:cNvSpPr txBox="1">
            <a:spLocks noChangeArrowheads="1"/>
          </p:cNvSpPr>
          <p:nvPr/>
        </p:nvSpPr>
        <p:spPr bwMode="auto">
          <a:xfrm>
            <a:off x="2214563" y="7620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00 UTC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1981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03500"/>
            <a:ext cx="1981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02075"/>
            <a:ext cx="19812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181600"/>
            <a:ext cx="19812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Box 14"/>
          <p:cNvSpPr txBox="1">
            <a:spLocks noChangeArrowheads="1"/>
          </p:cNvSpPr>
          <p:nvPr/>
        </p:nvSpPr>
        <p:spPr bwMode="auto">
          <a:xfrm>
            <a:off x="2209800" y="12922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03 UTC</a:t>
            </a:r>
          </a:p>
        </p:txBody>
      </p:sp>
      <p:sp>
        <p:nvSpPr>
          <p:cNvPr id="54281" name="TextBox 15"/>
          <p:cNvSpPr txBox="1">
            <a:spLocks noChangeArrowheads="1"/>
          </p:cNvSpPr>
          <p:nvPr/>
        </p:nvSpPr>
        <p:spPr bwMode="auto">
          <a:xfrm>
            <a:off x="2209800" y="25876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06 UTC</a:t>
            </a:r>
          </a:p>
        </p:txBody>
      </p:sp>
      <p:sp>
        <p:nvSpPr>
          <p:cNvPr id="54282" name="TextBox 16"/>
          <p:cNvSpPr txBox="1">
            <a:spLocks noChangeArrowheads="1"/>
          </p:cNvSpPr>
          <p:nvPr/>
        </p:nvSpPr>
        <p:spPr bwMode="auto">
          <a:xfrm>
            <a:off x="2209800" y="38830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09 UTC</a:t>
            </a:r>
          </a:p>
        </p:txBody>
      </p:sp>
      <p:sp>
        <p:nvSpPr>
          <p:cNvPr id="54283" name="TextBox 17"/>
          <p:cNvSpPr txBox="1">
            <a:spLocks noChangeArrowheads="1"/>
          </p:cNvSpPr>
          <p:nvPr/>
        </p:nvSpPr>
        <p:spPr bwMode="auto">
          <a:xfrm>
            <a:off x="2209800" y="5178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12 UTC</a:t>
            </a:r>
          </a:p>
        </p:txBody>
      </p:sp>
      <p:pic>
        <p:nvPicPr>
          <p:cNvPr id="5428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52400"/>
            <a:ext cx="2028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5" name="TextBox 20"/>
          <p:cNvSpPr txBox="1">
            <a:spLocks noChangeArrowheads="1"/>
          </p:cNvSpPr>
          <p:nvPr/>
        </p:nvSpPr>
        <p:spPr bwMode="auto">
          <a:xfrm>
            <a:off x="3048000" y="-76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CRCM</a:t>
            </a:r>
          </a:p>
        </p:txBody>
      </p:sp>
      <p:pic>
        <p:nvPicPr>
          <p:cNvPr id="5428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3725" y="1447800"/>
            <a:ext cx="1971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50" y="2743200"/>
            <a:ext cx="1962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2775" y="3962400"/>
            <a:ext cx="1952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5257800"/>
            <a:ext cx="1962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3957638" y="2900362"/>
            <a:ext cx="3867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934200" y="258763"/>
            <a:ext cx="2209800" cy="2789237"/>
          </a:xfrm>
        </p:spPr>
        <p:txBody>
          <a:bodyPr/>
          <a:lstStyle/>
          <a:p>
            <a:pPr eaLnBrk="1" hangingPunct="1"/>
            <a:r>
              <a:rPr lang="en-US" sz="2000" smtClean="0"/>
              <a:t>6h Pr Frequency Distribution</a:t>
            </a:r>
            <a:br>
              <a:rPr lang="en-US" sz="2000" smtClean="0"/>
            </a:br>
            <a:r>
              <a:rPr lang="en-US" sz="2000" smtClean="0"/>
              <a:t>1980-1999/2000 JJA</a:t>
            </a:r>
            <a:br>
              <a:rPr lang="en-US" sz="2000" smtClean="0"/>
            </a:br>
            <a:r>
              <a:rPr lang="en-US" sz="2000" smtClean="0"/>
              <a:t>GCMs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457200"/>
            <a:ext cx="2219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228600" y="3359150"/>
            <a:ext cx="3257550" cy="3498850"/>
            <a:chOff x="228600" y="3359687"/>
            <a:chExt cx="3257550" cy="3498313"/>
          </a:xfrm>
        </p:grpSpPr>
        <p:pic>
          <p:nvPicPr>
            <p:cNvPr id="563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764"/>
            <a:stretch>
              <a:fillRect/>
            </a:stretch>
          </p:blipFill>
          <p:spPr bwMode="auto">
            <a:xfrm>
              <a:off x="228600" y="3625327"/>
              <a:ext cx="3257550" cy="323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2" name="TextBox 6"/>
            <p:cNvSpPr txBox="1">
              <a:spLocks noChangeArrowheads="1"/>
            </p:cNvSpPr>
            <p:nvPr/>
          </p:nvSpPr>
          <p:spPr bwMode="auto">
            <a:xfrm>
              <a:off x="685800" y="3359687"/>
              <a:ext cx="914400" cy="304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CCSM</a:t>
              </a:r>
            </a:p>
          </p:txBody>
        </p:sp>
      </p:grpSp>
      <p:grpSp>
        <p:nvGrpSpPr>
          <p:cNvPr id="56324" name="Group 10"/>
          <p:cNvGrpSpPr>
            <a:grpSpLocks/>
          </p:cNvGrpSpPr>
          <p:nvPr/>
        </p:nvGrpSpPr>
        <p:grpSpPr bwMode="auto">
          <a:xfrm>
            <a:off x="3657600" y="3395663"/>
            <a:ext cx="3171825" cy="3462337"/>
            <a:chOff x="3657600" y="3395832"/>
            <a:chExt cx="3171825" cy="3462168"/>
          </a:xfrm>
        </p:grpSpPr>
        <p:pic>
          <p:nvPicPr>
            <p:cNvPr id="563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0" y="3667125"/>
              <a:ext cx="317182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0" name="TextBox 9"/>
            <p:cNvSpPr txBox="1">
              <a:spLocks noChangeArrowheads="1"/>
            </p:cNvSpPr>
            <p:nvPr/>
          </p:nvSpPr>
          <p:spPr bwMode="auto">
            <a:xfrm>
              <a:off x="4092575" y="3395832"/>
              <a:ext cx="1066800" cy="30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GFDL</a:t>
              </a:r>
            </a:p>
          </p:txBody>
        </p:sp>
      </p:grpSp>
      <p:sp>
        <p:nvSpPr>
          <p:cNvPr id="56325" name="TextBox 12"/>
          <p:cNvSpPr txBox="1">
            <a:spLocks noChangeArrowheads="1"/>
          </p:cNvSpPr>
          <p:nvPr/>
        </p:nvSpPr>
        <p:spPr bwMode="auto">
          <a:xfrm>
            <a:off x="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/>
              <a:t>%</a:t>
            </a:r>
          </a:p>
        </p:txBody>
      </p:sp>
      <p:grpSp>
        <p:nvGrpSpPr>
          <p:cNvPr id="56326" name="Group 13"/>
          <p:cNvGrpSpPr>
            <a:grpSpLocks/>
          </p:cNvGrpSpPr>
          <p:nvPr/>
        </p:nvGrpSpPr>
        <p:grpSpPr bwMode="auto">
          <a:xfrm>
            <a:off x="228600" y="228600"/>
            <a:ext cx="3319463" cy="3219450"/>
            <a:chOff x="228600" y="228600"/>
            <a:chExt cx="3319632" cy="3219450"/>
          </a:xfrm>
        </p:grpSpPr>
        <p:pic>
          <p:nvPicPr>
            <p:cNvPr id="5632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28600"/>
              <a:ext cx="3248025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TextBox 4"/>
            <p:cNvSpPr txBox="1">
              <a:spLocks noChangeArrowheads="1"/>
            </p:cNvSpPr>
            <p:nvPr/>
          </p:nvSpPr>
          <p:spPr bwMode="auto">
            <a:xfrm>
              <a:off x="2709989" y="304800"/>
              <a:ext cx="83824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NARR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RCM frqdist</a:t>
            </a:r>
          </a:p>
        </p:txBody>
      </p:sp>
      <p:grpSp>
        <p:nvGrpSpPr>
          <p:cNvPr id="58370" name="Group 25"/>
          <p:cNvGrpSpPr>
            <a:grpSpLocks/>
          </p:cNvGrpSpPr>
          <p:nvPr/>
        </p:nvGrpSpPr>
        <p:grpSpPr bwMode="auto">
          <a:xfrm>
            <a:off x="6448425" y="2514600"/>
            <a:ext cx="2520950" cy="2362200"/>
            <a:chOff x="3505200" y="3276600"/>
            <a:chExt cx="3005831" cy="2816010"/>
          </a:xfrm>
        </p:grpSpPr>
        <p:pic>
          <p:nvPicPr>
            <p:cNvPr id="5839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6732"/>
            <a:stretch>
              <a:fillRect/>
            </a:stretch>
          </p:blipFill>
          <p:spPr bwMode="auto">
            <a:xfrm>
              <a:off x="3505200" y="3276600"/>
              <a:ext cx="3005831" cy="2816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4" name="TextBox 18"/>
            <p:cNvSpPr txBox="1">
              <a:spLocks noChangeArrowheads="1"/>
            </p:cNvSpPr>
            <p:nvPr/>
          </p:nvSpPr>
          <p:spPr bwMode="auto">
            <a:xfrm>
              <a:off x="5504040" y="3352299"/>
              <a:ext cx="914242" cy="36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WRFP</a:t>
              </a:r>
            </a:p>
          </p:txBody>
        </p:sp>
      </p:grpSp>
      <p:grpSp>
        <p:nvGrpSpPr>
          <p:cNvPr id="58371" name="Group 13"/>
          <p:cNvGrpSpPr>
            <a:grpSpLocks/>
          </p:cNvGrpSpPr>
          <p:nvPr/>
        </p:nvGrpSpPr>
        <p:grpSpPr bwMode="auto">
          <a:xfrm>
            <a:off x="4267200" y="-11113"/>
            <a:ext cx="2520950" cy="2333626"/>
            <a:chOff x="3581400" y="3648076"/>
            <a:chExt cx="3200400" cy="2963260"/>
          </a:xfrm>
        </p:grpSpPr>
        <p:pic>
          <p:nvPicPr>
            <p:cNvPr id="583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5409"/>
            <a:stretch>
              <a:fillRect/>
            </a:stretch>
          </p:blipFill>
          <p:spPr bwMode="auto">
            <a:xfrm>
              <a:off x="3581400" y="3648076"/>
              <a:ext cx="3200400" cy="296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2" name="TextBox 12"/>
            <p:cNvSpPr txBox="1">
              <a:spLocks noChangeArrowheads="1"/>
            </p:cNvSpPr>
            <p:nvPr/>
          </p:nvSpPr>
          <p:spPr bwMode="auto">
            <a:xfrm>
              <a:off x="5737841" y="3734756"/>
              <a:ext cx="967375" cy="38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ECPC</a:t>
              </a:r>
            </a:p>
          </p:txBody>
        </p:sp>
      </p:grpSp>
      <p:grpSp>
        <p:nvGrpSpPr>
          <p:cNvPr id="58372" name="Group 10"/>
          <p:cNvGrpSpPr>
            <a:grpSpLocks/>
          </p:cNvGrpSpPr>
          <p:nvPr/>
        </p:nvGrpSpPr>
        <p:grpSpPr bwMode="auto">
          <a:xfrm>
            <a:off x="2057400" y="-11113"/>
            <a:ext cx="2535238" cy="2303463"/>
            <a:chOff x="3029073" y="1828800"/>
            <a:chExt cx="3262190" cy="2962422"/>
          </a:xfrm>
        </p:grpSpPr>
        <p:pic>
          <p:nvPicPr>
            <p:cNvPr id="5838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128" b="5945"/>
            <a:stretch>
              <a:fillRect/>
            </a:stretch>
          </p:blipFill>
          <p:spPr bwMode="auto">
            <a:xfrm>
              <a:off x="3029073" y="1828800"/>
              <a:ext cx="3262190" cy="296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0" name="TextBox 9"/>
            <p:cNvSpPr txBox="1">
              <a:spLocks noChangeArrowheads="1"/>
            </p:cNvSpPr>
            <p:nvPr/>
          </p:nvSpPr>
          <p:spPr bwMode="auto">
            <a:xfrm>
              <a:off x="5200462" y="1904341"/>
              <a:ext cx="1090801" cy="39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CRCM</a:t>
              </a: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 bwMode="auto">
          <a:xfrm>
            <a:off x="2362200" y="51816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b="1" dirty="0">
                <a:latin typeface="+mj-lt"/>
                <a:ea typeface="+mj-ea"/>
                <a:cs typeface="+mj-cs"/>
              </a:rPr>
              <a:t>3h Pr Frequency Distribution</a:t>
            </a:r>
            <a:br>
              <a:rPr lang="en-US" sz="1800" b="1" dirty="0">
                <a:latin typeface="+mj-lt"/>
                <a:ea typeface="+mj-ea"/>
                <a:cs typeface="+mj-cs"/>
              </a:rPr>
            </a:br>
            <a:r>
              <a:rPr lang="en-US" sz="1800" b="1" dirty="0">
                <a:latin typeface="+mj-lt"/>
                <a:ea typeface="+mj-ea"/>
                <a:cs typeface="+mj-cs"/>
              </a:rPr>
              <a:t>1980-1999/2000 JJA</a:t>
            </a:r>
            <a:br>
              <a:rPr lang="en-US" sz="1800" b="1" dirty="0">
                <a:latin typeface="+mj-lt"/>
                <a:ea typeface="+mj-ea"/>
                <a:cs typeface="+mj-cs"/>
              </a:rPr>
            </a:br>
            <a:r>
              <a:rPr lang="en-US" sz="1800" b="1" dirty="0">
                <a:latin typeface="+mj-lt"/>
                <a:ea typeface="+mj-ea"/>
                <a:cs typeface="+mj-cs"/>
              </a:rPr>
              <a:t>RCMs </a:t>
            </a:r>
          </a:p>
          <a:p>
            <a:pPr algn="ctr">
              <a:defRPr/>
            </a:pPr>
            <a:r>
              <a:rPr lang="en-US" sz="1800" b="1" dirty="0">
                <a:latin typeface="+mj-lt"/>
                <a:ea typeface="+mj-ea"/>
                <a:cs typeface="+mj-cs"/>
              </a:rPr>
              <a:t>(mm/h)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28600"/>
            <a:ext cx="16589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5" name="Group 23"/>
          <p:cNvGrpSpPr>
            <a:grpSpLocks/>
          </p:cNvGrpSpPr>
          <p:nvPr/>
        </p:nvGrpSpPr>
        <p:grpSpPr bwMode="auto">
          <a:xfrm>
            <a:off x="4265613" y="2503488"/>
            <a:ext cx="2501900" cy="2316162"/>
            <a:chOff x="3429000" y="2743200"/>
            <a:chExt cx="3069101" cy="2841260"/>
          </a:xfrm>
        </p:grpSpPr>
        <p:pic>
          <p:nvPicPr>
            <p:cNvPr id="5838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b="7692"/>
            <a:stretch>
              <a:fillRect/>
            </a:stretch>
          </p:blipFill>
          <p:spPr bwMode="auto">
            <a:xfrm>
              <a:off x="3429000" y="2743200"/>
              <a:ext cx="3069101" cy="284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8" name="TextBox 16"/>
            <p:cNvSpPr txBox="1">
              <a:spLocks noChangeArrowheads="1"/>
            </p:cNvSpPr>
            <p:nvPr/>
          </p:nvSpPr>
          <p:spPr bwMode="auto">
            <a:xfrm>
              <a:off x="5485453" y="2819149"/>
              <a:ext cx="928910" cy="37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RCM3</a:t>
              </a:r>
            </a:p>
          </p:txBody>
        </p:sp>
      </p:grpSp>
      <p:grpSp>
        <p:nvGrpSpPr>
          <p:cNvPr id="58376" name="Group 27"/>
          <p:cNvGrpSpPr>
            <a:grpSpLocks/>
          </p:cNvGrpSpPr>
          <p:nvPr/>
        </p:nvGrpSpPr>
        <p:grpSpPr bwMode="auto">
          <a:xfrm>
            <a:off x="-22225" y="0"/>
            <a:ext cx="2454275" cy="2251075"/>
            <a:chOff x="-24082" y="0"/>
            <a:chExt cx="2745765" cy="2519615"/>
          </a:xfrm>
        </p:grpSpPr>
        <p:grpSp>
          <p:nvGrpSpPr>
            <p:cNvPr id="58383" name="Group 7"/>
            <p:cNvGrpSpPr>
              <a:grpSpLocks/>
            </p:cNvGrpSpPr>
            <p:nvPr/>
          </p:nvGrpSpPr>
          <p:grpSpPr bwMode="auto">
            <a:xfrm>
              <a:off x="0" y="0"/>
              <a:ext cx="2721683" cy="2519615"/>
              <a:chOff x="2981325" y="1947863"/>
              <a:chExt cx="3199843" cy="2962275"/>
            </a:xfrm>
          </p:grpSpPr>
          <p:pic>
            <p:nvPicPr>
              <p:cNvPr id="58385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81325" y="1947863"/>
                <a:ext cx="3181350" cy="2962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86" name="TextBox 6"/>
              <p:cNvSpPr txBox="1">
                <a:spLocks noChangeArrowheads="1"/>
              </p:cNvSpPr>
              <p:nvPr/>
            </p:nvSpPr>
            <p:spPr bwMode="auto">
              <a:xfrm>
                <a:off x="5087020" y="2035603"/>
                <a:ext cx="1094148" cy="401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NARR</a:t>
                </a:r>
              </a:p>
            </p:txBody>
          </p:sp>
        </p:grpSp>
        <p:sp>
          <p:nvSpPr>
            <p:cNvPr id="58384" name="TextBox 26"/>
            <p:cNvSpPr txBox="1">
              <a:spLocks noChangeArrowheads="1"/>
            </p:cNvSpPr>
            <p:nvPr/>
          </p:nvSpPr>
          <p:spPr bwMode="auto">
            <a:xfrm>
              <a:off x="-24082" y="771166"/>
              <a:ext cx="381850" cy="410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%</a:t>
              </a:r>
            </a:p>
          </p:txBody>
        </p:sp>
      </p:grpSp>
      <p:grpSp>
        <p:nvGrpSpPr>
          <p:cNvPr id="58377" name="Group 21"/>
          <p:cNvGrpSpPr>
            <a:grpSpLocks/>
          </p:cNvGrpSpPr>
          <p:nvPr/>
        </p:nvGrpSpPr>
        <p:grpSpPr bwMode="auto">
          <a:xfrm>
            <a:off x="2105025" y="2503488"/>
            <a:ext cx="2478088" cy="2352675"/>
            <a:chOff x="3733802" y="3200400"/>
            <a:chExt cx="3071995" cy="2916341"/>
          </a:xfrm>
        </p:grpSpPr>
        <p:pic>
          <p:nvPicPr>
            <p:cNvPr id="5838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b="6952"/>
            <a:stretch>
              <a:fillRect/>
            </a:stretch>
          </p:blipFill>
          <p:spPr bwMode="auto">
            <a:xfrm>
              <a:off x="3733802" y="3200400"/>
              <a:ext cx="3071995" cy="291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2" name="TextBox 17"/>
            <p:cNvSpPr txBox="1">
              <a:spLocks noChangeArrowheads="1"/>
            </p:cNvSpPr>
            <p:nvPr/>
          </p:nvSpPr>
          <p:spPr bwMode="auto">
            <a:xfrm>
              <a:off x="5717512" y="3308631"/>
              <a:ext cx="950527" cy="377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MM5I</a:t>
              </a:r>
            </a:p>
          </p:txBody>
        </p:sp>
      </p:grpSp>
      <p:grpSp>
        <p:nvGrpSpPr>
          <p:cNvPr id="58378" name="Group 19"/>
          <p:cNvGrpSpPr>
            <a:grpSpLocks/>
          </p:cNvGrpSpPr>
          <p:nvPr/>
        </p:nvGrpSpPr>
        <p:grpSpPr bwMode="auto">
          <a:xfrm>
            <a:off x="-4763" y="2514600"/>
            <a:ext cx="2519363" cy="2347913"/>
            <a:chOff x="6097178" y="-1178224"/>
            <a:chExt cx="3221247" cy="3002262"/>
          </a:xfrm>
        </p:grpSpPr>
        <p:pic>
          <p:nvPicPr>
            <p:cNvPr id="5837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 b="6470"/>
            <a:stretch>
              <a:fillRect/>
            </a:stretch>
          </p:blipFill>
          <p:spPr bwMode="auto">
            <a:xfrm>
              <a:off x="6097178" y="-1178224"/>
              <a:ext cx="3099143" cy="300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0" name="TextBox 15"/>
            <p:cNvSpPr txBox="1">
              <a:spLocks noChangeArrowheads="1"/>
            </p:cNvSpPr>
            <p:nvPr/>
          </p:nvSpPr>
          <p:spPr bwMode="auto">
            <a:xfrm>
              <a:off x="8169574" y="-1092967"/>
              <a:ext cx="1148851" cy="38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HRM3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Surface Overview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6065838"/>
            <a:ext cx="8229600" cy="6397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89050"/>
            <a:ext cx="46482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 r="11667"/>
          <a:stretch>
            <a:fillRect/>
          </a:stretch>
        </p:blipFill>
        <p:spPr bwMode="auto">
          <a:xfrm>
            <a:off x="206375" y="1219200"/>
            <a:ext cx="4137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9058" t="1688" r="7925" b="18871"/>
          <a:stretch>
            <a:fillRect/>
          </a:stretch>
        </p:blipFill>
        <p:spPr bwMode="auto">
          <a:xfrm>
            <a:off x="20638" y="11113"/>
            <a:ext cx="3103562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11449" r="11270" b="17346"/>
          <a:stretch>
            <a:fillRect/>
          </a:stretch>
        </p:blipFill>
        <p:spPr bwMode="auto">
          <a:xfrm>
            <a:off x="3213100" y="0"/>
            <a:ext cx="2959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 cstate="print"/>
          <a:srcRect l="7104" r="9059"/>
          <a:stretch>
            <a:fillRect/>
          </a:stretch>
        </p:blipFill>
        <p:spPr bwMode="auto">
          <a:xfrm>
            <a:off x="0" y="3124200"/>
            <a:ext cx="297338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6" cstate="print"/>
          <a:srcRect l="7246" t="2621" r="13045" b="16884"/>
          <a:stretch>
            <a:fillRect/>
          </a:stretch>
        </p:blipFill>
        <p:spPr bwMode="auto">
          <a:xfrm>
            <a:off x="6215063" y="11113"/>
            <a:ext cx="2928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 cstate="print"/>
          <a:srcRect l="8530" t="1987" r="11615"/>
          <a:stretch>
            <a:fillRect/>
          </a:stretch>
        </p:blipFill>
        <p:spPr bwMode="auto">
          <a:xfrm>
            <a:off x="6096000" y="3098800"/>
            <a:ext cx="30495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8" cstate="print"/>
          <a:srcRect l="10487" r="11462"/>
          <a:stretch>
            <a:fillRect/>
          </a:stretch>
        </p:blipFill>
        <p:spPr bwMode="auto">
          <a:xfrm>
            <a:off x="3036888" y="3076575"/>
            <a:ext cx="30162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Winter Temperature Bias</a:t>
            </a:r>
          </a:p>
        </p:txBody>
      </p:sp>
      <p:pic>
        <p:nvPicPr>
          <p:cNvPr id="22530" name="Content Placeholder 3" descr="tas_WRFP-UDEL_DJ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522" b="17390"/>
          <a:stretch>
            <a:fillRect/>
          </a:stretch>
        </p:blipFill>
        <p:spPr>
          <a:xfrm>
            <a:off x="6435725" y="4191000"/>
            <a:ext cx="2708275" cy="2667000"/>
          </a:xfrm>
        </p:spPr>
      </p:pic>
      <p:pic>
        <p:nvPicPr>
          <p:cNvPr id="22531" name="Picture 4" descr="tas_CRCM-UDEL_DJF.png"/>
          <p:cNvPicPr>
            <a:picLocks noChangeAspect="1"/>
          </p:cNvPicPr>
          <p:nvPr/>
        </p:nvPicPr>
        <p:blipFill>
          <a:blip r:embed="rId4" cstate="print"/>
          <a:srcRect t="8737" b="16997"/>
          <a:stretch>
            <a:fillRect/>
          </a:stretch>
        </p:blipFill>
        <p:spPr bwMode="auto">
          <a:xfrm>
            <a:off x="0" y="1524000"/>
            <a:ext cx="2695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tas_ECPC-UDEL_DJF.png"/>
          <p:cNvPicPr>
            <a:picLocks noChangeAspect="1"/>
          </p:cNvPicPr>
          <p:nvPr/>
        </p:nvPicPr>
        <p:blipFill>
          <a:blip r:embed="rId5" cstate="print"/>
          <a:srcRect t="8755" b="16830"/>
          <a:stretch>
            <a:fillRect/>
          </a:stretch>
        </p:blipFill>
        <p:spPr bwMode="auto">
          <a:xfrm>
            <a:off x="3200400" y="1524000"/>
            <a:ext cx="2690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tas_HRM3-UDEL_DJF.png"/>
          <p:cNvPicPr>
            <a:picLocks noChangeAspect="1"/>
          </p:cNvPicPr>
          <p:nvPr/>
        </p:nvPicPr>
        <p:blipFill>
          <a:blip r:embed="rId6" cstate="print"/>
          <a:srcRect t="8746" b="16914"/>
          <a:stretch>
            <a:fillRect/>
          </a:stretch>
        </p:blipFill>
        <p:spPr bwMode="auto">
          <a:xfrm>
            <a:off x="6451600" y="1524000"/>
            <a:ext cx="269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as_MM5I-UDEL_DJF.png"/>
          <p:cNvPicPr>
            <a:picLocks noChangeAspect="1"/>
          </p:cNvPicPr>
          <p:nvPr/>
        </p:nvPicPr>
        <p:blipFill>
          <a:blip r:embed="rId7" cstate="print"/>
          <a:srcRect t="7990" b="15335"/>
          <a:stretch>
            <a:fillRect/>
          </a:stretch>
        </p:blipFill>
        <p:spPr bwMode="auto">
          <a:xfrm>
            <a:off x="0" y="4191000"/>
            <a:ext cx="2687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tas_RCM3-UDEL_DJF.png"/>
          <p:cNvPicPr>
            <a:picLocks noChangeAspect="1"/>
          </p:cNvPicPr>
          <p:nvPr/>
        </p:nvPicPr>
        <p:blipFill>
          <a:blip r:embed="rId8" cstate="print"/>
          <a:srcRect t="7687" b="17583"/>
          <a:stretch>
            <a:fillRect/>
          </a:stretch>
        </p:blipFill>
        <p:spPr bwMode="auto">
          <a:xfrm>
            <a:off x="3200400" y="4267200"/>
            <a:ext cx="2679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8905" t="1100" r="10300" b="22855"/>
          <a:stretch>
            <a:fillRect/>
          </a:stretch>
        </p:blipFill>
        <p:spPr bwMode="auto">
          <a:xfrm>
            <a:off x="-31750" y="11113"/>
            <a:ext cx="3157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 l="7207" t="1080" r="7748" b="290"/>
          <a:stretch>
            <a:fillRect/>
          </a:stretch>
        </p:blipFill>
        <p:spPr bwMode="auto">
          <a:xfrm>
            <a:off x="-42863" y="3070225"/>
            <a:ext cx="3048001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 l="8856" t="2266" r="11440" b="20300"/>
          <a:stretch>
            <a:fillRect/>
          </a:stretch>
        </p:blipFill>
        <p:spPr bwMode="auto">
          <a:xfrm>
            <a:off x="3101975" y="-11113"/>
            <a:ext cx="305911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6" cstate="print"/>
          <a:srcRect l="8080" t="613" r="12926" b="21646"/>
          <a:stretch>
            <a:fillRect/>
          </a:stretch>
        </p:blipFill>
        <p:spPr bwMode="auto">
          <a:xfrm>
            <a:off x="6149975" y="-22225"/>
            <a:ext cx="30464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7" cstate="print"/>
          <a:srcRect l="7925" t="758" r="9058"/>
          <a:stretch>
            <a:fillRect/>
          </a:stretch>
        </p:blipFill>
        <p:spPr bwMode="auto">
          <a:xfrm>
            <a:off x="6030913" y="2998788"/>
            <a:ext cx="31781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8" cstate="print"/>
          <a:srcRect l="10368" r="10686"/>
          <a:stretch>
            <a:fillRect/>
          </a:stretch>
        </p:blipFill>
        <p:spPr bwMode="auto">
          <a:xfrm>
            <a:off x="2968625" y="3011488"/>
            <a:ext cx="31099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Summer Temperature Bias</a:t>
            </a:r>
          </a:p>
        </p:txBody>
      </p:sp>
      <p:pic>
        <p:nvPicPr>
          <p:cNvPr id="26626" name="Picture 6" descr="tas_HRM3-UDEL_JJA.png"/>
          <p:cNvPicPr>
            <a:picLocks noChangeAspect="1"/>
          </p:cNvPicPr>
          <p:nvPr/>
        </p:nvPicPr>
        <p:blipFill>
          <a:blip r:embed="rId3" cstate="print"/>
          <a:srcRect t="10104" b="18784"/>
          <a:stretch>
            <a:fillRect/>
          </a:stretch>
        </p:blipFill>
        <p:spPr bwMode="auto">
          <a:xfrm>
            <a:off x="6103938" y="1143000"/>
            <a:ext cx="304006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tas_ECPC-UDEL_JJA.png"/>
          <p:cNvPicPr>
            <a:picLocks noChangeAspect="1"/>
          </p:cNvPicPr>
          <p:nvPr/>
        </p:nvPicPr>
        <p:blipFill>
          <a:blip r:embed="rId4" cstate="print"/>
          <a:srcRect t="10069" b="18819"/>
          <a:stretch>
            <a:fillRect/>
          </a:stretch>
        </p:blipFill>
        <p:spPr bwMode="auto">
          <a:xfrm>
            <a:off x="3124200" y="1152525"/>
            <a:ext cx="304006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tas_CRCM-UDEL_JJA.png"/>
          <p:cNvPicPr>
            <a:picLocks noChangeAspect="1"/>
          </p:cNvPicPr>
          <p:nvPr/>
        </p:nvPicPr>
        <p:blipFill>
          <a:blip r:embed="rId5" cstate="print"/>
          <a:srcRect t="10036" b="18854"/>
          <a:stretch>
            <a:fillRect/>
          </a:stretch>
        </p:blipFill>
        <p:spPr bwMode="auto">
          <a:xfrm>
            <a:off x="0" y="1163638"/>
            <a:ext cx="3048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tas_MM5I-UDEL_JJA.png"/>
          <p:cNvPicPr>
            <a:picLocks noChangeAspect="1"/>
          </p:cNvPicPr>
          <p:nvPr/>
        </p:nvPicPr>
        <p:blipFill>
          <a:blip r:embed="rId6" cstate="print"/>
          <a:srcRect t="10139" b="17638"/>
          <a:stretch>
            <a:fillRect/>
          </a:stretch>
        </p:blipFill>
        <p:spPr bwMode="auto">
          <a:xfrm>
            <a:off x="0" y="4014788"/>
            <a:ext cx="30416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tas_WRFP-UDEL_JJA.png"/>
          <p:cNvPicPr>
            <a:picLocks noChangeAspect="1"/>
          </p:cNvPicPr>
          <p:nvPr/>
        </p:nvPicPr>
        <p:blipFill>
          <a:blip r:embed="rId7" cstate="print"/>
          <a:srcRect t="10294" b="19118"/>
          <a:stretch>
            <a:fillRect/>
          </a:stretch>
        </p:blipFill>
        <p:spPr bwMode="auto">
          <a:xfrm>
            <a:off x="6078538" y="4057650"/>
            <a:ext cx="30654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as_RCM3-UDEL_JJA.png"/>
          <p:cNvPicPr>
            <a:picLocks noChangeAspect="1"/>
          </p:cNvPicPr>
          <p:nvPr/>
        </p:nvPicPr>
        <p:blipFill>
          <a:blip r:embed="rId8" cstate="print"/>
          <a:srcRect t="10175" b="18713"/>
          <a:stretch>
            <a:fillRect/>
          </a:stretch>
        </p:blipFill>
        <p:spPr bwMode="auto">
          <a:xfrm>
            <a:off x="3044825" y="4049713"/>
            <a:ext cx="30511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2133600"/>
          </a:xfrm>
        </p:spPr>
        <p:txBody>
          <a:bodyPr/>
          <a:lstStyle/>
          <a:p>
            <a:pPr eaLnBrk="1" hangingPunct="1"/>
            <a:r>
              <a:rPr lang="en-US" sz="3200" smtClean="0"/>
              <a:t>CGCM, CRCM-ncep, CRCM-cgcm Winter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b="18935"/>
          <a:stretch>
            <a:fillRect/>
          </a:stretch>
        </p:blipFill>
        <p:spPr bwMode="auto">
          <a:xfrm>
            <a:off x="0" y="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975" y="2851150"/>
            <a:ext cx="4240213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2878138"/>
            <a:ext cx="4181475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2286000"/>
          </a:xfrm>
        </p:spPr>
        <p:txBody>
          <a:bodyPr/>
          <a:lstStyle/>
          <a:p>
            <a:pPr eaLnBrk="1" hangingPunct="1"/>
            <a:r>
              <a:rPr lang="en-US" sz="3200" smtClean="0"/>
              <a:t>CGCM, CRCM-ncep, CRCM-cgcm Summer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b="19565"/>
          <a:stretch>
            <a:fillRect/>
          </a:stretch>
        </p:blipFill>
        <p:spPr bwMode="auto">
          <a:xfrm>
            <a:off x="0" y="0"/>
            <a:ext cx="4745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2819400"/>
            <a:ext cx="4381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75" y="2743200"/>
            <a:ext cx="4098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342</Words>
  <Application>Microsoft Office PowerPoint</Application>
  <PresentationFormat>On-screen Show (4:3)</PresentationFormat>
  <Paragraphs>85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Additional NARCCAP Results</vt:lpstr>
      <vt:lpstr>No Model Is Perfect   Some Models Are Useful</vt:lpstr>
      <vt:lpstr>Surface Overview</vt:lpstr>
      <vt:lpstr>Slide 4</vt:lpstr>
      <vt:lpstr>Winter Temperature Bias</vt:lpstr>
      <vt:lpstr>Slide 6</vt:lpstr>
      <vt:lpstr>Summer Temperature Bias</vt:lpstr>
      <vt:lpstr>CGCM, CRCM-ncep, CRCM-cgcm Winter</vt:lpstr>
      <vt:lpstr>CGCM, CRCM-ncep, CRCM-cgcm Summer</vt:lpstr>
      <vt:lpstr>GFDL, RCM3-ncep, RCM3-gfdl Winter</vt:lpstr>
      <vt:lpstr>GFDL, RCM3-ncep, RCM3-gfdl Summer</vt:lpstr>
      <vt:lpstr>Monthly Precipitation</vt:lpstr>
      <vt:lpstr>Diurnal Cycle: Temperature</vt:lpstr>
      <vt:lpstr>Diurnal Cycle: Precipitation</vt:lpstr>
      <vt:lpstr>Summer Precipitation NCEP Driven Runs</vt:lpstr>
      <vt:lpstr>Summer Precipitation NCEP Driven Runs</vt:lpstr>
      <vt:lpstr>1980-1999 JJA GCM Precipitation</vt:lpstr>
      <vt:lpstr>1980-2000 JJA Precipitation w/ GCM Driven Run: CRCM and CGCM</vt:lpstr>
      <vt:lpstr>1980-2000 JJA Precipitation w/ GCM Driven Run: RCM3 and GFDL</vt:lpstr>
      <vt:lpstr>JJA 1980-2000 Precipitation Maximum Amplitude and Time of Maximum</vt:lpstr>
      <vt:lpstr>JJA 1980-2000 3-hr Average Pr</vt:lpstr>
      <vt:lpstr>6h Pr Frequency Distribution 1980-1999/2000 JJA GCMs</vt:lpstr>
      <vt:lpstr>RCM frqdist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Additional RCM Results and some AOGCM</dc:title>
  <dc:creator>Melissa Sue Bukovsky</dc:creator>
  <cp:lastModifiedBy>Josh Thompson</cp:lastModifiedBy>
  <cp:revision>78</cp:revision>
  <dcterms:created xsi:type="dcterms:W3CDTF">2009-09-02T22:36:21Z</dcterms:created>
  <dcterms:modified xsi:type="dcterms:W3CDTF">2009-09-14T20:47:38Z</dcterms:modified>
</cp:coreProperties>
</file>