
<file path=[Content_Types].xml><?xml version="1.0" encoding="utf-8"?>
<Types xmlns="http://schemas.openxmlformats.org/package/2006/content-types"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vml" ContentType="application/vnd.openxmlformats-officedocument.vmlDrawi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ict" ContentType="image/pict"/>
  <Default Extension="png" ContentType="image/png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Default Extension="xls" ContentType="application/vnd.ms-excel"/>
  <Override PartName="/ppt/notesSlides/notesSlide1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06" d="100"/>
          <a:sy n="106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76F6-73EC-BC41-A814-C9AF26446BC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8D68-5DB8-D147-9A8C-8F75EECC7C91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F77E-44DC-3F4C-9222-75E2BA8AC25F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373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CA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0D736-7D76-094B-BBC3-CB5E86B37E6E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10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dirty="0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9C7A9-4048-B44A-959F-E1CE5AB59C89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11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0D736-7D76-094B-BBC3-CB5E86B37E6E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12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dirty="0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0D736-7D76-094B-BBC3-CB5E86B37E6E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13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dirty="0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6EA58-AF05-564D-8F07-9AF1E53CAB1D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2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A4569-5AFA-EE4E-90C0-C69EDDEB1FF3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3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2° over a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year</a:t>
            </a:r>
            <a:endParaRPr lang="fr-FR" dirty="0" smtClean="0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To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get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this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through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climate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change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it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should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take</a:t>
            </a:r>
            <a:r>
              <a:rPr lang="fr-FR" dirty="0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 ~30 </a:t>
            </a:r>
            <a:r>
              <a:rPr lang="fr-FR" dirty="0" err="1" smtClean="0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years</a:t>
            </a:r>
            <a:endParaRPr lang="fr-FR" dirty="0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3430864F-CE8B-6345-8530-4E79F64CCC57}" type="slidenum">
              <a:rPr lang="en-GB" sz="1200"/>
              <a:pPr algn="r" eaLnBrk="0" hangingPunct="0"/>
              <a:t>4</a:t>
            </a:fld>
            <a:endParaRPr lang="en-GB" sz="1200"/>
          </a:p>
        </p:txBody>
      </p:sp>
      <p:sp>
        <p:nvSpPr>
          <p:cNvPr id="8601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CA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261D8-2809-5B46-B54D-D3F2070972FB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5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9A4D5-B59A-9A40-81C0-B0675F73D184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6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048A39C6-1A74-974A-93B0-04E7B0307F54}" type="slidenum">
              <a:rPr lang="en-GB" sz="1200"/>
              <a:pPr algn="r" eaLnBrk="0" hangingPunct="0"/>
              <a:t>7</a:t>
            </a:fld>
            <a:endParaRPr lang="en-GB" sz="1200"/>
          </a:p>
        </p:txBody>
      </p:sp>
      <p:sp>
        <p:nvSpPr>
          <p:cNvPr id="921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CA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BDA85-2296-D548-9D79-AF89A5FAC401}" type="slidenum">
              <a:rPr lang="en-GB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pPr/>
              <a:t>8</a:t>
            </a:fld>
            <a:endParaRPr lang="en-GB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Simulation produite avec MRCC 4.1.1</a:t>
            </a:r>
          </a:p>
          <a:p>
            <a:r>
              <a:rPr lang="fr-FR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Piloté par CGCM3 membre #4</a:t>
            </a:r>
          </a:p>
          <a:p>
            <a:r>
              <a:rPr lang="fr-FR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Suivant scénario d’émission SRES A2</a:t>
            </a:r>
          </a:p>
          <a:p>
            <a:endParaRPr lang="fr-FR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r>
              <a:rPr lang="fr-FR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2041-2070 vs 1961-1990</a:t>
            </a:r>
          </a:p>
          <a:p>
            <a:endParaRPr lang="fr-FR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r>
              <a:rPr lang="fr-FR" b="1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Panneau 1: Réchauffement plus important au nord qu’au sud</a:t>
            </a:r>
          </a:p>
          <a:p>
            <a:r>
              <a:rPr lang="fr-FR" b="1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Panneau 1 ete 2: Réchauffement plus important en hiver qu’en été</a:t>
            </a:r>
          </a:p>
          <a:p>
            <a:r>
              <a:rPr lang="fr-FR" b="1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Panneau 3: Augmentation des précipitations au nord en hiver</a:t>
            </a:r>
          </a:p>
          <a:p>
            <a:r>
              <a:rPr lang="fr-FR" b="1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Panneau 3: Diminution des précipitations au sud en hiver</a:t>
            </a:r>
          </a:p>
          <a:p>
            <a:endParaRPr lang="fr-FR" b="1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r>
              <a:rPr lang="fr-FR" b="1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Panneau 4: Diminution du couvert de neige au sol en hiver sauf dans l’extr</a:t>
            </a:r>
            <a:r>
              <a:rPr lang="fr-FR" altLang="ja-JP" b="1"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rPr>
              <a:t>ême nord du Québec, le NO de l’Ontario et les Rocheuses...</a:t>
            </a:r>
            <a:endParaRPr lang="fr-FR" b="1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  <a:p>
            <a:endParaRPr lang="fr-FR" b="1">
              <a:latin typeface="Times New Roman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CABD-5DFD-2D48-B285-48542284F920}" type="slidenum">
              <a:rPr lang="fr-CH"/>
              <a:pPr/>
              <a:t>9</a:t>
            </a:fld>
            <a:endParaRPr lang="fr-CH"/>
          </a:p>
        </p:txBody>
      </p:sp>
      <p:sp>
        <p:nvSpPr>
          <p:cNvPr id="1512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24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3704"/>
            <a:ext cx="5027414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/>
              <a:t>Since we are looking at hydrology, we will concentrate on 10 basins, located in the Quebec/Labrador peninsula,  surrounded by Hudson’s Bay and the Sea of Labrador </a:t>
            </a:r>
          </a:p>
          <a:p>
            <a:r>
              <a:rPr lang="fr-FR"/>
              <a:t>These basins were chosen because reliable 30-year streamflow OBS are available </a:t>
            </a:r>
          </a:p>
          <a:p>
            <a:r>
              <a:rPr lang="fr-FR"/>
              <a:t>Cover region </a:t>
            </a:r>
            <a:r>
              <a:rPr lang="en-CA"/>
              <a:t>west</a:t>
            </a:r>
            <a:r>
              <a:rPr lang="fr-FR"/>
              <a:t> to east and south to north</a:t>
            </a:r>
          </a:p>
          <a:p>
            <a:r>
              <a:rPr lang="fr-FR"/>
              <a:t>Each basin of interest covers from 9 to 43 model grid-points, shown in red,</a:t>
            </a:r>
          </a:p>
          <a:p>
            <a:r>
              <a:rPr lang="fr-FR"/>
              <a:t> and the 10 basins cover a total of 406 000km2.</a:t>
            </a:r>
          </a:p>
          <a:p>
            <a:r>
              <a:rPr lang="fr-FR"/>
              <a:t>Streamflow is a very usefull RCM validation tool as it integrates all processes over a basin area, contrary to precipitation and temperature which are point values</a:t>
            </a:r>
          </a:p>
          <a:p>
            <a:r>
              <a:rPr lang="fr-FR"/>
              <a:t> especially in areas where SFC OBS are scarce!!!</a:t>
            </a:r>
          </a:p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0830-4DED-5B4B-AE5C-5D98BD7372BC}" type="datetimeFigureOut">
              <a:rPr lang="fr-FR" smtClean="0"/>
              <a:t>10/09/09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A7D9-9AE9-AA46-AE34-1E9AD9D818E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Feuille_Microsoft_Excel_97_-_2004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Feuille_Microsoft_Excel_97_-_20042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1044"/>
          <p:cNvSpPr>
            <a:spLocks noChangeShapeType="1"/>
          </p:cNvSpPr>
          <p:nvPr/>
        </p:nvSpPr>
        <p:spPr bwMode="auto">
          <a:xfrm>
            <a:off x="1562100" y="1568450"/>
            <a:ext cx="194310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07" name="Line 1045"/>
          <p:cNvSpPr>
            <a:spLocks noChangeShapeType="1"/>
          </p:cNvSpPr>
          <p:nvPr/>
        </p:nvSpPr>
        <p:spPr bwMode="auto">
          <a:xfrm>
            <a:off x="1565275" y="2106613"/>
            <a:ext cx="209232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2708" name="Picture 1055"/>
          <p:cNvPicPr>
            <a:picLocks noChangeAspect="1" noChangeArrowheads="1"/>
          </p:cNvPicPr>
          <p:nvPr/>
        </p:nvPicPr>
        <p:blipFill>
          <a:blip r:embed="rId3"/>
          <a:srcRect r="5547"/>
          <a:stretch>
            <a:fillRect/>
          </a:stretch>
        </p:blipFill>
        <p:spPr bwMode="auto">
          <a:xfrm>
            <a:off x="1381125" y="63500"/>
            <a:ext cx="6383338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1056"/>
          <p:cNvSpPr>
            <a:spLocks noChangeArrowheads="1"/>
          </p:cNvSpPr>
          <p:nvPr/>
        </p:nvSpPr>
        <p:spPr bwMode="auto">
          <a:xfrm rot="2439114">
            <a:off x="3176588" y="6086475"/>
            <a:ext cx="128587" cy="128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3429000" y="5334000"/>
            <a:ext cx="762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8413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140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Years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Runoff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over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Saguenay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Watershed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2903538" y="1090613"/>
            <a:ext cx="304800" cy="3048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68421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8413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Climate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Change for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Runoff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over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Saguenay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Watershed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" name="Grouper 7"/>
          <p:cNvGrpSpPr/>
          <p:nvPr/>
        </p:nvGrpSpPr>
        <p:grpSpPr>
          <a:xfrm>
            <a:off x="2628123" y="1090613"/>
            <a:ext cx="580215" cy="914955"/>
            <a:chOff x="2628123" y="1090613"/>
            <a:chExt cx="580215" cy="914955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2903538" y="1090613"/>
              <a:ext cx="304800" cy="30480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628123" y="1700768"/>
              <a:ext cx="304800" cy="30480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8413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140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Years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Runoff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over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Saguenay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Watershed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" name="Grouper 13"/>
          <p:cNvGrpSpPr/>
          <p:nvPr/>
        </p:nvGrpSpPr>
        <p:grpSpPr>
          <a:xfrm>
            <a:off x="5105400" y="1371600"/>
            <a:ext cx="1202270" cy="4343400"/>
            <a:chOff x="5545666" y="1371600"/>
            <a:chExt cx="1202270" cy="4343400"/>
          </a:xfrm>
        </p:grpSpPr>
        <p:cxnSp>
          <p:nvCxnSpPr>
            <p:cNvPr id="12" name="Connecteur droit 11"/>
            <p:cNvCxnSpPr/>
            <p:nvPr/>
          </p:nvCxnSpPr>
          <p:spPr bwMode="auto">
            <a:xfrm rot="5400000">
              <a:off x="4575442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cteur droit 12"/>
            <p:cNvCxnSpPr/>
            <p:nvPr/>
          </p:nvCxnSpPr>
          <p:spPr bwMode="auto">
            <a:xfrm rot="5400000">
              <a:off x="3374761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er 19"/>
          <p:cNvGrpSpPr/>
          <p:nvPr/>
        </p:nvGrpSpPr>
        <p:grpSpPr>
          <a:xfrm>
            <a:off x="2044441" y="1371600"/>
            <a:ext cx="1202270" cy="4343400"/>
            <a:chOff x="5545666" y="1371600"/>
            <a:chExt cx="1202270" cy="4343400"/>
          </a:xfrm>
        </p:grpSpPr>
        <p:cxnSp>
          <p:nvCxnSpPr>
            <p:cNvPr id="21" name="Connecteur droit 20"/>
            <p:cNvCxnSpPr/>
            <p:nvPr/>
          </p:nvCxnSpPr>
          <p:spPr bwMode="auto">
            <a:xfrm rot="5400000">
              <a:off x="4575442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rot="5400000">
              <a:off x="3374761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8413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140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Years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Runoff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over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Saguenay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Watershed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" name="Grouper 16"/>
          <p:cNvGrpSpPr/>
          <p:nvPr/>
        </p:nvGrpSpPr>
        <p:grpSpPr>
          <a:xfrm>
            <a:off x="4360330" y="1371600"/>
            <a:ext cx="1202270" cy="4343400"/>
            <a:chOff x="5545666" y="1371600"/>
            <a:chExt cx="1202270" cy="4343400"/>
          </a:xfrm>
        </p:grpSpPr>
        <p:cxnSp>
          <p:nvCxnSpPr>
            <p:cNvPr id="18" name="Connecteur droit 17"/>
            <p:cNvCxnSpPr/>
            <p:nvPr/>
          </p:nvCxnSpPr>
          <p:spPr bwMode="auto">
            <a:xfrm rot="5400000">
              <a:off x="4575442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/>
            <p:nvPr/>
          </p:nvCxnSpPr>
          <p:spPr bwMode="auto">
            <a:xfrm rot="5400000">
              <a:off x="3374761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er 19"/>
          <p:cNvGrpSpPr/>
          <p:nvPr/>
        </p:nvGrpSpPr>
        <p:grpSpPr>
          <a:xfrm>
            <a:off x="2044441" y="1371600"/>
            <a:ext cx="1202270" cy="4343400"/>
            <a:chOff x="5545666" y="1371600"/>
            <a:chExt cx="1202270" cy="4343400"/>
          </a:xfrm>
        </p:grpSpPr>
        <p:cxnSp>
          <p:nvCxnSpPr>
            <p:cNvPr id="21" name="Connecteur droit 20"/>
            <p:cNvCxnSpPr/>
            <p:nvPr/>
          </p:nvCxnSpPr>
          <p:spPr bwMode="auto">
            <a:xfrm rot="5400000">
              <a:off x="4575442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 rot="5400000">
              <a:off x="3374761" y="3542505"/>
              <a:ext cx="4343400" cy="15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p:oleObj spid="_x0000_s13314" name="Feuille de calcul" r:id="rId4" imgW="8674608" imgH="5931408" progId="Excel.Sheet.8">
              <p:embed/>
            </p:oleObj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90488" y="115888"/>
            <a:ext cx="8977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20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January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Days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over a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Grid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Cell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North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Montreal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p:oleObj spid="_x0000_s15362" name="Feuille de calcul" r:id="rId4" imgW="8674608" imgH="5931408" progId="Excel.Sheet.8">
              <p:embed/>
            </p:oleObj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9048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22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Years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over a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Grid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Cell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North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CA" sz="24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Montreal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62800" y="3216125"/>
            <a:ext cx="11430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1044"/>
          <p:cNvSpPr>
            <a:spLocks noChangeShapeType="1"/>
          </p:cNvSpPr>
          <p:nvPr/>
        </p:nvSpPr>
        <p:spPr bwMode="auto">
          <a:xfrm>
            <a:off x="1562100" y="1568450"/>
            <a:ext cx="194310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995" name="Line 1045"/>
          <p:cNvSpPr>
            <a:spLocks noChangeShapeType="1"/>
          </p:cNvSpPr>
          <p:nvPr/>
        </p:nvSpPr>
        <p:spPr bwMode="auto">
          <a:xfrm>
            <a:off x="1565275" y="2106613"/>
            <a:ext cx="209232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4996" name="Picture 1055"/>
          <p:cNvPicPr>
            <a:picLocks noChangeAspect="1" noChangeArrowheads="1"/>
          </p:cNvPicPr>
          <p:nvPr/>
        </p:nvPicPr>
        <p:blipFill>
          <a:blip r:embed="rId3"/>
          <a:srcRect r="5547"/>
          <a:stretch>
            <a:fillRect/>
          </a:stretch>
        </p:blipFill>
        <p:spPr bwMode="auto">
          <a:xfrm>
            <a:off x="1381125" y="63500"/>
            <a:ext cx="6383338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1056"/>
          <p:cNvSpPr>
            <a:spLocks noChangeArrowheads="1"/>
          </p:cNvSpPr>
          <p:nvPr/>
        </p:nvSpPr>
        <p:spPr bwMode="auto">
          <a:xfrm rot="2439114">
            <a:off x="3770313" y="5181600"/>
            <a:ext cx="128587" cy="128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 flipH="1">
            <a:off x="3962400" y="4419600"/>
            <a:ext cx="762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68421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0339" name="Oval 3"/>
          <p:cNvSpPr>
            <a:spLocks noChangeArrowheads="1"/>
          </p:cNvSpPr>
          <p:nvPr/>
        </p:nvSpPr>
        <p:spPr bwMode="auto">
          <a:xfrm>
            <a:off x="5600700" y="444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910340" name="Line 4"/>
          <p:cNvSpPr>
            <a:spLocks noChangeShapeType="1"/>
          </p:cNvSpPr>
          <p:nvPr/>
        </p:nvSpPr>
        <p:spPr bwMode="auto">
          <a:xfrm flipH="1">
            <a:off x="2266950" y="1524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0341" name="Line 5"/>
          <p:cNvSpPr>
            <a:spLocks noChangeShapeType="1"/>
          </p:cNvSpPr>
          <p:nvPr/>
        </p:nvSpPr>
        <p:spPr bwMode="auto">
          <a:xfrm>
            <a:off x="1752600" y="184785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8413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140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Years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of</a:t>
            </a:r>
            <a:r>
              <a:rPr lang="fr-C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Daily Maximum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Temperature</a:t>
            </a:r>
            <a:r>
              <a:rPr lang="fr-C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 Lac </a:t>
            </a:r>
            <a:r>
              <a:rPr lang="fr-C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St-Jean</a:t>
            </a:r>
            <a:endParaRPr lang="fr-C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" name="Grouper 10"/>
          <p:cNvGrpSpPr>
            <a:grpSpLocks/>
          </p:cNvGrpSpPr>
          <p:nvPr/>
        </p:nvGrpSpPr>
        <p:grpSpPr bwMode="auto">
          <a:xfrm>
            <a:off x="1958975" y="1676400"/>
            <a:ext cx="4395788" cy="3963988"/>
            <a:chOff x="1958878" y="1676400"/>
            <a:chExt cx="4395740" cy="3963194"/>
          </a:xfrm>
        </p:grpSpPr>
        <p:cxnSp>
          <p:nvCxnSpPr>
            <p:cNvPr id="87048" name="Connecteur droit 6"/>
            <p:cNvCxnSpPr>
              <a:cxnSpLocks noChangeShapeType="1"/>
            </p:cNvCxnSpPr>
            <p:nvPr/>
          </p:nvCxnSpPr>
          <p:spPr bwMode="auto">
            <a:xfrm rot="5400000">
              <a:off x="3155782" y="3657600"/>
              <a:ext cx="396240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7049" name="Connecteur droit 7"/>
            <p:cNvCxnSpPr>
              <a:cxnSpLocks noChangeShapeType="1"/>
            </p:cNvCxnSpPr>
            <p:nvPr/>
          </p:nvCxnSpPr>
          <p:spPr bwMode="auto">
            <a:xfrm rot="5400000">
              <a:off x="4372624" y="3656806"/>
              <a:ext cx="396240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7050" name="Connecteur droit 8"/>
            <p:cNvCxnSpPr>
              <a:cxnSpLocks noChangeShapeType="1"/>
            </p:cNvCxnSpPr>
            <p:nvPr/>
          </p:nvCxnSpPr>
          <p:spPr bwMode="auto">
            <a:xfrm rot="5400000">
              <a:off x="-21528" y="3657600"/>
              <a:ext cx="396240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7051" name="Connecteur droit 9"/>
            <p:cNvCxnSpPr>
              <a:cxnSpLocks noChangeShapeType="1"/>
            </p:cNvCxnSpPr>
            <p:nvPr/>
          </p:nvCxnSpPr>
          <p:spPr bwMode="auto">
            <a:xfrm rot="5400000">
              <a:off x="1195314" y="3656806"/>
              <a:ext cx="3962400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animBg="1"/>
      <p:bldP spid="910340" grpId="0" animBg="1"/>
      <p:bldP spid="910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68421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90488" y="115888"/>
            <a:ext cx="897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pitchFamily="-112" charset="0"/>
                <a:ea typeface="ＭＳ Ｐゴシック" pitchFamily="-112" charset="-128"/>
                <a:cs typeface="ＭＳ Ｐゴシック" pitchFamily="-112" charset="-128"/>
              </a:rPr>
              <a:t>Climate Change for Max. Temperature Lac St-Jean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00400" y="4876800"/>
            <a:ext cx="396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ΔT</a:t>
            </a:r>
            <a:r>
              <a:rPr lang="fr-FR" baseline="-25000" dirty="0" smtClean="0"/>
              <a:t>CC</a:t>
            </a:r>
            <a:r>
              <a:rPr lang="fr-FR" dirty="0" smtClean="0"/>
              <a:t> = 7.32 – 4.43 = 2.89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1044"/>
          <p:cNvSpPr>
            <a:spLocks noChangeShapeType="1"/>
          </p:cNvSpPr>
          <p:nvPr/>
        </p:nvSpPr>
        <p:spPr bwMode="auto">
          <a:xfrm>
            <a:off x="1562100" y="1568450"/>
            <a:ext cx="194310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139" name="Line 1045"/>
          <p:cNvSpPr>
            <a:spLocks noChangeShapeType="1"/>
          </p:cNvSpPr>
          <p:nvPr/>
        </p:nvSpPr>
        <p:spPr bwMode="auto">
          <a:xfrm>
            <a:off x="1565275" y="2106613"/>
            <a:ext cx="209232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1140" name="Picture 1055"/>
          <p:cNvPicPr>
            <a:picLocks noChangeAspect="1" noChangeArrowheads="1"/>
          </p:cNvPicPr>
          <p:nvPr/>
        </p:nvPicPr>
        <p:blipFill>
          <a:blip r:embed="rId3"/>
          <a:srcRect r="5547"/>
          <a:stretch>
            <a:fillRect/>
          </a:stretch>
        </p:blipFill>
        <p:spPr bwMode="auto">
          <a:xfrm>
            <a:off x="1381125" y="63500"/>
            <a:ext cx="6383338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1056"/>
          <p:cNvSpPr>
            <a:spLocks noChangeArrowheads="1"/>
          </p:cNvSpPr>
          <p:nvPr/>
        </p:nvSpPr>
        <p:spPr bwMode="auto">
          <a:xfrm rot="2439114">
            <a:off x="3770313" y="5181600"/>
            <a:ext cx="128587" cy="1285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91142" name="Line 8"/>
          <p:cNvSpPr>
            <a:spLocks noChangeShapeType="1"/>
          </p:cNvSpPr>
          <p:nvPr/>
        </p:nvSpPr>
        <p:spPr bwMode="auto">
          <a:xfrm flipH="1">
            <a:off x="3962400" y="4419600"/>
            <a:ext cx="762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876800" y="4114800"/>
            <a:ext cx="27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CC </a:t>
            </a:r>
            <a:r>
              <a:rPr lang="fr-FR" dirty="0" err="1" smtClean="0">
                <a:solidFill>
                  <a:srgbClr val="FF0000"/>
                </a:solidFill>
              </a:rPr>
              <a:t>Tx</a:t>
            </a:r>
            <a:r>
              <a:rPr lang="fr-FR" dirty="0" smtClean="0">
                <a:solidFill>
                  <a:srgbClr val="FF0000"/>
                </a:solidFill>
              </a:rPr>
              <a:t> = +2.89°C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376238"/>
            <a:ext cx="823152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4800" y="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455613" algn="l"/>
                <a:tab pos="4170363" algn="ctr"/>
                <a:tab pos="7942263" algn="r"/>
              </a:tabLst>
            </a:pPr>
            <a:r>
              <a:rPr lang="fr-FR" sz="2000">
                <a:latin typeface="Times" pitchFamily="-97" charset="0"/>
              </a:rPr>
              <a:t>	Winter (DJF)	Change T</a:t>
            </a:r>
            <a:r>
              <a:rPr lang="fr-FR" sz="2000" baseline="-25000">
                <a:latin typeface="Times" pitchFamily="-97" charset="0"/>
              </a:rPr>
              <a:t>2m</a:t>
            </a:r>
            <a:r>
              <a:rPr lang="fr-FR" sz="2000">
                <a:latin typeface="Times" pitchFamily="-97" charset="0"/>
              </a:rPr>
              <a:t> (Future - Present) °C	Summer (JJA)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4495800" y="6477000"/>
            <a:ext cx="381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fr-CA" sz="1000">
                <a:solidFill>
                  <a:srgbClr val="000304"/>
                </a:solidFill>
                <a:latin typeface="Arial" pitchFamily="-97" charset="0"/>
              </a:rPr>
              <a:t>Source : Équipe Simulations climatiques Ouranos</a:t>
            </a:r>
            <a:endParaRPr lang="fr-CA" sz="1000">
              <a:latin typeface="Arial" pitchFamily="-97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7539038" y="304800"/>
            <a:ext cx="1217612" cy="457200"/>
          </a:xfrm>
          <a:prstGeom prst="rect">
            <a:avLst/>
          </a:prstGeom>
          <a:gradFill rotWithShape="0">
            <a:gsLst>
              <a:gs pos="0">
                <a:srgbClr val="FAFAFA">
                  <a:alpha val="35001"/>
                </a:srgbClr>
              </a:gs>
              <a:gs pos="100000">
                <a:srgbClr val="FFFFFF">
                  <a:alpha val="35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fr-FR" sz="2400" dirty="0">
                <a:latin typeface="Times" pitchFamily="-97" charset="0"/>
              </a:rPr>
              <a:t>CRCM4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6200"/>
            <a:ext cx="8513762" cy="620712"/>
          </a:xfrm>
        </p:spPr>
        <p:txBody>
          <a:bodyPr/>
          <a:lstStyle/>
          <a:p>
            <a:r>
              <a:rPr lang="fr-CA" sz="3400">
                <a:solidFill>
                  <a:schemeClr val="tx1"/>
                </a:solidFill>
              </a:rPr>
              <a:t>The 21 basins under study</a:t>
            </a:r>
            <a:endParaRPr lang="en-CA" sz="3400">
              <a:solidFill>
                <a:schemeClr val="tx1"/>
              </a:solidFill>
            </a:endParaRPr>
          </a:p>
        </p:txBody>
      </p:sp>
      <p:pic>
        <p:nvPicPr>
          <p:cNvPr id="1511430" name="Picture 6" descr="21bassins_grilleMRCC_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6913"/>
            <a:ext cx="8642350" cy="5703887"/>
          </a:xfrm>
          <a:prstGeom prst="rect">
            <a:avLst/>
          </a:prstGeom>
          <a:noFill/>
        </p:spPr>
      </p:pic>
      <p:sp>
        <p:nvSpPr>
          <p:cNvPr id="4" name="Ellipse 3"/>
          <p:cNvSpPr/>
          <p:nvPr/>
        </p:nvSpPr>
        <p:spPr bwMode="auto">
          <a:xfrm>
            <a:off x="7150100" y="5295900"/>
            <a:ext cx="1600200" cy="838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14800" y="6324600"/>
            <a:ext cx="479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73 000 km**2 for 43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Cells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369</Words>
  <Application>Microsoft Macintosh PowerPoint</Application>
  <PresentationFormat>Présentation à l'écran (4:3)</PresentationFormat>
  <Paragraphs>49</Paragraphs>
  <Slides>13</Slides>
  <Notes>13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Feuille Microsoft Excel 97 - 2004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The 21 basins under study</vt:lpstr>
      <vt:lpstr>Diapositive 10</vt:lpstr>
      <vt:lpstr>Diapositive 11</vt:lpstr>
      <vt:lpstr>Diapositive 12</vt:lpstr>
      <vt:lpstr>Diapositive 13</vt:lpstr>
    </vt:vector>
  </TitlesOfParts>
  <Company>Directeur Simulations climatiques Consortium Ouranos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Daniel Caya</dc:creator>
  <cp:lastModifiedBy>Daniel Caya</cp:lastModifiedBy>
  <cp:revision>1</cp:revision>
  <dcterms:created xsi:type="dcterms:W3CDTF">2009-09-10T19:31:35Z</dcterms:created>
  <dcterms:modified xsi:type="dcterms:W3CDTF">2009-09-10T19:34:05Z</dcterms:modified>
</cp:coreProperties>
</file>