
<file path=[Content_Types].xml><?xml version="1.0" encoding="utf-8"?>
<Types xmlns="http://schemas.openxmlformats.org/package/2006/content-types">
  <Override PartName="/ppt/tableStyles.xml" ContentType="application/vnd.openxmlformats-officedocument.presentationml.tableStyles+xml"/>
  <Override PartName="/ppt/slides/slide39.xml" ContentType="application/vnd.openxmlformats-officedocument.presentationml.slide+xml"/>
  <Override PartName="/ppt/slides/slide5.xml" ContentType="application/vnd.openxmlformats-officedocument.presentationml.slide+xml"/>
  <Override PartName="/ppt/notesSlides/notesSlide10.xml" ContentType="application/vnd.openxmlformats-officedocument.presentationml.notesSlide+xml"/>
  <Override PartName="/ppt/slideLayouts/slideLayout5.xml" ContentType="application/vnd.openxmlformats-officedocument.presentationml.slideLayout+xml"/>
  <Override PartName="/ppt/slides/slide20.xml" ContentType="application/vnd.openxmlformats-officedocument.presentationml.slide+xml"/>
  <Override PartName="/ppt/slides/slide15.xml" ContentType="application/vnd.openxmlformats-officedocument.presentationml.slide+xml"/>
  <Override PartName="/ppt/slides/slide34.xml" ContentType="application/vnd.openxmlformats-officedocument.presentationml.slide+xml"/>
  <Override PartName="/ppt/notesSlides/notesSlide19.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0.xml" ContentType="application/vnd.openxmlformats-officedocument.presentationml.slide+xml"/>
  <Override PartName="/ppt/notesSlides/notesSlide14.xml" ContentType="application/vnd.openxmlformats-officedocument.presentationml.notesSlide+xml"/>
  <Override PartName="/ppt/embeddings/oleObject2.bin" ContentType="application/vnd.openxmlformats-officedocument.oleObject"/>
  <Override PartName="/ppt/slides/slide27.xml" ContentType="application/vnd.openxmlformats-officedocument.presentationml.slide+xml"/>
  <Override PartName="/ppt/theme/theme1.xml" ContentType="application/vnd.openxmlformats-officedocument.theme+xml"/>
  <Default Extension="rels" ContentType="application/vnd.openxmlformats-package.relationships+xml"/>
  <Override PartName="/ppt/slides/slide7.xml" ContentType="application/vnd.openxmlformats-officedocument.presentationml.slide+xml"/>
  <Default Extension="doc" ContentType="application/msword"/>
  <Override PartName="/ppt/slideLayouts/slideLayout7.xml" ContentType="application/vnd.openxmlformats-officedocument.presentationml.slideLayout+xml"/>
  <Override PartName="/ppt/slides/slide22.xml" ContentType="application/vnd.openxmlformats-officedocument.presentationml.slide+xml"/>
  <Override PartName="/ppt/notesSlides/notesSlide8.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notesSlides/notesSlide6.xml" ContentType="application/vnd.openxmlformats-officedocument.presentationml.notesSlide+xml"/>
  <Default Extension="jpeg" ContentType="image/jpeg"/>
  <Override PartName="/ppt/slides/slide12.xml" ContentType="application/vnd.openxmlformats-officedocument.presentationml.slide+xml"/>
  <Override PartName="/ppt/slides/slide31.xml" ContentType="application/vnd.openxmlformats-officedocument.presentationml.slide+xml"/>
  <Override PartName="/ppt/notesSlides/notesSlide16.xml" ContentType="application/vnd.openxmlformats-officedocument.presentationml.notesSlide+xml"/>
  <Override PartName="/ppt/slides/slide29.xml" ContentType="application/vnd.openxmlformats-officedocument.presentationml.slide+xml"/>
  <Override PartName="/ppt/notesSlides/notesSlide1.xml" ContentType="application/vnd.openxmlformats-officedocument.presentationml.notesSlide+xml"/>
  <Override PartName="/ppt/slides/slide9.xml" ContentType="application/vnd.openxmlformats-officedocument.presentationml.slide+xml"/>
  <Override PartName="/ppt/notesSlides/notesSlide11.xml" ContentType="application/vnd.openxmlformats-officedocument.presentationml.notesSlide+xml"/>
  <Override PartName="/ppt/slideLayouts/slideLayout9.xml" ContentType="application/vnd.openxmlformats-officedocument.presentationml.slideLayout+xml"/>
  <Override PartName="/ppt/slides/slide24.xml" ContentType="application/vnd.openxmlformats-officedocument.presentationml.slide+xml"/>
  <Override PartName="/ppt/slideLayouts/slideLayout11.xml" ContentType="application/vnd.openxmlformats-officedocument.presentationml.slideLayout+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Layouts/slideLayout4.xml" ContentType="application/vnd.openxmlformats-officedocument.presentationml.slideLayout+xml"/>
  <Default Extension="xml" ContentType="application/xml"/>
  <Override PartName="/ppt/slides/slide14.xml" ContentType="application/vnd.openxmlformats-officedocument.presentationml.slide+xml"/>
  <Override PartName="/ppt/slides/slide33.xml" ContentType="application/vnd.openxmlformats-officedocument.presentationml.slide+xml"/>
  <Override PartName="/ppt/notesSlides/notesSlide18.xml" ContentType="application/vnd.openxmlformats-officedocument.presentationml.notesSlide+xml"/>
  <Override PartName="/docProps/core.xml" ContentType="application/vnd.openxmlformats-package.core-properties+xml"/>
  <Override PartName="/ppt/notesSlides/notesSlide3.xml" ContentType="application/vnd.openxmlformats-officedocument.presentationml.notesSlide+xml"/>
  <Override PartName="/ppt/embeddings/oleObject1.bin" ContentType="application/vnd.openxmlformats-officedocument.oleObject"/>
  <Override PartName="/ppt/notesSlides/notesSlide13.xml" ContentType="application/vnd.openxmlformats-officedocument.presentationml.notesSlide+xml"/>
  <Override PartName="/ppt/slides/slide26.xml" ContentType="application/vnd.openxmlformats-officedocument.presentationml.slide+xml"/>
  <Override PartName="/ppt/slideLayouts/slideLayout13.xml" ContentType="application/vnd.openxmlformats-officedocument.presentationml.slideLayout+xml"/>
  <Override PartName="/ppt/presProps.xml" ContentType="application/vnd.openxmlformats-officedocument.presentationml.presProps+xml"/>
  <Override PartName="/ppt/slides/slide6.xml" ContentType="application/vnd.openxmlformats-officedocument.presentationml.slide+xml"/>
  <Override PartName="/ppt/slideLayouts/slideLayout6.xml" ContentType="application/vnd.openxmlformats-officedocument.presentationml.slideLayout+xml"/>
  <Override PartName="/ppt/slides/slide21.xml" ContentType="application/vnd.openxmlformats-officedocument.presentationml.slide+xml"/>
  <Override PartName="/ppt/slides/slide40.xml" ContentType="application/vnd.openxmlformats-officedocument.presentationml.slide+xml"/>
  <Override PartName="/ppt/slides/slide16.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notesSlides/notesSlide5.xml" ContentType="application/vnd.openxmlformats-officedocument.presentationml.notesSlide+xml"/>
  <Default Extension="bin" ContentType="application/vnd.openxmlformats-officedocument.presentationml.printerSettings"/>
  <Override PartName="/ppt/slides/slide11.xml" ContentType="application/vnd.openxmlformats-officedocument.presentationml.slide+xml"/>
  <Override PartName="/ppt/notesSlides/notesSlide20.xml" ContentType="application/vnd.openxmlformats-officedocument.presentationml.notesSlide+xml"/>
  <Override PartName="/ppt/slides/slide30.xml" ContentType="application/vnd.openxmlformats-officedocument.presentationml.slide+xml"/>
  <Override PartName="/ppt/notesSlides/notesSlide15.xml" ContentType="application/vnd.openxmlformats-officedocument.presentationml.notesSlide+xml"/>
  <Override PartName="/ppt/embeddings/oleObject3.bin" ContentType="application/vnd.openxmlformats-officedocument.oleObject"/>
  <Override PartName="/ppt/slides/slide28.xml" ContentType="application/vnd.openxmlformats-officedocument.presentationml.slid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Default Extension="pdf" ContentType="application/pdf"/>
  <Override PartName="/ppt/slides/slide8.xml" ContentType="application/vnd.openxmlformats-officedocument.presentationml.slide+xml"/>
  <Override PartName="/ppt/slideLayouts/slideLayout8.xml" ContentType="application/vnd.openxmlformats-officedocument.presentationml.slideLayout+xml"/>
  <Override PartName="/ppt/slides/slide23.xml" ContentType="application/vnd.openxmlformats-officedocument.presentationml.slide+xml"/>
  <Override PartName="/ppt/notesSlides/notesSlide9.xml" ContentType="application/vnd.openxmlformats-officedocument.presentationml.notesSlide+xml"/>
  <Override PartName="/ppt/slideLayouts/slideLayout10.xml" ContentType="application/vnd.openxmlformats-officedocument.presentationml.slideLayout+xml"/>
  <Override PartName="/ppt/slides/slide18.xml" ContentType="application/vnd.openxmlformats-officedocument.presentationml.slide+xml"/>
  <Override PartName="/ppt/slides/slide37.xml" ContentType="application/vnd.openxmlformats-officedocument.presentationml.slide+xml"/>
  <Override PartName="/ppt/slides/slide3.xml" ContentType="application/vnd.openxmlformats-officedocument.presentationml.slide+xml"/>
  <Default Extension="png" ContentType="image/png"/>
  <Override PartName="/ppt/slideLayouts/slideLayout3.xml" ContentType="application/vnd.openxmlformats-officedocument.presentationml.slideLayout+xml"/>
  <Default Extension="pict" ContentType="image/pict"/>
  <Override PartName="/ppt/notesSlides/notesSlide7.xml" ContentType="application/vnd.openxmlformats-officedocument.presentationml.notesSlide+xml"/>
  <Override PartName="/ppt/slides/slide13.xml" ContentType="application/vnd.openxmlformats-officedocument.presentationml.slide+xml"/>
  <Override PartName="/ppt/slides/slide32.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docProps/app.xml" ContentType="application/vnd.openxmlformats-officedocument.extended-properties+xml"/>
  <Default Extension="vml" ContentType="application/vnd.openxmlformats-officedocument.vmlDrawing"/>
  <Default Extension="gif" ContentType="image/gif"/>
  <Override PartName="/ppt/notesSlides/notesSlide12.xml" ContentType="application/vnd.openxmlformats-officedocument.presentationml.notesSlide+xml"/>
  <Override PartName="/ppt/slides/slide25.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2"/>
  </p:notesMasterIdLst>
  <p:sldIdLst>
    <p:sldId id="302" r:id="rId2"/>
    <p:sldId id="265" r:id="rId3"/>
    <p:sldId id="263" r:id="rId4"/>
    <p:sldId id="267" r:id="rId5"/>
    <p:sldId id="268" r:id="rId6"/>
    <p:sldId id="281" r:id="rId7"/>
    <p:sldId id="280" r:id="rId8"/>
    <p:sldId id="277" r:id="rId9"/>
    <p:sldId id="272" r:id="rId10"/>
    <p:sldId id="282" r:id="rId11"/>
    <p:sldId id="273" r:id="rId12"/>
    <p:sldId id="266" r:id="rId13"/>
    <p:sldId id="262" r:id="rId14"/>
    <p:sldId id="270" r:id="rId15"/>
    <p:sldId id="271" r:id="rId16"/>
    <p:sldId id="264" r:id="rId17"/>
    <p:sldId id="257" r:id="rId18"/>
    <p:sldId id="258"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259" r:id="rId39"/>
    <p:sldId id="261" r:id="rId40"/>
    <p:sldId id="260" r:id="rId41"/>
  </p:sldIdLst>
  <p:sldSz cx="9144000" cy="6858000" type="screen4x3"/>
  <p:notesSz cx="6858000" cy="9144000"/>
  <p:defaultTextStyle>
    <a:defPPr>
      <a:defRPr lang="fr-FR"/>
    </a:defPPr>
    <a:lvl1pPr algn="l" defTabSz="457200"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1pPr>
    <a:lvl2pPr marL="457200" algn="l" defTabSz="457200"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2pPr>
    <a:lvl3pPr marL="914400" algn="l" defTabSz="457200"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3pPr>
    <a:lvl4pPr marL="1371600" algn="l" defTabSz="457200"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4pPr>
    <a:lvl5pPr marL="1828800" algn="l" defTabSz="457200"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0934" autoAdjust="0"/>
  </p:normalViewPr>
  <p:slideViewPr>
    <p:cSldViewPr snapToObjects="1">
      <p:cViewPr>
        <p:scale>
          <a:sx n="100" d="100"/>
          <a:sy n="100" d="100"/>
        </p:scale>
        <p:origin x="-496"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 Id="rId46" Type="http://schemas.openxmlformats.org/officeDocument/2006/relationships/theme" Target="theme/theme1.xml"/><Relationship Id="rId4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 Type="http://schemas.openxmlformats.org/officeDocument/2006/relationships/slideMaster" Target="slideMasters/slideMaster1.xml"/><Relationship Id="rId19" Type="http://schemas.openxmlformats.org/officeDocument/2006/relationships/slide" Target="slides/slide18.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8" Type="http://schemas.openxmlformats.org/officeDocument/2006/relationships/slide" Target="slides/slide17.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ict"/><Relationship Id="rId2" Type="http://schemas.openxmlformats.org/officeDocument/2006/relationships/image" Target="../media/image13.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9EA5DC1D-9D89-4789-9D0B-64D42F54D56E}" type="datetimeFigureOut">
              <a:rPr lang="fr-FR"/>
              <a:pPr>
                <a:defRPr/>
              </a:pPr>
              <a:t>9/10/09</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CA"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CA" noProof="0" smtClean="0"/>
              <a:t>Cliquez pour modifier les styles du texte du masque</a:t>
            </a:r>
          </a:p>
          <a:p>
            <a:pPr lvl="1"/>
            <a:r>
              <a:rPr lang="fr-CA" noProof="0" smtClean="0"/>
              <a:t>Deuxième niveau</a:t>
            </a:r>
          </a:p>
          <a:p>
            <a:pPr lvl="2"/>
            <a:r>
              <a:rPr lang="fr-CA" noProof="0" smtClean="0"/>
              <a:t>Troisième niveau</a:t>
            </a:r>
          </a:p>
          <a:p>
            <a:pPr lvl="3"/>
            <a:r>
              <a:rPr lang="fr-CA" noProof="0" smtClean="0"/>
              <a:t>Quatrième niveau</a:t>
            </a:r>
          </a:p>
          <a:p>
            <a:pPr lvl="4"/>
            <a:r>
              <a:rPr lang="fr-CA" noProof="0" smtClean="0"/>
              <a:t>Cinquième niveau</a:t>
            </a:r>
            <a:endParaRPr lang="fr-CA"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0CD1B630-4F30-4016-96ED-58BBE6C002AB}" type="slidenum">
              <a:rPr lang="fr-CA"/>
              <a:pPr>
                <a:defRPr/>
              </a:pPr>
              <a:t>‹#›</a:t>
            </a:fld>
            <a:endParaRPr lang="fr-CA"/>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23" charset="-128"/>
        <a:cs typeface="ＭＳ Ｐゴシック" pitchFamily="-123"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23"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23"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23"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2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42" name="Espace réservé de l'image des diapositives 1"/>
          <p:cNvSpPr>
            <a:spLocks noGrp="1" noRot="1" noChangeAspec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3843" name="Espace réservé des commentaires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a:spcBef>
                <a:spcPct val="0"/>
              </a:spcBef>
            </a:pPr>
            <a:endParaRPr lang="en-US">
              <a:latin typeface="Times" pitchFamily="-123" charset="0"/>
            </a:endParaRPr>
          </a:p>
        </p:txBody>
      </p:sp>
      <p:sp>
        <p:nvSpPr>
          <p:cNvPr id="163844" name="Espace réservé du numéro de diapositive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0DD9E55-FA4F-45D9-9632-44047A045E28}" type="slidenum">
              <a:rPr lang="en-US" sz="1200">
                <a:latin typeface="Times" pitchFamily="-123" charset="0"/>
              </a:rPr>
              <a:pPr algn="r"/>
              <a:t>1</a:t>
            </a:fld>
            <a:endParaRPr lang="en-US" sz="1200">
              <a:latin typeface="Times" pitchFamily="-123"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5222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CA"/>
          </a:p>
        </p:txBody>
      </p:sp>
      <p:sp>
        <p:nvSpPr>
          <p:cNvPr id="5222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B0428B-EF51-4071-BD94-554EEC159E4A}" type="slidenum">
              <a:rPr lang="fr-CA">
                <a:ea typeface="ＭＳ Ｐゴシック" pitchFamily="-123" charset="-128"/>
                <a:cs typeface="ＭＳ Ｐゴシック" pitchFamily="-123" charset="-128"/>
              </a:rPr>
              <a:pPr fontAlgn="base">
                <a:spcBef>
                  <a:spcPct val="0"/>
                </a:spcBef>
                <a:spcAft>
                  <a:spcPct val="0"/>
                </a:spcAft>
              </a:pPr>
              <a:t>10</a:t>
            </a:fld>
            <a:endParaRPr lang="fr-CA">
              <a:ea typeface="ＭＳ Ｐゴシック" pitchFamily="-123" charset="-128"/>
              <a:cs typeface="ＭＳ Ｐゴシック" pitchFamily="-123"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5427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CA"/>
          </a:p>
        </p:txBody>
      </p:sp>
      <p:sp>
        <p:nvSpPr>
          <p:cNvPr id="5427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2156ED-0FC2-4966-9964-E9BE12E5DEF2}" type="slidenum">
              <a:rPr lang="fr-CA">
                <a:ea typeface="ＭＳ Ｐゴシック" pitchFamily="-123" charset="-128"/>
                <a:cs typeface="ＭＳ Ｐゴシック" pitchFamily="-123" charset="-128"/>
              </a:rPr>
              <a:pPr fontAlgn="base">
                <a:spcBef>
                  <a:spcPct val="0"/>
                </a:spcBef>
                <a:spcAft>
                  <a:spcPct val="0"/>
                </a:spcAft>
              </a:pPr>
              <a:t>11</a:t>
            </a:fld>
            <a:endParaRPr lang="fr-CA">
              <a:ea typeface="ＭＳ Ｐゴシック" pitchFamily="-123" charset="-128"/>
              <a:cs typeface="ＭＳ Ｐゴシック" pitchFamily="-123"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5632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CA"/>
          </a:p>
        </p:txBody>
      </p:sp>
      <p:sp>
        <p:nvSpPr>
          <p:cNvPr id="5632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B352E8-5075-4B82-AB09-BCC3E3BC6CA3}" type="slidenum">
              <a:rPr lang="fr-CA">
                <a:ea typeface="ＭＳ Ｐゴシック" pitchFamily="-123" charset="-128"/>
                <a:cs typeface="ＭＳ Ｐゴシック" pitchFamily="-123" charset="-128"/>
              </a:rPr>
              <a:pPr fontAlgn="base">
                <a:spcBef>
                  <a:spcPct val="0"/>
                </a:spcBef>
                <a:spcAft>
                  <a:spcPct val="0"/>
                </a:spcAft>
              </a:pPr>
              <a:t>12</a:t>
            </a:fld>
            <a:endParaRPr lang="fr-CA">
              <a:ea typeface="ＭＳ Ｐゴシック" pitchFamily="-123" charset="-128"/>
              <a:cs typeface="ＭＳ Ｐゴシック" pitchFamily="-123"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6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5837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CA"/>
          </a:p>
        </p:txBody>
      </p:sp>
      <p:sp>
        <p:nvSpPr>
          <p:cNvPr id="5837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146C0A-37D2-4E46-AE27-183548356134}" type="slidenum">
              <a:rPr lang="fr-CA">
                <a:ea typeface="ＭＳ Ｐゴシック" pitchFamily="-123" charset="-128"/>
                <a:cs typeface="ＭＳ Ｐゴシック" pitchFamily="-123" charset="-128"/>
              </a:rPr>
              <a:pPr fontAlgn="base">
                <a:spcBef>
                  <a:spcPct val="0"/>
                </a:spcBef>
                <a:spcAft>
                  <a:spcPct val="0"/>
                </a:spcAft>
              </a:pPr>
              <a:t>13</a:t>
            </a:fld>
            <a:endParaRPr lang="fr-CA">
              <a:ea typeface="ＭＳ Ｐゴシック" pitchFamily="-123" charset="-128"/>
              <a:cs typeface="ＭＳ Ｐゴシック" pitchFamily="-123"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6041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CA"/>
          </a:p>
        </p:txBody>
      </p:sp>
      <p:sp>
        <p:nvSpPr>
          <p:cNvPr id="6041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1660AF-DF68-4A02-9197-00BE48277CA4}" type="slidenum">
              <a:rPr lang="fr-CA">
                <a:ea typeface="ＭＳ Ｐゴシック" pitchFamily="-123" charset="-128"/>
                <a:cs typeface="ＭＳ Ｐゴシック" pitchFamily="-123" charset="-128"/>
              </a:rPr>
              <a:pPr fontAlgn="base">
                <a:spcBef>
                  <a:spcPct val="0"/>
                </a:spcBef>
                <a:spcAft>
                  <a:spcPct val="0"/>
                </a:spcAft>
              </a:pPr>
              <a:t>14</a:t>
            </a:fld>
            <a:endParaRPr lang="fr-CA">
              <a:ea typeface="ＭＳ Ｐゴシック" pitchFamily="-123" charset="-128"/>
              <a:cs typeface="ＭＳ Ｐゴシック" pitchFamily="-123"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6246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CA"/>
          </a:p>
        </p:txBody>
      </p:sp>
      <p:sp>
        <p:nvSpPr>
          <p:cNvPr id="6246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314D86-0289-484B-80E0-6E42C0721276}" type="slidenum">
              <a:rPr lang="fr-CA">
                <a:ea typeface="ＭＳ Ｐゴシック" pitchFamily="-123" charset="-128"/>
                <a:cs typeface="ＭＳ Ｐゴシック" pitchFamily="-123" charset="-128"/>
              </a:rPr>
              <a:pPr fontAlgn="base">
                <a:spcBef>
                  <a:spcPct val="0"/>
                </a:spcBef>
                <a:spcAft>
                  <a:spcPct val="0"/>
                </a:spcAft>
              </a:pPr>
              <a:t>15</a:t>
            </a:fld>
            <a:endParaRPr lang="fr-CA">
              <a:ea typeface="ＭＳ Ｐゴシック" pitchFamily="-123" charset="-128"/>
              <a:cs typeface="ＭＳ Ｐゴシック" pitchFamily="-123"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6451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CA"/>
          </a:p>
        </p:txBody>
      </p:sp>
      <p:sp>
        <p:nvSpPr>
          <p:cNvPr id="6451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03D4E8-4AB9-429B-A8AF-E526ABB3EE0D}" type="slidenum">
              <a:rPr lang="fr-CA">
                <a:ea typeface="ＭＳ Ｐゴシック" pitchFamily="-123" charset="-128"/>
                <a:cs typeface="ＭＳ Ｐゴシック" pitchFamily="-123" charset="-128"/>
              </a:rPr>
              <a:pPr fontAlgn="base">
                <a:spcBef>
                  <a:spcPct val="0"/>
                </a:spcBef>
                <a:spcAft>
                  <a:spcPct val="0"/>
                </a:spcAft>
              </a:pPr>
              <a:t>16</a:t>
            </a:fld>
            <a:endParaRPr lang="fr-CA">
              <a:ea typeface="ＭＳ Ｐゴシック" pitchFamily="-123" charset="-128"/>
              <a:cs typeface="ＭＳ Ｐゴシック" pitchFamily="-123"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6656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CA"/>
          </a:p>
        </p:txBody>
      </p:sp>
      <p:sp>
        <p:nvSpPr>
          <p:cNvPr id="6656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3F483C-F0E9-424A-BEFF-90AB02200A5F}" type="slidenum">
              <a:rPr lang="fr-CA">
                <a:ea typeface="ＭＳ Ｐゴシック" pitchFamily="-123" charset="-128"/>
                <a:cs typeface="ＭＳ Ｐゴシック" pitchFamily="-123" charset="-128"/>
              </a:rPr>
              <a:pPr fontAlgn="base">
                <a:spcBef>
                  <a:spcPct val="0"/>
                </a:spcBef>
                <a:spcAft>
                  <a:spcPct val="0"/>
                </a:spcAft>
              </a:pPr>
              <a:t>17</a:t>
            </a:fld>
            <a:endParaRPr lang="fr-CA">
              <a:ea typeface="ＭＳ Ｐゴシック" pitchFamily="-123" charset="-128"/>
              <a:cs typeface="ＭＳ Ｐゴシック" pitchFamily="-123"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0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6861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Documented features of this version over North America include good mean precipitation but underestimation of strong events, noisy signal over Rockies topography and lack of precipitation over the Mississippi basin in winter.  Too cold minimum screen temperature in winter, especially</a:t>
            </a:r>
            <a:r>
              <a:rPr lang="fr-CA" smtClean="0"/>
              <a:t> </a:t>
            </a:r>
            <a:r>
              <a:rPr lang="en-US" smtClean="0"/>
              <a:t>in the northern part of the domain has been noticed, although lack of reliable long-term observations in this region does not guarantee a fair evaluation. Cloud-free radiation is fairly good, but all-sky radiation suffers from a large negative bias in cloud cover and an underestimation of downward longwave radiation throughout the year. </a:t>
            </a:r>
            <a:endParaRPr lang="fr-CA" smtClean="0"/>
          </a:p>
          <a:p>
            <a:pPr>
              <a:spcBef>
                <a:spcPct val="0"/>
              </a:spcBef>
            </a:pPr>
            <a:endParaRPr lang="fr-CA" smtClean="0"/>
          </a:p>
        </p:txBody>
      </p:sp>
      <p:sp>
        <p:nvSpPr>
          <p:cNvPr id="6861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5BAFA1-4913-4BB7-8519-F1CB2BBBD3A3}" type="slidenum">
              <a:rPr lang="fr-CA">
                <a:ea typeface="ＭＳ Ｐゴシック" pitchFamily="-123" charset="-128"/>
                <a:cs typeface="ＭＳ Ｐゴシック" pitchFamily="-123" charset="-128"/>
              </a:rPr>
              <a:pPr fontAlgn="base">
                <a:spcBef>
                  <a:spcPct val="0"/>
                </a:spcBef>
                <a:spcAft>
                  <a:spcPct val="0"/>
                </a:spcAft>
              </a:pPr>
              <a:t>18</a:t>
            </a:fld>
            <a:endParaRPr lang="fr-CA">
              <a:ea typeface="ＭＳ Ｐゴシック" pitchFamily="-123" charset="-128"/>
              <a:cs typeface="ＭＳ Ｐゴシック" pitchFamily="-123"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65B171-4CBE-4CFF-8087-FE30F62295E5}" type="slidenum">
              <a:rPr lang="fr-FR">
                <a:ea typeface="ＭＳ Ｐゴシック" pitchFamily="-123" charset="-128"/>
                <a:cs typeface="ＭＳ Ｐゴシック" pitchFamily="-123" charset="-128"/>
              </a:rPr>
              <a:pPr fontAlgn="base">
                <a:spcBef>
                  <a:spcPct val="0"/>
                </a:spcBef>
                <a:spcAft>
                  <a:spcPct val="0"/>
                </a:spcAft>
              </a:pPr>
              <a:t>23</a:t>
            </a:fld>
            <a:endParaRPr lang="fr-FR">
              <a:ea typeface="ＭＳ Ｐゴシック" pitchFamily="-123" charset="-128"/>
              <a:cs typeface="ＭＳ Ｐゴシック" pitchFamily="-123" charset="-128"/>
            </a:endParaRPr>
          </a:p>
        </p:txBody>
      </p:sp>
      <p:sp>
        <p:nvSpPr>
          <p:cNvPr id="136194"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36195"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GB"/>
              <a:t>An even with such a small domain we have to remove the nesting zone before the analysis of the simulations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843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CA"/>
          </a:p>
        </p:txBody>
      </p:sp>
      <p:sp>
        <p:nvSpPr>
          <p:cNvPr id="1843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B8F37E-996F-4B5A-88A2-273C2DA100CB}" type="slidenum">
              <a:rPr lang="fr-CA">
                <a:ea typeface="ＭＳ Ｐゴシック" pitchFamily="-123" charset="-128"/>
                <a:cs typeface="ＭＳ Ｐゴシック" pitchFamily="-123" charset="-128"/>
              </a:rPr>
              <a:pPr fontAlgn="base">
                <a:spcBef>
                  <a:spcPct val="0"/>
                </a:spcBef>
                <a:spcAft>
                  <a:spcPct val="0"/>
                </a:spcAft>
              </a:pPr>
              <a:t>2</a:t>
            </a:fld>
            <a:endParaRPr lang="fr-CA">
              <a:ea typeface="ＭＳ Ｐゴシック" pitchFamily="-123" charset="-128"/>
              <a:cs typeface="ＭＳ Ｐゴシック" pitchFamily="-123"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91FE0F-2528-4510-A586-191CF2E60B91}" type="slidenum">
              <a:rPr lang="fr-FR">
                <a:ea typeface="ＭＳ Ｐゴシック" pitchFamily="-123" charset="-128"/>
                <a:cs typeface="ＭＳ Ｐゴシック" pitchFamily="-123" charset="-128"/>
              </a:rPr>
              <a:pPr fontAlgn="base">
                <a:spcBef>
                  <a:spcPct val="0"/>
                </a:spcBef>
                <a:spcAft>
                  <a:spcPct val="0"/>
                </a:spcAft>
              </a:pPr>
              <a:t>30</a:t>
            </a:fld>
            <a:endParaRPr lang="fr-FR">
              <a:ea typeface="ＭＳ Ｐゴシック" pitchFamily="-123" charset="-128"/>
              <a:cs typeface="ＭＳ Ｐゴシック" pitchFamily="-123" charset="-128"/>
            </a:endParaRPr>
          </a:p>
        </p:txBody>
      </p:sp>
      <p:sp>
        <p:nvSpPr>
          <p:cNvPr id="144386" name="Rectangle 2"/>
          <p:cNvSpPr>
            <a:spLocks noGrp="1" noRot="1" noChangeAspect="1" noChangeArrowheads="1" noTextEdit="1"/>
          </p:cNvSpPr>
          <p:nvPr>
            <p:ph type="sldImg"/>
          </p:nvPr>
        </p:nvSpPr>
        <p:spPr bwMode="auto">
          <a:xfrm>
            <a:off x="1152525" y="692150"/>
            <a:ext cx="4554538" cy="3416300"/>
          </a:xfrm>
          <a:solidFill>
            <a:srgbClr val="FFFFFF"/>
          </a:solidFill>
          <a:ln>
            <a:solidFill>
              <a:srgbClr val="000000"/>
            </a:solidFill>
            <a:miter lim="800000"/>
            <a:headEnd/>
            <a:tailEnd/>
          </a:ln>
        </p:spPr>
      </p:sp>
      <p:sp>
        <p:nvSpPr>
          <p:cNvPr id="144387" name="Rectangle 3"/>
          <p:cNvSpPr>
            <a:spLocks noGrp="1" noChangeArrowheads="1"/>
          </p:cNvSpPr>
          <p:nvPr>
            <p:ph type="body" idx="1"/>
          </p:nvPr>
        </p:nvSpPr>
        <p:spPr bwMode="auto">
          <a:xfrm>
            <a:off x="914400" y="4343400"/>
            <a:ext cx="5027613" cy="4116388"/>
          </a:xfrm>
          <a:solidFill>
            <a:srgbClr val="FFFFFF"/>
          </a:solidFill>
          <a:ln>
            <a:solidFill>
              <a:srgbClr val="000000"/>
            </a:solidFill>
            <a:miter lim="800000"/>
            <a:headEnd/>
            <a:tailEnd/>
          </a:ln>
        </p:spPr>
        <p:txBody>
          <a:bodyPr wrap="square" lIns="91430" tIns="45715" rIns="91430" bIns="45715" numCol="1" anchor="t" anchorCtr="0" compatLnSpc="1">
            <a:prstTxWarp prst="textNoShape">
              <a:avLst/>
            </a:prstTxWarp>
          </a:bodyPr>
          <a:lstStyle/>
          <a:p>
            <a:pPr>
              <a:spcBef>
                <a:spcPct val="0"/>
              </a:spcBef>
            </a:pPr>
            <a:r>
              <a:rPr lang="fr-CA"/>
              <a:t>Météo anormale + défaillance des infrastructures = catastrophes!</a:t>
            </a:r>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048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CA"/>
          </a:p>
        </p:txBody>
      </p:sp>
      <p:sp>
        <p:nvSpPr>
          <p:cNvPr id="2048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390B85-031D-40BB-AC88-24D91D317CFD}" type="slidenum">
              <a:rPr lang="fr-CA">
                <a:ea typeface="ＭＳ Ｐゴシック" pitchFamily="-123" charset="-128"/>
                <a:cs typeface="ＭＳ Ｐゴシック" pitchFamily="-123" charset="-128"/>
              </a:rPr>
              <a:pPr fontAlgn="base">
                <a:spcBef>
                  <a:spcPct val="0"/>
                </a:spcBef>
                <a:spcAft>
                  <a:spcPct val="0"/>
                </a:spcAft>
              </a:pPr>
              <a:t>3</a:t>
            </a:fld>
            <a:endParaRPr lang="fr-CA">
              <a:ea typeface="ＭＳ Ｐゴシック" pitchFamily="-123" charset="-128"/>
              <a:cs typeface="ＭＳ Ｐゴシック" pitchFamily="-123"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253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CA"/>
          </a:p>
        </p:txBody>
      </p:sp>
      <p:sp>
        <p:nvSpPr>
          <p:cNvPr id="2253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3B87EB-089C-4C52-AA13-2A3C4C97FE96}" type="slidenum">
              <a:rPr lang="fr-CA">
                <a:ea typeface="ＭＳ Ｐゴシック" pitchFamily="-123" charset="-128"/>
                <a:cs typeface="ＭＳ Ｐゴシック" pitchFamily="-123" charset="-128"/>
              </a:rPr>
              <a:pPr fontAlgn="base">
                <a:spcBef>
                  <a:spcPct val="0"/>
                </a:spcBef>
                <a:spcAft>
                  <a:spcPct val="0"/>
                </a:spcAft>
              </a:pPr>
              <a:t>4</a:t>
            </a:fld>
            <a:endParaRPr lang="fr-CA">
              <a:ea typeface="ＭＳ Ｐゴシック" pitchFamily="-123" charset="-128"/>
              <a:cs typeface="ＭＳ Ｐゴシック" pitchFamily="-123"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457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CA"/>
          </a:p>
        </p:txBody>
      </p:sp>
      <p:sp>
        <p:nvSpPr>
          <p:cNvPr id="2457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D9AE2D-A05A-4589-B675-3CD823E9A29D}" type="slidenum">
              <a:rPr lang="fr-CA">
                <a:ea typeface="ＭＳ Ｐゴシック" pitchFamily="-123" charset="-128"/>
                <a:cs typeface="ＭＳ Ｐゴシック" pitchFamily="-123" charset="-128"/>
              </a:rPr>
              <a:pPr fontAlgn="base">
                <a:spcBef>
                  <a:spcPct val="0"/>
                </a:spcBef>
                <a:spcAft>
                  <a:spcPct val="0"/>
                </a:spcAft>
              </a:pPr>
              <a:t>5</a:t>
            </a:fld>
            <a:endParaRPr lang="fr-CA">
              <a:ea typeface="ＭＳ Ｐゴシック" pitchFamily="-123" charset="-128"/>
              <a:cs typeface="ＭＳ Ｐゴシック" pitchFamily="-123"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662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CA"/>
          </a:p>
        </p:txBody>
      </p:sp>
      <p:sp>
        <p:nvSpPr>
          <p:cNvPr id="2662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0F826F-F9CC-4CCB-B8C2-6C9837E0B60F}" type="slidenum">
              <a:rPr lang="fr-CA">
                <a:ea typeface="ＭＳ Ｐゴシック" pitchFamily="-123" charset="-128"/>
                <a:cs typeface="ＭＳ Ｐゴシック" pitchFamily="-123" charset="-128"/>
              </a:rPr>
              <a:pPr fontAlgn="base">
                <a:spcBef>
                  <a:spcPct val="0"/>
                </a:spcBef>
                <a:spcAft>
                  <a:spcPct val="0"/>
                </a:spcAft>
              </a:pPr>
              <a:t>6</a:t>
            </a:fld>
            <a:endParaRPr lang="fr-CA">
              <a:ea typeface="ＭＳ Ｐゴシック" pitchFamily="-123" charset="-128"/>
              <a:cs typeface="ＭＳ Ｐゴシック" pitchFamily="-123"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867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CA"/>
          </a:p>
        </p:txBody>
      </p:sp>
      <p:sp>
        <p:nvSpPr>
          <p:cNvPr id="2867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D81E74-407A-4F1F-89B4-654FFCCF7C01}" type="slidenum">
              <a:rPr lang="fr-CA">
                <a:ea typeface="ＭＳ Ｐゴシック" pitchFamily="-123" charset="-128"/>
                <a:cs typeface="ＭＳ Ｐゴシック" pitchFamily="-123" charset="-128"/>
              </a:rPr>
              <a:pPr fontAlgn="base">
                <a:spcBef>
                  <a:spcPct val="0"/>
                </a:spcBef>
                <a:spcAft>
                  <a:spcPct val="0"/>
                </a:spcAft>
              </a:pPr>
              <a:t>7</a:t>
            </a:fld>
            <a:endParaRPr lang="fr-CA">
              <a:ea typeface="ＭＳ Ｐゴシック" pitchFamily="-123" charset="-128"/>
              <a:cs typeface="ＭＳ Ｐゴシック" pitchFamily="-123"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072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CA"/>
          </a:p>
        </p:txBody>
      </p:sp>
      <p:sp>
        <p:nvSpPr>
          <p:cNvPr id="3072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15A590-876A-4016-8F9E-18A364CFD6D8}" type="slidenum">
              <a:rPr lang="fr-CA">
                <a:ea typeface="ＭＳ Ｐゴシック" pitchFamily="-123" charset="-128"/>
                <a:cs typeface="ＭＳ Ｐゴシック" pitchFamily="-123" charset="-128"/>
              </a:rPr>
              <a:pPr fontAlgn="base">
                <a:spcBef>
                  <a:spcPct val="0"/>
                </a:spcBef>
                <a:spcAft>
                  <a:spcPct val="0"/>
                </a:spcAft>
              </a:pPr>
              <a:t>8</a:t>
            </a:fld>
            <a:endParaRPr lang="fr-CA">
              <a:ea typeface="ＭＳ Ｐゴシック" pitchFamily="-123" charset="-128"/>
              <a:cs typeface="ＭＳ Ｐゴシック" pitchFamily="-123"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5017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CA"/>
          </a:p>
        </p:txBody>
      </p:sp>
      <p:sp>
        <p:nvSpPr>
          <p:cNvPr id="5017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F5DAA6-37C7-4E53-B82D-BD73CA621F60}" type="slidenum">
              <a:rPr lang="fr-CA">
                <a:ea typeface="ＭＳ Ｐゴシック" pitchFamily="-123" charset="-128"/>
                <a:cs typeface="ＭＳ Ｐゴシック" pitchFamily="-123" charset="-128"/>
              </a:rPr>
              <a:pPr fontAlgn="base">
                <a:spcBef>
                  <a:spcPct val="0"/>
                </a:spcBef>
                <a:spcAft>
                  <a:spcPct val="0"/>
                </a:spcAft>
              </a:pPr>
              <a:t>9</a:t>
            </a:fld>
            <a:endParaRPr lang="fr-CA">
              <a:ea typeface="ＭＳ Ｐゴシック" pitchFamily="-123" charset="-128"/>
              <a:cs typeface="ＭＳ Ｐゴシック" pitchFamily="-12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A" smtClean="0"/>
              <a:t>Cliquez et modifiez le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49DE4D72-E7E9-4E84-A071-F55E6AFA23CD}" type="datetimeFigureOut">
              <a:rPr lang="fr-FR"/>
              <a:pPr>
                <a:defRPr/>
              </a:pPr>
              <a:t>9/10/09</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E4FABBFE-42FB-4268-B7A5-048437EC361A}" type="slidenum">
              <a:rPr lang="fr-CA"/>
              <a:pPr>
                <a:defRPr/>
              </a:pPr>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CA"/>
          </a:p>
        </p:txBody>
      </p:sp>
      <p:sp>
        <p:nvSpPr>
          <p:cNvPr id="3" name="Espace réservé du texte vertical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529A6F82-6B60-4168-83AE-4CB6DDC90B57}" type="datetimeFigureOut">
              <a:rPr lang="fr-FR"/>
              <a:pPr>
                <a:defRPr/>
              </a:pPr>
              <a:t>9/10/09</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788CE186-8C91-4005-BB8E-E872633DD22D}" type="slidenum">
              <a:rPr lang="fr-CA"/>
              <a:pPr>
                <a:defRPr/>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A" smtClean="0"/>
              <a:t>Cliquez et modifiez le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ADAC7EFC-3F33-4A68-ABF2-0F4583F69AA5}" type="datetimeFigureOut">
              <a:rPr lang="fr-FR"/>
              <a:pPr>
                <a:defRPr/>
              </a:pPr>
              <a:t>9/10/09</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D49369B6-3E8C-4291-B12F-6834BBFEE09B}" type="slidenum">
              <a:rPr lang="fr-CA"/>
              <a:pPr>
                <a:defRPr/>
              </a:pPr>
              <a:t>‹#›</a:t>
            </a:fld>
            <a:endParaRPr lang="fr-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685800" y="609600"/>
            <a:ext cx="7772400" cy="1143000"/>
          </a:xfrm>
        </p:spPr>
        <p:txBody>
          <a:bodyPr/>
          <a:lstStyle/>
          <a:p>
            <a:r>
              <a:rPr lang="fr-CA" smtClean="0"/>
              <a:t>Cliquez et modifiez le titre</a:t>
            </a:r>
            <a:endParaRPr lang="fr-FR"/>
          </a:p>
        </p:txBody>
      </p:sp>
      <p:sp>
        <p:nvSpPr>
          <p:cNvPr id="3" name="Espace réservé du contenu 2"/>
          <p:cNvSpPr>
            <a:spLocks noGrp="1"/>
          </p:cNvSpPr>
          <p:nvPr>
            <p:ph sz="quarter" idx="1"/>
          </p:nvPr>
        </p:nvSpPr>
        <p:spPr>
          <a:xfrm>
            <a:off x="685800" y="1981200"/>
            <a:ext cx="3810000" cy="1981200"/>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contenu 3"/>
          <p:cNvSpPr>
            <a:spLocks noGrp="1"/>
          </p:cNvSpPr>
          <p:nvPr>
            <p:ph sz="quarter" idx="2"/>
          </p:nvPr>
        </p:nvSpPr>
        <p:spPr>
          <a:xfrm>
            <a:off x="4648200" y="1981200"/>
            <a:ext cx="3810000" cy="1981200"/>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u contenu 4"/>
          <p:cNvSpPr>
            <a:spLocks noGrp="1"/>
          </p:cNvSpPr>
          <p:nvPr>
            <p:ph sz="quarter" idx="3"/>
          </p:nvPr>
        </p:nvSpPr>
        <p:spPr>
          <a:xfrm>
            <a:off x="685800" y="4114800"/>
            <a:ext cx="3810000" cy="1981200"/>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6" name="Espace réservé du contenu 5"/>
          <p:cNvSpPr>
            <a:spLocks noGrp="1"/>
          </p:cNvSpPr>
          <p:nvPr>
            <p:ph sz="quarter" idx="4"/>
          </p:nvPr>
        </p:nvSpPr>
        <p:spPr>
          <a:xfrm>
            <a:off x="4648200" y="4114800"/>
            <a:ext cx="3810000" cy="1981200"/>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7" name="Espace réservé de la date 6"/>
          <p:cNvSpPr>
            <a:spLocks noGrp="1"/>
          </p:cNvSpPr>
          <p:nvPr>
            <p:ph type="dt" sz="half" idx="10"/>
          </p:nvPr>
        </p:nvSpPr>
        <p:spPr>
          <a:xfrm>
            <a:off x="685800" y="6248400"/>
            <a:ext cx="1905000" cy="457200"/>
          </a:xfrm>
        </p:spPr>
        <p:txBody>
          <a:bodyPr/>
          <a:lstStyle>
            <a:lvl1pPr>
              <a:defRPr/>
            </a:lvl1pPr>
          </a:lstStyle>
          <a:p>
            <a:pPr>
              <a:defRPr/>
            </a:pPr>
            <a:endParaRPr lang="fr-FR"/>
          </a:p>
        </p:txBody>
      </p:sp>
      <p:sp>
        <p:nvSpPr>
          <p:cNvPr id="8" name="Espace réservé du pied de page 7"/>
          <p:cNvSpPr>
            <a:spLocks noGrp="1"/>
          </p:cNvSpPr>
          <p:nvPr>
            <p:ph type="ftr" sz="quarter" idx="11"/>
          </p:nvPr>
        </p:nvSpPr>
        <p:spPr>
          <a:xfrm>
            <a:off x="3124200" y="6248400"/>
            <a:ext cx="2895600" cy="457200"/>
          </a:xfrm>
        </p:spPr>
        <p:txBody>
          <a:bodyPr/>
          <a:lstStyle>
            <a:lvl1pPr>
              <a:defRPr/>
            </a:lvl1pPr>
          </a:lstStyle>
          <a:p>
            <a:pPr>
              <a:defRPr/>
            </a:pPr>
            <a:endParaRPr lang="fr-FR"/>
          </a:p>
        </p:txBody>
      </p:sp>
      <p:sp>
        <p:nvSpPr>
          <p:cNvPr id="9" name="Espace réservé du numéro de diapositive 8"/>
          <p:cNvSpPr>
            <a:spLocks noGrp="1"/>
          </p:cNvSpPr>
          <p:nvPr>
            <p:ph type="sldNum" sz="quarter" idx="12"/>
          </p:nvPr>
        </p:nvSpPr>
        <p:spPr>
          <a:xfrm>
            <a:off x="6553200" y="6248400"/>
            <a:ext cx="1905000" cy="457200"/>
          </a:xfrm>
        </p:spPr>
        <p:txBody>
          <a:bodyPr/>
          <a:lstStyle>
            <a:lvl1pPr>
              <a:defRPr/>
            </a:lvl1pPr>
          </a:lstStyle>
          <a:p>
            <a:pPr>
              <a:defRPr/>
            </a:pPr>
            <a:fld id="{64E10574-96D6-47EF-9054-EDE606826D94}" type="slidenum">
              <a:rPr lang="fr-FR"/>
              <a:pPr>
                <a:defRPr/>
              </a:pPr>
              <a:t>‹#›</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85800" y="609600"/>
            <a:ext cx="7772400" cy="5486400"/>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3" name="Espace réservé de la date 2"/>
          <p:cNvSpPr>
            <a:spLocks noGrp="1"/>
          </p:cNvSpPr>
          <p:nvPr>
            <p:ph type="dt" sz="half" idx="10"/>
          </p:nvPr>
        </p:nvSpPr>
        <p:spPr>
          <a:xfrm>
            <a:off x="685800" y="6248400"/>
            <a:ext cx="1905000" cy="457200"/>
          </a:xfrm>
        </p:spPr>
        <p:txBody>
          <a:bodyPr/>
          <a:lstStyle>
            <a:lvl1pPr>
              <a:defRPr/>
            </a:lvl1pPr>
          </a:lstStyle>
          <a:p>
            <a:pPr>
              <a:defRPr/>
            </a:pPr>
            <a:endParaRPr lang="fr-FR"/>
          </a:p>
        </p:txBody>
      </p:sp>
      <p:sp>
        <p:nvSpPr>
          <p:cNvPr id="4" name="Espace réservé du pied de page 3"/>
          <p:cNvSpPr>
            <a:spLocks noGrp="1"/>
          </p:cNvSpPr>
          <p:nvPr>
            <p:ph type="ftr" sz="quarter" idx="11"/>
          </p:nvPr>
        </p:nvSpPr>
        <p:spPr>
          <a:xfrm>
            <a:off x="3124200" y="6248400"/>
            <a:ext cx="2895600" cy="457200"/>
          </a:xfrm>
        </p:spPr>
        <p:txBody>
          <a:bodyPr/>
          <a:lstStyle>
            <a:lvl1pPr>
              <a:defRPr/>
            </a:lvl1pPr>
          </a:lstStyle>
          <a:p>
            <a:pPr>
              <a:defRPr/>
            </a:pPr>
            <a:endParaRPr lang="fr-FR"/>
          </a:p>
        </p:txBody>
      </p:sp>
      <p:sp>
        <p:nvSpPr>
          <p:cNvPr id="5" name="Espace réservé du numéro de diapositive 4"/>
          <p:cNvSpPr>
            <a:spLocks noGrp="1"/>
          </p:cNvSpPr>
          <p:nvPr>
            <p:ph type="sldNum" sz="quarter" idx="12"/>
          </p:nvPr>
        </p:nvSpPr>
        <p:spPr>
          <a:xfrm>
            <a:off x="6553200" y="6248400"/>
            <a:ext cx="1905000" cy="457200"/>
          </a:xfrm>
        </p:spPr>
        <p:txBody>
          <a:bodyPr/>
          <a:lstStyle>
            <a:lvl1pPr>
              <a:defRPr/>
            </a:lvl1pPr>
          </a:lstStyle>
          <a:p>
            <a:pPr>
              <a:defRPr/>
            </a:pPr>
            <a:fld id="{9FAD2099-43A0-4ED7-B04A-37F0E5910A36}"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CA"/>
          </a:p>
        </p:txBody>
      </p:sp>
      <p:sp>
        <p:nvSpPr>
          <p:cNvPr id="3" name="Espace réservé du contenu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A61A203B-22FC-4369-A4FD-02E0A4AED7F8}" type="datetimeFigureOut">
              <a:rPr lang="fr-FR"/>
              <a:pPr>
                <a:defRPr/>
              </a:pPr>
              <a:t>9/10/09</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C4569F1E-3A38-4812-B261-EB7895FE13EE}" type="slidenum">
              <a:rPr lang="fr-CA"/>
              <a:pPr>
                <a:defRPr/>
              </a:pPr>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smtClean="0"/>
              <a:t>Cliquez et modifiez le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EFA3A3C9-C8CC-4DC1-B1BF-C4D7A1FE8A93}" type="datetimeFigureOut">
              <a:rPr lang="fr-FR"/>
              <a:pPr>
                <a:defRPr/>
              </a:pPr>
              <a:t>9/10/09</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9F5FA748-759D-4CDE-B891-B568CC9F30E8}" type="slidenum">
              <a:rPr lang="fr-CA"/>
              <a:pPr>
                <a:defRPr/>
              </a:pPr>
              <a:t>‹#›</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3DED4AD8-C0AE-4F29-AC8A-3B09E76EF7F7}" type="datetimeFigureOut">
              <a:rPr lang="fr-FR"/>
              <a:pPr>
                <a:defRPr/>
              </a:pPr>
              <a:t>9/10/09</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93C670BB-3F10-4883-815A-57184870F8AE}" type="slidenum">
              <a:rPr lang="fr-CA"/>
              <a:pPr>
                <a:defRPr/>
              </a:pPr>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A" smtClean="0"/>
              <a:t>Cliquez et modifiez le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60DDACC8-77DD-425B-ABD0-B6B7120AB0CB}" type="datetimeFigureOut">
              <a:rPr lang="fr-FR"/>
              <a:pPr>
                <a:defRPr/>
              </a:pPr>
              <a:t>9/10/09</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3AD0702F-FEBD-483F-82BD-687BA1C7E80C}" type="slidenum">
              <a:rPr lang="fr-CA"/>
              <a:pPr>
                <a:defRPr/>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CA"/>
          </a:p>
        </p:txBody>
      </p:sp>
      <p:sp>
        <p:nvSpPr>
          <p:cNvPr id="3" name="Espace réservé de la date 3"/>
          <p:cNvSpPr>
            <a:spLocks noGrp="1"/>
          </p:cNvSpPr>
          <p:nvPr>
            <p:ph type="dt" sz="half" idx="10"/>
          </p:nvPr>
        </p:nvSpPr>
        <p:spPr/>
        <p:txBody>
          <a:bodyPr/>
          <a:lstStyle>
            <a:lvl1pPr>
              <a:defRPr/>
            </a:lvl1pPr>
          </a:lstStyle>
          <a:p>
            <a:pPr>
              <a:defRPr/>
            </a:pPr>
            <a:fld id="{B71557CE-8DA9-4AF1-B625-D74C61CE70E3}" type="datetimeFigureOut">
              <a:rPr lang="fr-FR"/>
              <a:pPr>
                <a:defRPr/>
              </a:pPr>
              <a:t>9/10/09</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E4F39303-F943-4932-8954-6E0BD550016A}" type="slidenum">
              <a:rPr lang="fr-CA"/>
              <a:pPr>
                <a:defRPr/>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96417CDA-9662-4D3A-84D2-8CE2596C735F}" type="datetimeFigureOut">
              <a:rPr lang="fr-FR"/>
              <a:pPr>
                <a:defRPr/>
              </a:pPr>
              <a:t>9/10/09</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E9173481-CE99-4102-91D4-E33275E6A590}" type="slidenum">
              <a:rPr lang="fr-CA"/>
              <a:pPr>
                <a:defRPr/>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A" smtClean="0"/>
              <a:t>Cliquez et modifiez le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8958745-988C-45D9-AAC8-BBC6FE642258}" type="datetimeFigureOut">
              <a:rPr lang="fr-FR"/>
              <a:pPr>
                <a:defRPr/>
              </a:pPr>
              <a:t>9/10/09</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6CCE444E-9DB6-4FFF-8AA5-8570194595FB}" type="slidenum">
              <a:rPr lang="fr-CA"/>
              <a:pPr>
                <a:defRPr/>
              </a:pPr>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A" smtClean="0"/>
              <a:t>Cliquez et modifiez le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555EC5E8-E20E-4ADA-9CE1-60460E548E53}" type="datetimeFigureOut">
              <a:rPr lang="fr-FR"/>
              <a:pPr>
                <a:defRPr/>
              </a:pPr>
              <a:t>9/10/09</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6BBCDA47-07DD-41F8-B525-A242F208D922}" type="slidenum">
              <a:rPr lang="fr-CA"/>
              <a:pPr>
                <a:defRPr/>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a:t>Cliquez et modifiez le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C30CA8F2-0728-4E80-B375-F2E907F295B1}" type="datetimeFigureOut">
              <a:rPr lang="fr-FR"/>
              <a:pPr>
                <a:defRPr/>
              </a:pPr>
              <a:t>9/10/09</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8D5F0BDD-858B-44A0-A6BD-9378DCC7811A}"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2" r:id="rId12"/>
    <p:sldLayoutId id="2147483663" r:id="rId13"/>
  </p:sldLayoutIdLst>
  <p:txStyles>
    <p:titleStyle>
      <a:lvl1pPr algn="ctr" defTabSz="457200" rtl="0" fontAlgn="base">
        <a:spcBef>
          <a:spcPct val="0"/>
        </a:spcBef>
        <a:spcAft>
          <a:spcPct val="0"/>
        </a:spcAft>
        <a:defRPr sz="4400" kern="1200">
          <a:solidFill>
            <a:schemeClr val="tx1"/>
          </a:solidFill>
          <a:latin typeface="+mj-lt"/>
          <a:ea typeface="ＭＳ Ｐゴシック" pitchFamily="-123" charset="-128"/>
          <a:cs typeface="ＭＳ Ｐゴシック" pitchFamily="-123" charset="-128"/>
        </a:defRPr>
      </a:lvl1pPr>
      <a:lvl2pPr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2pPr>
      <a:lvl3pPr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3pPr>
      <a:lvl4pPr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4pPr>
      <a:lvl5pPr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5pPr>
      <a:lvl6pPr marL="4572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6pPr>
      <a:lvl7pPr marL="9144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7pPr>
      <a:lvl8pPr marL="13716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8pPr>
      <a:lvl9pPr marL="18288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9pPr>
    </p:titleStyle>
    <p:bodyStyle>
      <a:lvl1pPr marL="342900" indent="-342900" algn="l" defTabSz="457200" rtl="0" fontAlgn="base">
        <a:spcBef>
          <a:spcPct val="20000"/>
        </a:spcBef>
        <a:spcAft>
          <a:spcPct val="0"/>
        </a:spcAft>
        <a:buFont typeface="Arial" pitchFamily="-123" charset="0"/>
        <a:buChar char="•"/>
        <a:defRPr sz="3200" kern="1200">
          <a:solidFill>
            <a:schemeClr val="tx1"/>
          </a:solidFill>
          <a:latin typeface="+mn-lt"/>
          <a:ea typeface="ＭＳ Ｐゴシック" pitchFamily="-123" charset="-128"/>
          <a:cs typeface="ＭＳ Ｐゴシック" pitchFamily="-123" charset="-128"/>
        </a:defRPr>
      </a:lvl1pPr>
      <a:lvl2pPr marL="742950" indent="-285750" algn="l" defTabSz="457200" rtl="0" fontAlgn="base">
        <a:spcBef>
          <a:spcPct val="20000"/>
        </a:spcBef>
        <a:spcAft>
          <a:spcPct val="0"/>
        </a:spcAft>
        <a:buFont typeface="Arial" pitchFamily="-123" charset="0"/>
        <a:buChar char="–"/>
        <a:defRPr sz="2800" kern="1200">
          <a:solidFill>
            <a:schemeClr val="tx1"/>
          </a:solidFill>
          <a:latin typeface="+mn-lt"/>
          <a:ea typeface="ＭＳ Ｐゴシック" pitchFamily="-123" charset="-128"/>
          <a:cs typeface="+mn-cs"/>
        </a:defRPr>
      </a:lvl2pPr>
      <a:lvl3pPr marL="1143000" indent="-228600" algn="l" defTabSz="457200" rtl="0" fontAlgn="base">
        <a:spcBef>
          <a:spcPct val="20000"/>
        </a:spcBef>
        <a:spcAft>
          <a:spcPct val="0"/>
        </a:spcAft>
        <a:buFont typeface="Arial" pitchFamily="-123" charset="0"/>
        <a:buChar char="•"/>
        <a:defRPr sz="2400" kern="1200">
          <a:solidFill>
            <a:schemeClr val="tx1"/>
          </a:solidFill>
          <a:latin typeface="+mn-lt"/>
          <a:ea typeface="ＭＳ Ｐゴシック" pitchFamily="-123" charset="-128"/>
          <a:cs typeface="+mn-cs"/>
        </a:defRPr>
      </a:lvl3pPr>
      <a:lvl4pPr marL="1600200" indent="-228600" algn="l" defTabSz="457200" rtl="0" fontAlgn="base">
        <a:spcBef>
          <a:spcPct val="20000"/>
        </a:spcBef>
        <a:spcAft>
          <a:spcPct val="0"/>
        </a:spcAft>
        <a:buFont typeface="Arial" pitchFamily="-123" charset="0"/>
        <a:buChar char="–"/>
        <a:defRPr sz="2000" kern="1200">
          <a:solidFill>
            <a:schemeClr val="tx1"/>
          </a:solidFill>
          <a:latin typeface="+mn-lt"/>
          <a:ea typeface="ＭＳ Ｐゴシック" pitchFamily="-123" charset="-128"/>
          <a:cs typeface="+mn-cs"/>
        </a:defRPr>
      </a:lvl4pPr>
      <a:lvl5pPr marL="2057400" indent="-228600" algn="l" defTabSz="457200" rtl="0" fontAlgn="base">
        <a:spcBef>
          <a:spcPct val="20000"/>
        </a:spcBef>
        <a:spcAft>
          <a:spcPct val="0"/>
        </a:spcAft>
        <a:buFont typeface="Arial" pitchFamily="-123" charset="0"/>
        <a:buChar char="»"/>
        <a:defRPr sz="2000" kern="1200">
          <a:solidFill>
            <a:schemeClr val="tx1"/>
          </a:solidFill>
          <a:latin typeface="+mn-lt"/>
          <a:ea typeface="ＭＳ Ｐゴシック" pitchFamily="-12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gif"/><Relationship Id="rId4" Type="http://schemas.openxmlformats.org/officeDocument/2006/relationships/image" Target="../media/image9.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gif"/><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10.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6.xml"/><Relationship Id="rId3" Type="http://schemas.openxmlformats.org/officeDocument/2006/relationships/oleObject" Target="../embeddings/oleObject2.bin"/><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4.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df"/><Relationship Id="rId3" Type="http://schemas.openxmlformats.org/officeDocument/2006/relationships/image" Target="../media/image17.png"/><Relationship Id="rId4" Type="http://schemas.openxmlformats.org/officeDocument/2006/relationships/image" Target="../media/image18.pdf"/><Relationship Id="rId5"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20.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png"/><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1" Type="http://schemas.openxmlformats.org/officeDocument/2006/relationships/image" Target="../media/image32.png"/><Relationship Id="rId12" Type="http://schemas.openxmlformats.org/officeDocument/2006/relationships/image" Target="../media/image33.png"/><Relationship Id="rId13"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6" Type="http://schemas.openxmlformats.org/officeDocument/2006/relationships/image" Target="../media/image27.jpeg"/><Relationship Id="rId7" Type="http://schemas.openxmlformats.org/officeDocument/2006/relationships/image" Target="../media/image28.jpeg"/><Relationship Id="rId8" Type="http://schemas.openxmlformats.org/officeDocument/2006/relationships/image" Target="../media/image29.jpeg"/><Relationship Id="rId9" Type="http://schemas.openxmlformats.org/officeDocument/2006/relationships/image" Target="../media/image30.jpeg"/><Relationship Id="rId10" Type="http://schemas.openxmlformats.org/officeDocument/2006/relationships/image" Target="../media/image31.jpeg"/></Relationships>
</file>

<file path=ppt/slides/_rels/slide31.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7.xml"/><Relationship Id="rId3" Type="http://schemas.openxmlformats.org/officeDocument/2006/relationships/oleObject" Target="../embeddings/oleObject1.doc"/></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36.png"/><Relationship Id="rId4" Type="http://schemas.openxmlformats.org/officeDocument/2006/relationships/image" Target="../media/image20.png"/><Relationship Id="rId5"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 Id="rId3" Type="http://schemas.openxmlformats.org/officeDocument/2006/relationships/image" Target="../media/image20.pn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9.xml"/><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2818" name="Text Box 13"/>
          <p:cNvSpPr txBox="1">
            <a:spLocks noChangeArrowheads="1"/>
          </p:cNvSpPr>
          <p:nvPr/>
        </p:nvSpPr>
        <p:spPr bwMode="auto">
          <a:xfrm>
            <a:off x="228600" y="1676400"/>
            <a:ext cx="8686800" cy="3281363"/>
          </a:xfrm>
          <a:prstGeom prst="rect">
            <a:avLst/>
          </a:prstGeom>
          <a:noFill/>
          <a:ln w="9525">
            <a:noFill/>
            <a:miter lim="800000"/>
            <a:headEnd/>
            <a:tailEnd/>
          </a:ln>
        </p:spPr>
        <p:txBody>
          <a:bodyPr>
            <a:prstTxWarp prst="textNoShape">
              <a:avLst/>
            </a:prstTxWarp>
            <a:spAutoFit/>
          </a:bodyPr>
          <a:lstStyle/>
          <a:p>
            <a:pPr algn="ctr"/>
            <a:r>
              <a:rPr lang="fr-FR" sz="2800" b="1">
                <a:latin typeface="Calibri" pitchFamily="-123" charset="0"/>
              </a:rPr>
              <a:t>The Canadian RCM : general overview of the model and specific features of the Narccap simulations</a:t>
            </a:r>
            <a:endParaRPr lang="en-US" b="1">
              <a:latin typeface="Helvetica" pitchFamily="-123" charset="0"/>
            </a:endParaRPr>
          </a:p>
          <a:p>
            <a:pPr algn="ctr"/>
            <a:endParaRPr lang="en-US" b="1">
              <a:latin typeface="Helvetica" pitchFamily="-123" charset="0"/>
            </a:endParaRPr>
          </a:p>
          <a:p>
            <a:pPr algn="ctr"/>
            <a:endParaRPr lang="en-US" b="1">
              <a:latin typeface="Helvetica" pitchFamily="-123" charset="0"/>
            </a:endParaRPr>
          </a:p>
          <a:p>
            <a:pPr algn="ctr"/>
            <a:endParaRPr lang="en-US" b="1">
              <a:latin typeface="Helvetica" pitchFamily="-123" charset="0"/>
            </a:endParaRPr>
          </a:p>
          <a:p>
            <a:pPr algn="ctr"/>
            <a:endParaRPr lang="en-US" b="1">
              <a:latin typeface="Helvetica" pitchFamily="-123" charset="0"/>
            </a:endParaRPr>
          </a:p>
          <a:p>
            <a:pPr algn="ctr"/>
            <a:endParaRPr lang="en-US" b="1">
              <a:latin typeface="Helvetica" pitchFamily="-123" charset="0"/>
            </a:endParaRPr>
          </a:p>
          <a:p>
            <a:pPr algn="ctr"/>
            <a:endParaRPr lang="en-US" b="1">
              <a:latin typeface="Helvetica" pitchFamily="-123" charset="0"/>
            </a:endParaRPr>
          </a:p>
          <a:p>
            <a:pPr algn="ctr"/>
            <a:endParaRPr lang="en-US">
              <a:latin typeface="Helvetica" pitchFamily="-123" charset="0"/>
            </a:endParaRPr>
          </a:p>
          <a:p>
            <a:pPr>
              <a:spcBef>
                <a:spcPct val="50000"/>
              </a:spcBef>
            </a:pPr>
            <a:endParaRPr lang="en-US">
              <a:latin typeface="Helvetica" pitchFamily="-123" charset="0"/>
            </a:endParaRPr>
          </a:p>
        </p:txBody>
      </p:sp>
      <p:pic>
        <p:nvPicPr>
          <p:cNvPr id="162819" name="Picture 5" descr="Logo Ouranos"/>
          <p:cNvPicPr>
            <a:picLocks noChangeAspect="1" noChangeArrowheads="1"/>
          </p:cNvPicPr>
          <p:nvPr/>
        </p:nvPicPr>
        <p:blipFill>
          <a:blip r:embed="rId3"/>
          <a:srcRect/>
          <a:stretch>
            <a:fillRect/>
          </a:stretch>
        </p:blipFill>
        <p:spPr bwMode="auto">
          <a:xfrm>
            <a:off x="2895600" y="228600"/>
            <a:ext cx="2781300" cy="1185863"/>
          </a:xfrm>
          <a:prstGeom prst="rect">
            <a:avLst/>
          </a:prstGeom>
          <a:noFill/>
          <a:ln w="9525">
            <a:noFill/>
            <a:miter lim="800000"/>
            <a:headEnd/>
            <a:tailEnd/>
          </a:ln>
        </p:spPr>
      </p:pic>
      <p:sp>
        <p:nvSpPr>
          <p:cNvPr id="162820" name="ZoneTexte 5"/>
          <p:cNvSpPr txBox="1">
            <a:spLocks noChangeArrowheads="1"/>
          </p:cNvSpPr>
          <p:nvPr/>
        </p:nvSpPr>
        <p:spPr bwMode="auto">
          <a:xfrm>
            <a:off x="1371600" y="4114800"/>
            <a:ext cx="5791200" cy="701675"/>
          </a:xfrm>
          <a:prstGeom prst="rect">
            <a:avLst/>
          </a:prstGeom>
          <a:noFill/>
          <a:ln w="9525">
            <a:noFill/>
            <a:miter lim="800000"/>
            <a:headEnd/>
            <a:tailEnd/>
          </a:ln>
        </p:spPr>
        <p:txBody>
          <a:bodyPr>
            <a:prstTxWarp prst="textNoShape">
              <a:avLst/>
            </a:prstTxWarp>
            <a:spAutoFit/>
          </a:bodyPr>
          <a:lstStyle/>
          <a:p>
            <a:pPr algn="ctr"/>
            <a:r>
              <a:rPr lang="fr-CA" sz="2000">
                <a:latin typeface="Calibri" pitchFamily="-123" charset="0"/>
              </a:rPr>
              <a:t>Sébastien Biner and Daniel Caya with the contribution of the climate simulation team at Ouranos</a:t>
            </a:r>
          </a:p>
        </p:txBody>
      </p:sp>
      <p:sp>
        <p:nvSpPr>
          <p:cNvPr id="162821" name="Rectangle 5"/>
          <p:cNvSpPr>
            <a:spLocks noChangeArrowheads="1"/>
          </p:cNvSpPr>
          <p:nvPr/>
        </p:nvSpPr>
        <p:spPr bwMode="auto">
          <a:xfrm>
            <a:off x="63500" y="804863"/>
            <a:ext cx="184150" cy="366712"/>
          </a:xfrm>
          <a:prstGeom prst="rect">
            <a:avLst/>
          </a:prstGeom>
          <a:noFill/>
          <a:ln w="9525">
            <a:noFill/>
            <a:miter lim="800000"/>
            <a:headEnd/>
            <a:tailEnd/>
          </a:ln>
        </p:spPr>
        <p:txBody>
          <a:bodyPr wrap="none">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Titre 1"/>
          <p:cNvSpPr>
            <a:spLocks noGrp="1"/>
          </p:cNvSpPr>
          <p:nvPr>
            <p:ph type="title"/>
          </p:nvPr>
        </p:nvSpPr>
        <p:spPr>
          <a:xfrm>
            <a:off x="457200" y="-228600"/>
            <a:ext cx="8229600" cy="1143000"/>
          </a:xfrm>
        </p:spPr>
        <p:txBody>
          <a:bodyPr/>
          <a:lstStyle/>
          <a:p>
            <a:r>
              <a:rPr lang="fr-CA" smtClean="0"/>
              <a:t>Large-scale Nudging.</a:t>
            </a:r>
          </a:p>
        </p:txBody>
      </p:sp>
      <p:sp>
        <p:nvSpPr>
          <p:cNvPr id="51202" name="ZoneTexte 24"/>
          <p:cNvSpPr txBox="1">
            <a:spLocks noChangeArrowheads="1"/>
          </p:cNvSpPr>
          <p:nvPr/>
        </p:nvSpPr>
        <p:spPr bwMode="auto">
          <a:xfrm>
            <a:off x="533400" y="914400"/>
            <a:ext cx="8032750" cy="1343025"/>
          </a:xfrm>
          <a:prstGeom prst="rect">
            <a:avLst/>
          </a:prstGeom>
          <a:noFill/>
          <a:ln w="9525">
            <a:noFill/>
            <a:miter lim="800000"/>
            <a:headEnd/>
            <a:tailEnd/>
          </a:ln>
        </p:spPr>
        <p:txBody>
          <a:bodyPr>
            <a:prstTxWarp prst="textNoShape">
              <a:avLst/>
            </a:prstTxWarp>
            <a:spAutoFit/>
          </a:bodyPr>
          <a:lstStyle/>
          <a:p>
            <a:pPr>
              <a:spcAft>
                <a:spcPts val="600"/>
              </a:spcAft>
            </a:pPr>
            <a:r>
              <a:rPr lang="en-GB">
                <a:latin typeface="Calibri" pitchFamily="-123" charset="0"/>
              </a:rPr>
              <a:t>Motivations to use LSN</a:t>
            </a:r>
          </a:p>
          <a:p>
            <a:pPr>
              <a:spcAft>
                <a:spcPts val="600"/>
              </a:spcAft>
              <a:buFont typeface="Arial" pitchFamily="-123" charset="0"/>
              <a:buChar char="•"/>
            </a:pPr>
            <a:r>
              <a:rPr lang="fr-FR">
                <a:latin typeface="Calibri" pitchFamily="-123" charset="0"/>
              </a:rPr>
              <a:t>Prevents the </a:t>
            </a:r>
            <a:r>
              <a:rPr lang="en-GB">
                <a:latin typeface="Calibri" pitchFamily="-123" charset="0"/>
              </a:rPr>
              <a:t>development of large discrepencies between the LBC and the RCM</a:t>
            </a:r>
            <a:endParaRPr lang="fr-FR">
              <a:latin typeface="Calibri" pitchFamily="-123" charset="0"/>
            </a:endParaRPr>
          </a:p>
          <a:p>
            <a:endParaRPr lang="en-GB">
              <a:latin typeface="Calibri" pitchFamily="-123" charset="0"/>
            </a:endParaRPr>
          </a:p>
          <a:p>
            <a:pPr>
              <a:buFont typeface="Arial" pitchFamily="-123" charset="0"/>
              <a:buChar char="•"/>
            </a:pPr>
            <a:endParaRPr lang="en-GB">
              <a:latin typeface="Calibri" pitchFamily="-123" charset="0"/>
            </a:endParaRPr>
          </a:p>
        </p:txBody>
      </p:sp>
      <p:sp>
        <p:nvSpPr>
          <p:cNvPr id="51203" name="Text Box 9"/>
          <p:cNvSpPr txBox="1">
            <a:spLocks noChangeArrowheads="1"/>
          </p:cNvSpPr>
          <p:nvPr/>
        </p:nvSpPr>
        <p:spPr bwMode="auto">
          <a:xfrm>
            <a:off x="533400" y="5297488"/>
            <a:ext cx="8153400" cy="641350"/>
          </a:xfrm>
          <a:prstGeom prst="rect">
            <a:avLst/>
          </a:prstGeom>
          <a:noFill/>
          <a:ln w="9525">
            <a:noFill/>
            <a:miter lim="800000"/>
            <a:headEnd/>
            <a:tailEnd/>
          </a:ln>
        </p:spPr>
        <p:txBody>
          <a:bodyPr>
            <a:prstTxWarp prst="textNoShape">
              <a:avLst/>
            </a:prstTxWarp>
            <a:spAutoFit/>
          </a:bodyPr>
          <a:lstStyle/>
          <a:p>
            <a:r>
              <a:rPr lang="en-GB">
                <a:latin typeface="Times" pitchFamily="-123" charset="0"/>
              </a:rPr>
              <a:t>CRCM(blacklines) and NCEP(color) analysis GZ 500 hPa [dam] on 22 May 1988 at 12Z (i.e. 180 h of simulation)</a:t>
            </a:r>
            <a:endParaRPr lang="en-GB" sz="2400" baseline="-25000">
              <a:solidFill>
                <a:srgbClr val="33CC33"/>
              </a:solidFill>
              <a:latin typeface="Calibri" pitchFamily="-123" charset="0"/>
            </a:endParaRPr>
          </a:p>
        </p:txBody>
      </p:sp>
      <p:pic>
        <p:nvPicPr>
          <p:cNvPr id="51204" name="Picture 10" descr="gz500_22mai12Z_PISP0vsDI.gif                                   000000C9truc à biner                   B5386F44:"/>
          <p:cNvPicPr>
            <a:picLocks noChangeAspect="1" noChangeArrowheads="1"/>
          </p:cNvPicPr>
          <p:nvPr/>
        </p:nvPicPr>
        <p:blipFill>
          <a:blip r:embed="rId3"/>
          <a:srcRect/>
          <a:stretch>
            <a:fillRect/>
          </a:stretch>
        </p:blipFill>
        <p:spPr bwMode="auto">
          <a:xfrm>
            <a:off x="609600" y="2635250"/>
            <a:ext cx="3806825" cy="2568575"/>
          </a:xfrm>
          <a:prstGeom prst="rect">
            <a:avLst/>
          </a:prstGeom>
          <a:noFill/>
          <a:ln w="38100">
            <a:solidFill>
              <a:srgbClr val="FF3300"/>
            </a:solidFill>
            <a:miter lim="800000"/>
            <a:headEnd/>
            <a:tailEnd/>
          </a:ln>
        </p:spPr>
      </p:pic>
      <p:pic>
        <p:nvPicPr>
          <p:cNvPr id="51205" name="Picture 11" descr="gz500_22mai12Z_PISP2vsDI.gif                                   000000C9truc à biner                   B5386F44:"/>
          <p:cNvPicPr>
            <a:picLocks noChangeAspect="1" noChangeArrowheads="1"/>
          </p:cNvPicPr>
          <p:nvPr/>
        </p:nvPicPr>
        <p:blipFill>
          <a:blip r:embed="rId4"/>
          <a:srcRect/>
          <a:stretch>
            <a:fillRect/>
          </a:stretch>
        </p:blipFill>
        <p:spPr bwMode="auto">
          <a:xfrm>
            <a:off x="4727575" y="2613025"/>
            <a:ext cx="3806825" cy="2568575"/>
          </a:xfrm>
          <a:prstGeom prst="rect">
            <a:avLst/>
          </a:prstGeom>
          <a:noFill/>
          <a:ln w="38100">
            <a:solidFill>
              <a:srgbClr val="33CC33"/>
            </a:solidFill>
            <a:miter lim="800000"/>
            <a:headEnd/>
            <a:tailEnd/>
          </a:ln>
        </p:spPr>
      </p:pic>
      <p:sp>
        <p:nvSpPr>
          <p:cNvPr id="51206" name="ZoneTexte 35"/>
          <p:cNvSpPr txBox="1">
            <a:spLocks noChangeArrowheads="1"/>
          </p:cNvSpPr>
          <p:nvPr/>
        </p:nvSpPr>
        <p:spPr bwMode="auto">
          <a:xfrm>
            <a:off x="1757363" y="2176463"/>
            <a:ext cx="1354137" cy="366712"/>
          </a:xfrm>
          <a:prstGeom prst="rect">
            <a:avLst/>
          </a:prstGeom>
          <a:noFill/>
          <a:ln w="9525">
            <a:noFill/>
            <a:miter lim="800000"/>
            <a:headEnd/>
            <a:tailEnd/>
          </a:ln>
        </p:spPr>
        <p:txBody>
          <a:bodyPr wrap="none">
            <a:prstTxWarp prst="textNoShape">
              <a:avLst/>
            </a:prstTxWarp>
            <a:spAutoFit/>
          </a:bodyPr>
          <a:lstStyle/>
          <a:p>
            <a:r>
              <a:rPr lang="fr-FR">
                <a:latin typeface="Calibri" pitchFamily="-123" charset="0"/>
              </a:rPr>
              <a:t>W</a:t>
            </a:r>
            <a:r>
              <a:rPr lang="en-GB">
                <a:latin typeface="Calibri" pitchFamily="-123" charset="0"/>
              </a:rPr>
              <a:t>ithout LSN</a:t>
            </a:r>
          </a:p>
        </p:txBody>
      </p:sp>
      <p:sp>
        <p:nvSpPr>
          <p:cNvPr id="51207" name="ZoneTexte 37"/>
          <p:cNvSpPr txBox="1">
            <a:spLocks noChangeArrowheads="1"/>
          </p:cNvSpPr>
          <p:nvPr/>
        </p:nvSpPr>
        <p:spPr bwMode="auto">
          <a:xfrm>
            <a:off x="5943600" y="2176463"/>
            <a:ext cx="1036638" cy="366712"/>
          </a:xfrm>
          <a:prstGeom prst="rect">
            <a:avLst/>
          </a:prstGeom>
          <a:noFill/>
          <a:ln w="9525">
            <a:noFill/>
            <a:miter lim="800000"/>
            <a:headEnd/>
            <a:tailEnd/>
          </a:ln>
        </p:spPr>
        <p:txBody>
          <a:bodyPr wrap="none">
            <a:prstTxWarp prst="textNoShape">
              <a:avLst/>
            </a:prstTxWarp>
            <a:spAutoFit/>
          </a:bodyPr>
          <a:lstStyle/>
          <a:p>
            <a:r>
              <a:rPr lang="fr-FR">
                <a:latin typeface="Calibri" pitchFamily="-123" charset="0"/>
              </a:rPr>
              <a:t>W</a:t>
            </a:r>
            <a:r>
              <a:rPr lang="en-GB">
                <a:latin typeface="Calibri" pitchFamily="-123" charset="0"/>
              </a:rPr>
              <a:t>ith LSN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Titre 1"/>
          <p:cNvSpPr>
            <a:spLocks noGrp="1"/>
          </p:cNvSpPr>
          <p:nvPr>
            <p:ph type="title"/>
          </p:nvPr>
        </p:nvSpPr>
        <p:spPr>
          <a:xfrm>
            <a:off x="457200" y="-228600"/>
            <a:ext cx="8229600" cy="1143000"/>
          </a:xfrm>
        </p:spPr>
        <p:txBody>
          <a:bodyPr/>
          <a:lstStyle/>
          <a:p>
            <a:r>
              <a:rPr lang="fr-CA" smtClean="0"/>
              <a:t>Large-scale Nudging.</a:t>
            </a:r>
          </a:p>
        </p:txBody>
      </p:sp>
      <p:sp>
        <p:nvSpPr>
          <p:cNvPr id="53250" name="ZoneTexte 24"/>
          <p:cNvSpPr txBox="1">
            <a:spLocks noChangeArrowheads="1"/>
          </p:cNvSpPr>
          <p:nvPr/>
        </p:nvSpPr>
        <p:spPr bwMode="auto">
          <a:xfrm>
            <a:off x="533400" y="914400"/>
            <a:ext cx="8032750" cy="3097213"/>
          </a:xfrm>
          <a:prstGeom prst="rect">
            <a:avLst/>
          </a:prstGeom>
          <a:noFill/>
          <a:ln w="9525">
            <a:noFill/>
            <a:miter lim="800000"/>
            <a:headEnd/>
            <a:tailEnd/>
          </a:ln>
        </p:spPr>
        <p:txBody>
          <a:bodyPr>
            <a:prstTxWarp prst="textNoShape">
              <a:avLst/>
            </a:prstTxWarp>
            <a:spAutoFit/>
          </a:bodyPr>
          <a:lstStyle/>
          <a:p>
            <a:pPr>
              <a:spcAft>
                <a:spcPts val="600"/>
              </a:spcAft>
            </a:pPr>
            <a:r>
              <a:rPr lang="en-GB">
                <a:latin typeface="Calibri" pitchFamily="-123" charset="0"/>
              </a:rPr>
              <a:t>Motivations to use LSN</a:t>
            </a:r>
          </a:p>
          <a:p>
            <a:pPr>
              <a:spcAft>
                <a:spcPts val="600"/>
              </a:spcAft>
              <a:buFont typeface="Arial" pitchFamily="-123" charset="0"/>
              <a:buChar char="•"/>
            </a:pPr>
            <a:r>
              <a:rPr lang="fr-FR">
                <a:latin typeface="Calibri" pitchFamily="-123" charset="0"/>
              </a:rPr>
              <a:t>Prevents the </a:t>
            </a:r>
            <a:r>
              <a:rPr lang="en-GB">
                <a:latin typeface="Calibri" pitchFamily="-123" charset="0"/>
              </a:rPr>
              <a:t>development of large discrepencies between the LBC and the RCM</a:t>
            </a:r>
            <a:endParaRPr lang="fr-FR">
              <a:latin typeface="Calibri" pitchFamily="-123" charset="0"/>
            </a:endParaRPr>
          </a:p>
          <a:p>
            <a:pPr>
              <a:spcAft>
                <a:spcPts val="600"/>
              </a:spcAft>
              <a:buFont typeface="Arial" pitchFamily="-123" charset="0"/>
              <a:buChar char="•"/>
            </a:pPr>
            <a:r>
              <a:rPr lang="fr-FR">
                <a:latin typeface="Calibri" pitchFamily="-123" charset="0"/>
              </a:rPr>
              <a:t>Reduction of the mismatch between the RCM and the LBC at the outflow boundary </a:t>
            </a:r>
          </a:p>
          <a:p>
            <a:pPr>
              <a:spcAft>
                <a:spcPts val="600"/>
              </a:spcAft>
              <a:buFont typeface="Arial" pitchFamily="-123" charset="0"/>
              <a:buChar char="•"/>
            </a:pPr>
            <a:r>
              <a:rPr lang="fr-FR">
                <a:latin typeface="Calibri" pitchFamily="-123" charset="0"/>
              </a:rPr>
              <a:t>R</a:t>
            </a:r>
            <a:r>
              <a:rPr lang="en-GB">
                <a:latin typeface="Calibri" pitchFamily="-123" charset="0"/>
              </a:rPr>
              <a:t>eduction of the sensitivity of a simulation to the domaine size and configuration </a:t>
            </a:r>
          </a:p>
          <a:p>
            <a:pPr>
              <a:spcAft>
                <a:spcPts val="600"/>
              </a:spcAft>
              <a:buFont typeface="Arial" pitchFamily="-123" charset="0"/>
              <a:buChar char="•"/>
            </a:pPr>
            <a:r>
              <a:rPr lang="en-GB">
                <a:latin typeface="Calibri" pitchFamily="-123" charset="0"/>
              </a:rPr>
              <a:t>Side effects seem minimal up to now(</a:t>
            </a:r>
            <a:r>
              <a:rPr lang="en-GB" i="1">
                <a:latin typeface="Calibri" pitchFamily="-123" charset="0"/>
              </a:rPr>
              <a:t>c.f. </a:t>
            </a:r>
            <a:r>
              <a:rPr lang="en-GB">
                <a:latin typeface="Calibri" pitchFamily="-123" charset="0"/>
              </a:rPr>
              <a:t>Alexandru </a:t>
            </a:r>
            <a:r>
              <a:rPr lang="en-GB" i="1">
                <a:latin typeface="Calibri" pitchFamily="-123" charset="0"/>
              </a:rPr>
              <a:t>et al 2009, </a:t>
            </a:r>
            <a:r>
              <a:rPr lang="en-GB">
                <a:latin typeface="Calibri" pitchFamily="-123" charset="0"/>
              </a:rPr>
              <a:t>MWR)</a:t>
            </a:r>
          </a:p>
          <a:p>
            <a:pPr>
              <a:spcAft>
                <a:spcPts val="600"/>
              </a:spcAft>
              <a:buFont typeface="Arial" pitchFamily="-123" charset="0"/>
              <a:buChar char="•"/>
            </a:pPr>
            <a:endParaRPr lang="en-GB">
              <a:latin typeface="Calibri" pitchFamily="-123" charset="0"/>
            </a:endParaRPr>
          </a:p>
          <a:p>
            <a:pPr>
              <a:spcAft>
                <a:spcPts val="600"/>
              </a:spcAft>
              <a:buFont typeface="Arial" pitchFamily="-123" charset="0"/>
              <a:buChar char="•"/>
            </a:pPr>
            <a:endParaRPr lang="fr-FR">
              <a:latin typeface="Calibri" pitchFamily="-123" charset="0"/>
            </a:endParaRPr>
          </a:p>
          <a:p>
            <a:endParaRPr lang="en-GB">
              <a:latin typeface="Calibri" pitchFamily="-123" charset="0"/>
            </a:endParaRPr>
          </a:p>
          <a:p>
            <a:pPr>
              <a:buFont typeface="Arial" pitchFamily="-123" charset="0"/>
              <a:buChar char="•"/>
            </a:pPr>
            <a:endParaRPr lang="en-GB">
              <a:latin typeface="Calibri" pitchFamily="-123"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Titre 1"/>
          <p:cNvSpPr>
            <a:spLocks noGrp="1"/>
          </p:cNvSpPr>
          <p:nvPr>
            <p:ph type="title"/>
          </p:nvPr>
        </p:nvSpPr>
        <p:spPr/>
        <p:txBody>
          <a:bodyPr/>
          <a:lstStyle/>
          <a:p>
            <a:r>
              <a:rPr lang="fr-FR" smtClean="0"/>
              <a:t>Set-up for the Narccap simulations</a:t>
            </a:r>
            <a:endParaRPr lang="fr-CA" smtClean="0"/>
          </a:p>
        </p:txBody>
      </p:sp>
      <p:pic>
        <p:nvPicPr>
          <p:cNvPr id="55298" name="Espace réservé du contenu 4" descr="topo_140x115.png"/>
          <p:cNvPicPr>
            <a:picLocks noGrp="1" noChangeAspect="1"/>
          </p:cNvPicPr>
          <p:nvPr>
            <p:ph idx="1"/>
          </p:nvPr>
        </p:nvPicPr>
        <p:blipFill>
          <a:blip r:embed="rId3"/>
          <a:srcRect l="-24397" r="-24397"/>
          <a:stretch>
            <a:fillRect/>
          </a:stretch>
        </p:blipFill>
        <p:spPr>
          <a:xfrm>
            <a:off x="-914400" y="1600200"/>
            <a:ext cx="8229600" cy="4525963"/>
          </a:xfrm>
        </p:spPr>
      </p:pic>
      <p:sp>
        <p:nvSpPr>
          <p:cNvPr id="4" name="ZoneTexte 3"/>
          <p:cNvSpPr txBox="1"/>
          <p:nvPr/>
        </p:nvSpPr>
        <p:spPr>
          <a:xfrm>
            <a:off x="6324600" y="1600200"/>
            <a:ext cx="2819400" cy="3387725"/>
          </a:xfrm>
          <a:prstGeom prst="rect">
            <a:avLst/>
          </a:prstGeom>
          <a:noFill/>
        </p:spPr>
        <p:txBody>
          <a:bodyPr>
            <a:spAutoFit/>
          </a:bodyPr>
          <a:lstStyle/>
          <a:p>
            <a:pPr fontAlgn="auto">
              <a:spcBef>
                <a:spcPts val="0"/>
              </a:spcBef>
              <a:spcAft>
                <a:spcPts val="0"/>
              </a:spcAft>
              <a:buFont typeface="Arial"/>
              <a:buChar char="•"/>
              <a:defRPr/>
            </a:pPr>
            <a:r>
              <a:rPr lang="en-GB" dirty="0">
                <a:latin typeface="+mn-lt"/>
                <a:ea typeface="+mn-ea"/>
                <a:cs typeface="+mn-cs"/>
              </a:rPr>
              <a:t>CRCM version 4.2.0</a:t>
            </a:r>
          </a:p>
          <a:p>
            <a:pPr fontAlgn="auto">
              <a:spcBef>
                <a:spcPts val="0"/>
              </a:spcBef>
              <a:spcAft>
                <a:spcPts val="0"/>
              </a:spcAft>
              <a:buFont typeface="Arial"/>
              <a:buChar char="•"/>
              <a:defRPr/>
            </a:pPr>
            <a:r>
              <a:rPr lang="en-GB" dirty="0">
                <a:latin typeface="+mn-lt"/>
                <a:ea typeface="+mn-ea"/>
                <a:cs typeface="+mn-cs"/>
              </a:rPr>
              <a:t>160x135 computation grid</a:t>
            </a:r>
          </a:p>
          <a:p>
            <a:pPr fontAlgn="auto">
              <a:spcBef>
                <a:spcPts val="0"/>
              </a:spcBef>
              <a:spcAft>
                <a:spcPts val="0"/>
              </a:spcAft>
              <a:buFont typeface="Arial"/>
              <a:buChar char="•"/>
              <a:defRPr/>
            </a:pPr>
            <a:r>
              <a:rPr lang="en-GB" dirty="0">
                <a:latin typeface="+mn-lt"/>
                <a:ea typeface="+mn-ea"/>
                <a:cs typeface="+mn-cs"/>
              </a:rPr>
              <a:t>10 points Davies nudging on the perimeter</a:t>
            </a:r>
          </a:p>
          <a:p>
            <a:pPr fontAlgn="auto">
              <a:spcBef>
                <a:spcPts val="0"/>
              </a:spcBef>
              <a:spcAft>
                <a:spcPts val="0"/>
              </a:spcAft>
              <a:buFont typeface="Arial"/>
              <a:buChar char="•"/>
              <a:defRPr/>
            </a:pPr>
            <a:r>
              <a:rPr lang="en-GB" dirty="0">
                <a:latin typeface="+mn-lt"/>
                <a:ea typeface="+mn-ea"/>
                <a:cs typeface="+mn-cs"/>
              </a:rPr>
              <a:t>140x115 diagnostic grid (</a:t>
            </a:r>
            <a:r>
              <a:rPr lang="en-GB" dirty="0">
                <a:solidFill>
                  <a:srgbClr val="FF0000"/>
                </a:solidFill>
                <a:latin typeface="+mn-lt"/>
                <a:ea typeface="+mn-ea"/>
                <a:cs typeface="+mn-cs"/>
              </a:rPr>
              <a:t>grid of the </a:t>
            </a:r>
            <a:r>
              <a:rPr lang="en-GB" dirty="0" err="1">
                <a:solidFill>
                  <a:srgbClr val="FF0000"/>
                </a:solidFill>
                <a:latin typeface="+mn-lt"/>
                <a:ea typeface="+mn-ea"/>
                <a:cs typeface="+mn-cs"/>
              </a:rPr>
              <a:t>NetCDF</a:t>
            </a:r>
            <a:r>
              <a:rPr lang="en-GB" dirty="0">
                <a:solidFill>
                  <a:srgbClr val="FF0000"/>
                </a:solidFill>
                <a:latin typeface="+mn-lt"/>
                <a:ea typeface="+mn-ea"/>
                <a:cs typeface="+mn-cs"/>
              </a:rPr>
              <a:t> files</a:t>
            </a:r>
            <a:r>
              <a:rPr lang="en-GB" dirty="0">
                <a:latin typeface="+mn-lt"/>
                <a:ea typeface="+mn-ea"/>
                <a:cs typeface="+mn-cs"/>
              </a:rPr>
              <a:t>)</a:t>
            </a:r>
          </a:p>
          <a:p>
            <a:pPr marL="93663" indent="-93663" fontAlgn="auto">
              <a:spcBef>
                <a:spcPts val="0"/>
              </a:spcBef>
              <a:spcAft>
                <a:spcPts val="0"/>
              </a:spcAft>
              <a:buFont typeface="Arial"/>
              <a:buChar char="•"/>
              <a:defRPr/>
            </a:pPr>
            <a:r>
              <a:rPr lang="en-GB" dirty="0">
                <a:latin typeface="+mn-lt"/>
                <a:ea typeface="+mn-ea"/>
                <a:cs typeface="+mn-cs"/>
              </a:rPr>
              <a:t>Polar stereographic grid with 50 km resolution @ 60deg. N</a:t>
            </a:r>
          </a:p>
          <a:p>
            <a:pPr fontAlgn="auto">
              <a:spcBef>
                <a:spcPts val="0"/>
              </a:spcBef>
              <a:spcAft>
                <a:spcPts val="0"/>
              </a:spcAft>
              <a:buFont typeface="Arial"/>
              <a:buChar char="•"/>
              <a:defRPr/>
            </a:pPr>
            <a:r>
              <a:rPr lang="en-GB" dirty="0">
                <a:latin typeface="+mn-lt"/>
                <a:ea typeface="+mn-ea"/>
                <a:cs typeface="+mn-cs"/>
              </a:rPr>
              <a:t>900s time-step</a:t>
            </a:r>
          </a:p>
          <a:p>
            <a:pPr fontAlgn="auto">
              <a:spcBef>
                <a:spcPts val="0"/>
              </a:spcBef>
              <a:spcAft>
                <a:spcPts val="0"/>
              </a:spcAft>
              <a:buFont typeface="Arial"/>
              <a:buChar char="•"/>
              <a:defRPr/>
            </a:pPr>
            <a:endParaRPr lang="en-GB" dirty="0">
              <a:latin typeface="+mn-lt"/>
              <a:ea typeface="+mn-ea"/>
              <a:cs typeface="+mn-cs"/>
            </a:endParaRPr>
          </a:p>
          <a:p>
            <a:pPr fontAlgn="auto">
              <a:spcBef>
                <a:spcPts val="0"/>
              </a:spcBef>
              <a:spcAft>
                <a:spcPts val="0"/>
              </a:spcAft>
              <a:buFont typeface="Arial"/>
              <a:buChar char="•"/>
              <a:defRPr/>
            </a:pPr>
            <a:endParaRPr lang="en-GB" dirty="0">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5" name="Titre 1"/>
          <p:cNvSpPr>
            <a:spLocks noGrp="1"/>
          </p:cNvSpPr>
          <p:nvPr>
            <p:ph type="title"/>
          </p:nvPr>
        </p:nvSpPr>
        <p:spPr/>
        <p:txBody>
          <a:bodyPr/>
          <a:lstStyle/>
          <a:p>
            <a:r>
              <a:rPr lang="fr-FR" smtClean="0"/>
              <a:t>Other specific questions</a:t>
            </a:r>
            <a:endParaRPr lang="fr-CA" smtClean="0"/>
          </a:p>
        </p:txBody>
      </p:sp>
      <p:sp>
        <p:nvSpPr>
          <p:cNvPr id="57346" name="Espace réservé du contenu 6"/>
          <p:cNvSpPr>
            <a:spLocks noGrp="1"/>
          </p:cNvSpPr>
          <p:nvPr>
            <p:ph idx="1"/>
          </p:nvPr>
        </p:nvSpPr>
        <p:spPr/>
        <p:txBody>
          <a:bodyPr/>
          <a:lstStyle/>
          <a:p>
            <a:r>
              <a:rPr lang="fr-FR" smtClean="0"/>
              <a:t>S</a:t>
            </a:r>
            <a:r>
              <a:rPr lang="en-GB" smtClean="0"/>
              <a:t>oil initialisation?</a:t>
            </a:r>
          </a:p>
          <a:p>
            <a:r>
              <a:rPr lang="fr-FR" smtClean="0"/>
              <a:t>S</a:t>
            </a:r>
            <a:r>
              <a:rPr lang="en-GB" smtClean="0"/>
              <a:t>pin-up length?</a:t>
            </a:r>
          </a:p>
          <a:p>
            <a:endParaRPr lang="en-GB" smtClean="0"/>
          </a:p>
          <a:p>
            <a:pPr>
              <a:buFont typeface="Arial" pitchFamily="-123" charset="0"/>
              <a:buNone/>
            </a:pPr>
            <a:endParaRPr lang="en-GB"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Titre 1"/>
          <p:cNvSpPr>
            <a:spLocks noGrp="1"/>
          </p:cNvSpPr>
          <p:nvPr>
            <p:ph type="title"/>
          </p:nvPr>
        </p:nvSpPr>
        <p:spPr>
          <a:xfrm>
            <a:off x="457200" y="-228600"/>
            <a:ext cx="8229600" cy="1143000"/>
          </a:xfrm>
        </p:spPr>
        <p:txBody>
          <a:bodyPr/>
          <a:lstStyle/>
          <a:p>
            <a:r>
              <a:rPr lang="fr-CA" smtClean="0"/>
              <a:t>Soil initialization</a:t>
            </a:r>
          </a:p>
        </p:txBody>
      </p:sp>
      <p:sp>
        <p:nvSpPr>
          <p:cNvPr id="9" name="ZoneTexte 8"/>
          <p:cNvSpPr txBox="1"/>
          <p:nvPr/>
        </p:nvSpPr>
        <p:spPr>
          <a:xfrm>
            <a:off x="762000" y="1295400"/>
            <a:ext cx="7924800" cy="4211638"/>
          </a:xfrm>
          <a:prstGeom prst="rect">
            <a:avLst/>
          </a:prstGeom>
          <a:noFill/>
        </p:spPr>
        <p:txBody>
          <a:bodyPr>
            <a:spAutoFit/>
          </a:bodyPr>
          <a:lstStyle/>
          <a:p>
            <a:pPr marL="90488" indent="-90488" fontAlgn="auto">
              <a:spcBef>
                <a:spcPts val="0"/>
              </a:spcBef>
              <a:spcAft>
                <a:spcPts val="0"/>
              </a:spcAft>
              <a:buFont typeface="Arial"/>
              <a:buChar char="•"/>
              <a:defRPr/>
            </a:pPr>
            <a:r>
              <a:rPr lang="fr-FR" dirty="0">
                <a:latin typeface="+mn-lt"/>
                <a:ea typeface="+mn-ea"/>
                <a:cs typeface="+mn-cs"/>
              </a:rPr>
              <a:t>S</a:t>
            </a:r>
            <a:r>
              <a:rPr lang="en-GB" dirty="0" err="1">
                <a:latin typeface="+mn-lt"/>
                <a:ea typeface="+mn-ea"/>
                <a:cs typeface="+mn-cs"/>
              </a:rPr>
              <a:t>ome</a:t>
            </a:r>
            <a:r>
              <a:rPr lang="en-GB" dirty="0">
                <a:latin typeface="+mn-lt"/>
                <a:ea typeface="+mn-ea"/>
                <a:cs typeface="+mn-cs"/>
              </a:rPr>
              <a:t> soil variables are prognostic and only need to be initialized (</a:t>
            </a:r>
            <a:r>
              <a:rPr lang="en-GB" i="1" dirty="0">
                <a:latin typeface="+mn-lt"/>
                <a:ea typeface="+mn-ea"/>
                <a:cs typeface="+mn-cs"/>
              </a:rPr>
              <a:t>e.g. </a:t>
            </a:r>
            <a:r>
              <a:rPr lang="en-GB" dirty="0">
                <a:latin typeface="+mn-lt"/>
                <a:ea typeface="+mn-ea"/>
                <a:cs typeface="+mn-cs"/>
              </a:rPr>
              <a:t>soil moisture, temperature, snow cover, </a:t>
            </a:r>
            <a:r>
              <a:rPr lang="fr-FR" dirty="0">
                <a:latin typeface="+mn-lt"/>
                <a:ea typeface="+mn-ea"/>
                <a:cs typeface="+mn-cs"/>
              </a:rPr>
              <a:t>…)</a:t>
            </a:r>
          </a:p>
          <a:p>
            <a:pPr marL="90488" indent="-90488" fontAlgn="auto">
              <a:spcBef>
                <a:spcPts val="0"/>
              </a:spcBef>
              <a:spcAft>
                <a:spcPts val="0"/>
              </a:spcAft>
              <a:buFont typeface="Arial"/>
              <a:buChar char="•"/>
              <a:defRPr/>
            </a:pPr>
            <a:r>
              <a:rPr lang="fr-FR" dirty="0" err="1">
                <a:latin typeface="+mn-lt"/>
                <a:ea typeface="+mn-ea"/>
                <a:cs typeface="+mn-cs"/>
              </a:rPr>
              <a:t>Some</a:t>
            </a:r>
            <a:r>
              <a:rPr lang="fr-FR" dirty="0">
                <a:latin typeface="+mn-lt"/>
                <a:ea typeface="+mn-ea"/>
                <a:cs typeface="+mn-cs"/>
              </a:rPr>
              <a:t> </a:t>
            </a:r>
            <a:r>
              <a:rPr lang="fr-FR" dirty="0" err="1">
                <a:latin typeface="+mn-lt"/>
                <a:ea typeface="+mn-ea"/>
                <a:cs typeface="+mn-cs"/>
              </a:rPr>
              <a:t>soil</a:t>
            </a:r>
            <a:r>
              <a:rPr lang="fr-FR" dirty="0">
                <a:latin typeface="+mn-lt"/>
                <a:ea typeface="+mn-ea"/>
                <a:cs typeface="+mn-cs"/>
              </a:rPr>
              <a:t> variables are </a:t>
            </a:r>
            <a:r>
              <a:rPr lang="fr-FR" dirty="0" err="1">
                <a:latin typeface="+mn-lt"/>
                <a:ea typeface="+mn-ea"/>
                <a:cs typeface="+mn-cs"/>
              </a:rPr>
              <a:t>prescribed</a:t>
            </a:r>
            <a:r>
              <a:rPr lang="fr-FR" dirty="0">
                <a:latin typeface="+mn-lt"/>
                <a:ea typeface="+mn-ea"/>
                <a:cs typeface="+mn-cs"/>
              </a:rPr>
              <a:t> </a:t>
            </a:r>
            <a:r>
              <a:rPr lang="fr-FR" dirty="0" err="1">
                <a:latin typeface="+mn-lt"/>
                <a:ea typeface="+mn-ea"/>
                <a:cs typeface="+mn-cs"/>
              </a:rPr>
              <a:t>with</a:t>
            </a:r>
            <a:r>
              <a:rPr lang="fr-FR" dirty="0">
                <a:latin typeface="+mn-lt"/>
                <a:ea typeface="+mn-ea"/>
                <a:cs typeface="+mn-cs"/>
              </a:rPr>
              <a:t> </a:t>
            </a:r>
            <a:r>
              <a:rPr lang="fr-FR" dirty="0" err="1">
                <a:latin typeface="+mn-lt"/>
                <a:ea typeface="+mn-ea"/>
                <a:cs typeface="+mn-cs"/>
              </a:rPr>
              <a:t>different</a:t>
            </a:r>
            <a:r>
              <a:rPr lang="fr-FR" dirty="0">
                <a:latin typeface="+mn-lt"/>
                <a:ea typeface="+mn-ea"/>
                <a:cs typeface="+mn-cs"/>
              </a:rPr>
              <a:t> update </a:t>
            </a:r>
            <a:r>
              <a:rPr lang="fr-FR" dirty="0" err="1">
                <a:latin typeface="+mn-lt"/>
                <a:ea typeface="+mn-ea"/>
                <a:cs typeface="+mn-cs"/>
              </a:rPr>
              <a:t>frequencies</a:t>
            </a:r>
            <a:r>
              <a:rPr lang="fr-FR" dirty="0">
                <a:latin typeface="+mn-lt"/>
                <a:ea typeface="+mn-ea"/>
                <a:cs typeface="+mn-cs"/>
              </a:rPr>
              <a:t> (</a:t>
            </a:r>
            <a:r>
              <a:rPr lang="fr-FR" i="1" dirty="0" err="1">
                <a:latin typeface="+mn-lt"/>
                <a:ea typeface="+mn-ea"/>
                <a:cs typeface="+mn-cs"/>
              </a:rPr>
              <a:t>e.g</a:t>
            </a:r>
            <a:r>
              <a:rPr lang="fr-FR" i="1" dirty="0">
                <a:latin typeface="+mn-lt"/>
                <a:ea typeface="+mn-ea"/>
                <a:cs typeface="+mn-cs"/>
              </a:rPr>
              <a:t>. </a:t>
            </a:r>
            <a:r>
              <a:rPr lang="fr-FR" dirty="0">
                <a:latin typeface="+mn-lt"/>
                <a:ea typeface="+mn-ea"/>
                <a:cs typeface="+mn-cs"/>
              </a:rPr>
              <a:t>SST, </a:t>
            </a:r>
            <a:r>
              <a:rPr lang="fr-FR" dirty="0" err="1">
                <a:latin typeface="+mn-lt"/>
                <a:ea typeface="+mn-ea"/>
                <a:cs typeface="+mn-cs"/>
              </a:rPr>
              <a:t>Sea</a:t>
            </a:r>
            <a:r>
              <a:rPr lang="fr-FR" dirty="0">
                <a:latin typeface="+mn-lt"/>
                <a:ea typeface="+mn-ea"/>
                <a:cs typeface="+mn-cs"/>
              </a:rPr>
              <a:t> </a:t>
            </a:r>
            <a:r>
              <a:rPr lang="fr-FR" dirty="0" err="1">
                <a:latin typeface="+mn-lt"/>
                <a:ea typeface="+mn-ea"/>
                <a:cs typeface="+mn-cs"/>
              </a:rPr>
              <a:t>ice</a:t>
            </a:r>
            <a:r>
              <a:rPr lang="fr-FR" dirty="0">
                <a:latin typeface="+mn-lt"/>
                <a:ea typeface="+mn-ea"/>
                <a:cs typeface="+mn-cs"/>
              </a:rPr>
              <a:t>, </a:t>
            </a:r>
            <a:r>
              <a:rPr lang="fr-FR" dirty="0" err="1">
                <a:latin typeface="+mn-lt"/>
                <a:ea typeface="+mn-ea"/>
                <a:cs typeface="+mn-cs"/>
              </a:rPr>
              <a:t>Root</a:t>
            </a:r>
            <a:r>
              <a:rPr lang="fr-FR" dirty="0">
                <a:latin typeface="+mn-lt"/>
                <a:ea typeface="+mn-ea"/>
                <a:cs typeface="+mn-cs"/>
              </a:rPr>
              <a:t> </a:t>
            </a:r>
            <a:r>
              <a:rPr lang="fr-FR" dirty="0" err="1">
                <a:latin typeface="+mn-lt"/>
                <a:ea typeface="+mn-ea"/>
                <a:cs typeface="+mn-cs"/>
              </a:rPr>
              <a:t>depth</a:t>
            </a:r>
            <a:r>
              <a:rPr lang="fr-FR" dirty="0">
                <a:latin typeface="+mn-lt"/>
                <a:ea typeface="+mn-ea"/>
                <a:cs typeface="+mn-cs"/>
              </a:rPr>
              <a:t>, ozone, …)</a:t>
            </a:r>
          </a:p>
          <a:p>
            <a:pPr marL="90488" indent="-90488" fontAlgn="auto">
              <a:spcBef>
                <a:spcPts val="0"/>
              </a:spcBef>
              <a:spcAft>
                <a:spcPts val="0"/>
              </a:spcAft>
              <a:buFont typeface="Arial"/>
              <a:buChar char="•"/>
              <a:defRPr/>
            </a:pPr>
            <a:endParaRPr lang="fr-FR" dirty="0">
              <a:latin typeface="+mn-lt"/>
              <a:ea typeface="+mn-ea"/>
              <a:cs typeface="+mn-cs"/>
            </a:endParaRPr>
          </a:p>
          <a:p>
            <a:pPr marL="90488" indent="-90488" fontAlgn="auto">
              <a:spcBef>
                <a:spcPts val="0"/>
              </a:spcBef>
              <a:spcAft>
                <a:spcPts val="0"/>
              </a:spcAft>
              <a:defRPr/>
            </a:pPr>
            <a:r>
              <a:rPr lang="fr-FR" u="sng" dirty="0" err="1">
                <a:latin typeface="+mn-lt"/>
                <a:ea typeface="+mn-ea"/>
                <a:cs typeface="+mn-cs"/>
              </a:rPr>
              <a:t>Details</a:t>
            </a:r>
            <a:r>
              <a:rPr lang="fr-FR" dirty="0">
                <a:latin typeface="+mn-lt"/>
                <a:ea typeface="+mn-ea"/>
                <a:cs typeface="+mn-cs"/>
              </a:rPr>
              <a:t> :</a:t>
            </a:r>
          </a:p>
          <a:p>
            <a:pPr marL="90488" indent="-90488" fontAlgn="auto">
              <a:spcBef>
                <a:spcPts val="0"/>
              </a:spcBef>
              <a:spcAft>
                <a:spcPts val="0"/>
              </a:spcAft>
              <a:buFont typeface="Arial"/>
              <a:buChar char="•"/>
              <a:defRPr/>
            </a:pPr>
            <a:r>
              <a:rPr lang="fr-FR" dirty="0" err="1">
                <a:latin typeface="+mn-lt"/>
                <a:ea typeface="+mn-ea"/>
                <a:cs typeface="+mn-cs"/>
              </a:rPr>
              <a:t>Deep</a:t>
            </a:r>
            <a:r>
              <a:rPr lang="fr-FR" dirty="0">
                <a:latin typeface="+mn-lt"/>
                <a:ea typeface="+mn-ea"/>
                <a:cs typeface="+mn-cs"/>
              </a:rPr>
              <a:t> </a:t>
            </a:r>
            <a:r>
              <a:rPr lang="fr-FR" dirty="0" err="1">
                <a:latin typeface="+mn-lt"/>
                <a:ea typeface="+mn-ea"/>
                <a:cs typeface="+mn-cs"/>
              </a:rPr>
              <a:t>soil</a:t>
            </a:r>
            <a:r>
              <a:rPr lang="fr-FR" dirty="0">
                <a:latin typeface="+mn-lt"/>
                <a:ea typeface="+mn-ea"/>
                <a:cs typeface="+mn-cs"/>
              </a:rPr>
              <a:t> variables </a:t>
            </a:r>
            <a:r>
              <a:rPr lang="fr-FR" dirty="0" err="1">
                <a:latin typeface="+mn-lt"/>
                <a:ea typeface="+mn-ea"/>
                <a:cs typeface="+mn-cs"/>
              </a:rPr>
              <a:t>obtained</a:t>
            </a:r>
            <a:r>
              <a:rPr lang="fr-FR" dirty="0">
                <a:latin typeface="+mn-lt"/>
                <a:ea typeface="+mn-ea"/>
                <a:cs typeface="+mn-cs"/>
              </a:rPr>
              <a:t> </a:t>
            </a:r>
            <a:r>
              <a:rPr lang="fr-FR" dirty="0" err="1">
                <a:latin typeface="+mn-lt"/>
                <a:ea typeface="+mn-ea"/>
                <a:cs typeface="+mn-cs"/>
              </a:rPr>
              <a:t>from</a:t>
            </a:r>
            <a:r>
              <a:rPr lang="fr-FR" dirty="0">
                <a:latin typeface="+mn-lt"/>
                <a:ea typeface="+mn-ea"/>
                <a:cs typeface="+mn-cs"/>
              </a:rPr>
              <a:t> a 3 </a:t>
            </a:r>
            <a:r>
              <a:rPr lang="fr-FR" dirty="0" err="1">
                <a:latin typeface="+mn-lt"/>
                <a:ea typeface="+mn-ea"/>
                <a:cs typeface="+mn-cs"/>
              </a:rPr>
              <a:t>year</a:t>
            </a:r>
            <a:r>
              <a:rPr lang="fr-FR" dirty="0">
                <a:latin typeface="+mn-lt"/>
                <a:ea typeface="+mn-ea"/>
                <a:cs typeface="+mn-cs"/>
              </a:rPr>
              <a:t> simulation of the Canadian </a:t>
            </a:r>
            <a:r>
              <a:rPr lang="fr-FR" dirty="0" err="1">
                <a:latin typeface="+mn-lt"/>
                <a:ea typeface="+mn-ea"/>
                <a:cs typeface="+mn-cs"/>
              </a:rPr>
              <a:t>GCMiii</a:t>
            </a:r>
            <a:endParaRPr lang="fr-FR" dirty="0">
              <a:latin typeface="+mn-lt"/>
              <a:ea typeface="+mn-ea"/>
              <a:cs typeface="+mn-cs"/>
            </a:endParaRPr>
          </a:p>
          <a:p>
            <a:pPr marL="90488" indent="-90488" fontAlgn="auto">
              <a:spcBef>
                <a:spcPts val="0"/>
              </a:spcBef>
              <a:spcAft>
                <a:spcPts val="0"/>
              </a:spcAft>
              <a:buFont typeface="Arial"/>
              <a:buChar char="•"/>
              <a:defRPr/>
            </a:pPr>
            <a:r>
              <a:rPr lang="fr-FR" dirty="0" err="1">
                <a:latin typeface="+mn-lt"/>
                <a:ea typeface="+mn-ea"/>
                <a:cs typeface="+mn-cs"/>
              </a:rPr>
              <a:t>Topography</a:t>
            </a:r>
            <a:r>
              <a:rPr lang="fr-FR" dirty="0">
                <a:latin typeface="+mn-lt"/>
                <a:ea typeface="+mn-ea"/>
                <a:cs typeface="+mn-cs"/>
              </a:rPr>
              <a:t> and </a:t>
            </a:r>
            <a:r>
              <a:rPr lang="fr-FR" dirty="0" err="1">
                <a:latin typeface="+mn-lt"/>
                <a:ea typeface="+mn-ea"/>
                <a:cs typeface="+mn-cs"/>
              </a:rPr>
              <a:t>Ground</a:t>
            </a:r>
            <a:r>
              <a:rPr lang="fr-FR" dirty="0">
                <a:latin typeface="+mn-lt"/>
                <a:ea typeface="+mn-ea"/>
                <a:cs typeface="+mn-cs"/>
              </a:rPr>
              <a:t> </a:t>
            </a:r>
            <a:r>
              <a:rPr lang="fr-FR" dirty="0" err="1">
                <a:latin typeface="+mn-lt"/>
                <a:ea typeface="+mn-ea"/>
                <a:cs typeface="+mn-cs"/>
              </a:rPr>
              <a:t>Cover</a:t>
            </a:r>
            <a:r>
              <a:rPr lang="fr-FR" dirty="0">
                <a:latin typeface="+mn-lt"/>
                <a:ea typeface="+mn-ea"/>
                <a:cs typeface="+mn-cs"/>
              </a:rPr>
              <a:t> are </a:t>
            </a:r>
            <a:r>
              <a:rPr lang="fr-FR" dirty="0" err="1">
                <a:latin typeface="+mn-lt"/>
                <a:ea typeface="+mn-ea"/>
                <a:cs typeface="+mn-cs"/>
              </a:rPr>
              <a:t>taken</a:t>
            </a:r>
            <a:r>
              <a:rPr lang="fr-FR" dirty="0">
                <a:latin typeface="+mn-lt"/>
                <a:ea typeface="+mn-ea"/>
                <a:cs typeface="+mn-cs"/>
              </a:rPr>
              <a:t> </a:t>
            </a:r>
            <a:r>
              <a:rPr lang="fr-FR" dirty="0" err="1">
                <a:latin typeface="+mn-lt"/>
                <a:ea typeface="+mn-ea"/>
                <a:cs typeface="+mn-cs"/>
              </a:rPr>
              <a:t>from</a:t>
            </a:r>
            <a:r>
              <a:rPr lang="fr-FR" dirty="0">
                <a:latin typeface="+mn-lt"/>
                <a:ea typeface="+mn-ea"/>
                <a:cs typeface="+mn-cs"/>
              </a:rPr>
              <a:t> 1</a:t>
            </a:r>
            <a:r>
              <a:rPr lang="en-GB" dirty="0">
                <a:latin typeface="+mn-lt"/>
                <a:ea typeface="+mn-ea"/>
                <a:cs typeface="+mn-cs"/>
              </a:rPr>
              <a:t>/6x1/6 deg US Navy </a:t>
            </a:r>
            <a:r>
              <a:rPr lang="en-GB" dirty="0" err="1">
                <a:latin typeface="+mn-lt"/>
                <a:ea typeface="+mn-ea"/>
                <a:cs typeface="+mn-cs"/>
              </a:rPr>
              <a:t>datset</a:t>
            </a:r>
            <a:endParaRPr lang="en-GB" dirty="0">
              <a:latin typeface="+mn-lt"/>
              <a:ea typeface="+mn-ea"/>
              <a:cs typeface="+mn-cs"/>
            </a:endParaRPr>
          </a:p>
          <a:p>
            <a:pPr marL="90488" indent="-90488" fontAlgn="auto">
              <a:spcBef>
                <a:spcPts val="0"/>
              </a:spcBef>
              <a:spcAft>
                <a:spcPts val="0"/>
              </a:spcAft>
              <a:buFont typeface="Arial"/>
              <a:buChar char="•"/>
              <a:defRPr/>
            </a:pPr>
            <a:r>
              <a:rPr lang="en-GB" dirty="0">
                <a:latin typeface="+mn-lt"/>
                <a:ea typeface="+mn-ea"/>
                <a:cs typeface="+mn-cs"/>
              </a:rPr>
              <a:t>Vegetation fields : GLC2000 dataset interpolated on 1x1 deg grid</a:t>
            </a:r>
          </a:p>
          <a:p>
            <a:pPr marL="90488" indent="-90488" fontAlgn="auto">
              <a:spcBef>
                <a:spcPts val="0"/>
              </a:spcBef>
              <a:spcAft>
                <a:spcPts val="0"/>
              </a:spcAft>
              <a:buFont typeface="Arial"/>
              <a:buChar char="•"/>
              <a:defRPr/>
            </a:pPr>
            <a:r>
              <a:rPr lang="en-GB" dirty="0">
                <a:latin typeface="+mn-lt"/>
                <a:ea typeface="+mn-ea"/>
                <a:cs typeface="+mn-cs"/>
              </a:rPr>
              <a:t>SST and Sea ice : </a:t>
            </a:r>
          </a:p>
          <a:p>
            <a:pPr marL="547688" lvl="1" indent="-90488" fontAlgn="auto">
              <a:spcBef>
                <a:spcPts val="0"/>
              </a:spcBef>
              <a:spcAft>
                <a:spcPts val="0"/>
              </a:spcAft>
              <a:buFont typeface="Arial"/>
              <a:buChar char="•"/>
              <a:defRPr/>
            </a:pPr>
            <a:r>
              <a:rPr lang="fr-FR" dirty="0">
                <a:latin typeface="+mn-lt"/>
                <a:ea typeface="+mn-ea"/>
                <a:cs typeface="+mn-cs"/>
              </a:rPr>
              <a:t>U</a:t>
            </a:r>
            <a:r>
              <a:rPr lang="en-GB" dirty="0">
                <a:latin typeface="+mn-lt"/>
                <a:ea typeface="+mn-ea"/>
                <a:cs typeface="+mn-cs"/>
              </a:rPr>
              <a:t>sing reanalysis LBC : lake and ocean use the AMIP2 values</a:t>
            </a:r>
          </a:p>
          <a:p>
            <a:pPr marL="547688" lvl="1" indent="-90488" fontAlgn="auto">
              <a:spcBef>
                <a:spcPts val="0"/>
              </a:spcBef>
              <a:spcAft>
                <a:spcPts val="0"/>
              </a:spcAft>
              <a:buFont typeface="Arial"/>
              <a:buChar char="•"/>
              <a:defRPr/>
            </a:pPr>
            <a:r>
              <a:rPr lang="en-GB" dirty="0">
                <a:latin typeface="+mn-lt"/>
                <a:ea typeface="+mn-ea"/>
                <a:cs typeface="+mn-cs"/>
              </a:rPr>
              <a:t>Using a given GCM for LBC : ocean uses the GCM values and Lake uses a lake model with flux correction.</a:t>
            </a:r>
          </a:p>
          <a:p>
            <a:pPr fontAlgn="auto">
              <a:spcBef>
                <a:spcPts val="0"/>
              </a:spcBef>
              <a:spcAft>
                <a:spcPts val="0"/>
              </a:spcAft>
              <a:buFont typeface="Arial"/>
              <a:buChar char="•"/>
              <a:defRPr/>
            </a:pPr>
            <a:r>
              <a:rPr lang="en-GB" dirty="0">
                <a:latin typeface="+mn-lt"/>
                <a:ea typeface="+mn-ea"/>
                <a:cs typeface="+mn-cs"/>
              </a:rPr>
              <a:t>Other variables : initialized by a climatology of the Canadian </a:t>
            </a:r>
            <a:r>
              <a:rPr lang="en-GB" dirty="0" err="1">
                <a:latin typeface="+mn-lt"/>
                <a:ea typeface="+mn-ea"/>
                <a:cs typeface="+mn-cs"/>
              </a:rPr>
              <a:t>GCMiii</a:t>
            </a:r>
            <a:endParaRPr lang="en-GB" dirty="0">
              <a:latin typeface="+mn-lt"/>
              <a:ea typeface="+mn-ea"/>
              <a:cs typeface="+mn-cs"/>
            </a:endParaRPr>
          </a:p>
          <a:p>
            <a:pPr fontAlgn="auto">
              <a:spcBef>
                <a:spcPts val="0"/>
              </a:spcBef>
              <a:spcAft>
                <a:spcPts val="0"/>
              </a:spcAft>
              <a:buFont typeface="Arial"/>
              <a:buChar char="•"/>
              <a:defRPr/>
            </a:pPr>
            <a:endParaRPr lang="en-GB" dirty="0">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1" name="Titre 1"/>
          <p:cNvSpPr>
            <a:spLocks noGrp="1"/>
          </p:cNvSpPr>
          <p:nvPr>
            <p:ph type="title"/>
          </p:nvPr>
        </p:nvSpPr>
        <p:spPr>
          <a:xfrm>
            <a:off x="457200" y="-228600"/>
            <a:ext cx="8229600" cy="1143000"/>
          </a:xfrm>
        </p:spPr>
        <p:txBody>
          <a:bodyPr/>
          <a:lstStyle/>
          <a:p>
            <a:r>
              <a:rPr lang="fr-FR" smtClean="0"/>
              <a:t>Spin-up period</a:t>
            </a:r>
            <a:endParaRPr lang="fr-CA" smtClean="0"/>
          </a:p>
        </p:txBody>
      </p:sp>
      <p:sp>
        <p:nvSpPr>
          <p:cNvPr id="61442" name="Espace réservé du contenu 6"/>
          <p:cNvSpPr>
            <a:spLocks noGrp="1"/>
          </p:cNvSpPr>
          <p:nvPr>
            <p:ph idx="1"/>
          </p:nvPr>
        </p:nvSpPr>
        <p:spPr>
          <a:xfrm>
            <a:off x="457200" y="762000"/>
            <a:ext cx="8229600" cy="4525963"/>
          </a:xfrm>
        </p:spPr>
        <p:txBody>
          <a:bodyPr/>
          <a:lstStyle/>
          <a:p>
            <a:r>
              <a:rPr lang="fr-CA" sz="2800" smtClean="0"/>
              <a:t>We use 3 years of spin-up</a:t>
            </a:r>
          </a:p>
          <a:p>
            <a:r>
              <a:rPr lang="fr-FR" sz="2800" smtClean="0"/>
              <a:t>O</a:t>
            </a:r>
            <a:r>
              <a:rPr lang="fr-CA" sz="2800" smtClean="0"/>
              <a:t>rder of time taken for the deepest soil layer to reach steady state</a:t>
            </a:r>
            <a:r>
              <a:rPr lang="fr-CA" smtClean="0"/>
              <a:t>.</a:t>
            </a:r>
            <a:endParaRPr lang="en-GB" smtClean="0"/>
          </a:p>
        </p:txBody>
      </p:sp>
      <p:pic>
        <p:nvPicPr>
          <p:cNvPr id="61443" name="Image 3" descr="wgl_GAPP_1999_2004.gif"/>
          <p:cNvPicPr>
            <a:picLocks noChangeAspect="1"/>
          </p:cNvPicPr>
          <p:nvPr/>
        </p:nvPicPr>
        <p:blipFill>
          <a:blip r:embed="rId3"/>
          <a:srcRect/>
          <a:stretch>
            <a:fillRect/>
          </a:stretch>
        </p:blipFill>
        <p:spPr bwMode="auto">
          <a:xfrm>
            <a:off x="1143000" y="2743200"/>
            <a:ext cx="3429000" cy="3429000"/>
          </a:xfrm>
          <a:prstGeom prst="rect">
            <a:avLst/>
          </a:prstGeom>
          <a:noFill/>
          <a:ln w="9525">
            <a:noFill/>
            <a:miter lim="800000"/>
            <a:headEnd/>
            <a:tailEnd/>
          </a:ln>
        </p:spPr>
      </p:pic>
      <p:pic>
        <p:nvPicPr>
          <p:cNvPr id="61444" name="Image 5" descr="tg_GAPP_1999_2004.gif"/>
          <p:cNvPicPr>
            <a:picLocks noChangeAspect="1"/>
          </p:cNvPicPr>
          <p:nvPr/>
        </p:nvPicPr>
        <p:blipFill>
          <a:blip r:embed="rId4"/>
          <a:srcRect/>
          <a:stretch>
            <a:fillRect/>
          </a:stretch>
        </p:blipFill>
        <p:spPr bwMode="auto">
          <a:xfrm>
            <a:off x="5181600" y="2743200"/>
            <a:ext cx="3429000" cy="3429000"/>
          </a:xfrm>
          <a:prstGeom prst="rect">
            <a:avLst/>
          </a:prstGeom>
          <a:noFill/>
          <a:ln w="9525">
            <a:noFill/>
            <a:miter lim="800000"/>
            <a:headEnd/>
            <a:tailEnd/>
          </a:ln>
        </p:spPr>
      </p:pic>
      <p:sp>
        <p:nvSpPr>
          <p:cNvPr id="61445" name="ZoneTexte 7"/>
          <p:cNvSpPr txBox="1">
            <a:spLocks noChangeArrowheads="1"/>
          </p:cNvSpPr>
          <p:nvPr/>
        </p:nvSpPr>
        <p:spPr bwMode="auto">
          <a:xfrm>
            <a:off x="1143000" y="6273800"/>
            <a:ext cx="7772400" cy="581025"/>
          </a:xfrm>
          <a:prstGeom prst="rect">
            <a:avLst/>
          </a:prstGeom>
          <a:noFill/>
          <a:ln w="9525">
            <a:noFill/>
            <a:miter lim="800000"/>
            <a:headEnd/>
            <a:tailEnd/>
          </a:ln>
        </p:spPr>
        <p:txBody>
          <a:bodyPr>
            <a:prstTxWarp prst="textNoShape">
              <a:avLst/>
            </a:prstTxWarp>
            <a:spAutoFit/>
          </a:bodyPr>
          <a:lstStyle/>
          <a:p>
            <a:r>
              <a:rPr lang="en-GB" sz="1600">
                <a:latin typeface="Calibri" pitchFamily="-123" charset="0"/>
              </a:rPr>
              <a:t>Time evolution of soil moisture (left) and temperature (right) for the three soil layer over a region covering apporximatively the contiguous USA (courtesy of Dominique Paquin)</a:t>
            </a:r>
          </a:p>
        </p:txBody>
      </p:sp>
      <p:sp>
        <p:nvSpPr>
          <p:cNvPr id="61446" name="ZoneTexte 9"/>
          <p:cNvSpPr txBox="1">
            <a:spLocks noChangeArrowheads="1"/>
          </p:cNvSpPr>
          <p:nvPr/>
        </p:nvSpPr>
        <p:spPr bwMode="auto">
          <a:xfrm>
            <a:off x="2209800" y="2438400"/>
            <a:ext cx="1401763" cy="366713"/>
          </a:xfrm>
          <a:prstGeom prst="rect">
            <a:avLst/>
          </a:prstGeom>
          <a:noFill/>
          <a:ln w="9525">
            <a:noFill/>
            <a:miter lim="800000"/>
            <a:headEnd/>
            <a:tailEnd/>
          </a:ln>
        </p:spPr>
        <p:txBody>
          <a:bodyPr wrap="none">
            <a:prstTxWarp prst="textNoShape">
              <a:avLst/>
            </a:prstTxWarp>
            <a:spAutoFit/>
          </a:bodyPr>
          <a:lstStyle/>
          <a:p>
            <a:r>
              <a:rPr lang="fr-FR">
                <a:latin typeface="Calibri" pitchFamily="-123" charset="0"/>
              </a:rPr>
              <a:t>Soil moisture</a:t>
            </a:r>
          </a:p>
        </p:txBody>
      </p:sp>
      <p:sp>
        <p:nvSpPr>
          <p:cNvPr id="61447" name="ZoneTexte 10"/>
          <p:cNvSpPr txBox="1">
            <a:spLocks noChangeArrowheads="1"/>
          </p:cNvSpPr>
          <p:nvPr/>
        </p:nvSpPr>
        <p:spPr bwMode="auto">
          <a:xfrm>
            <a:off x="6172200" y="2449513"/>
            <a:ext cx="1752600" cy="366712"/>
          </a:xfrm>
          <a:prstGeom prst="rect">
            <a:avLst/>
          </a:prstGeom>
          <a:noFill/>
          <a:ln w="9525">
            <a:noFill/>
            <a:miter lim="800000"/>
            <a:headEnd/>
            <a:tailEnd/>
          </a:ln>
        </p:spPr>
        <p:txBody>
          <a:bodyPr wrap="none">
            <a:prstTxWarp prst="textNoShape">
              <a:avLst/>
            </a:prstTxWarp>
            <a:spAutoFit/>
          </a:bodyPr>
          <a:lstStyle/>
          <a:p>
            <a:r>
              <a:rPr lang="fr-FR">
                <a:latin typeface="Calibri" pitchFamily="-123" charset="0"/>
              </a:rPr>
              <a:t>Soil temperature</a:t>
            </a:r>
          </a:p>
        </p:txBody>
      </p:sp>
      <p:sp>
        <p:nvSpPr>
          <p:cNvPr id="61448" name="ZoneTexte 11"/>
          <p:cNvSpPr txBox="1">
            <a:spLocks noChangeArrowheads="1"/>
          </p:cNvSpPr>
          <p:nvPr/>
        </p:nvSpPr>
        <p:spPr bwMode="auto">
          <a:xfrm>
            <a:off x="212725" y="3059113"/>
            <a:ext cx="854075" cy="366712"/>
          </a:xfrm>
          <a:prstGeom prst="rect">
            <a:avLst/>
          </a:prstGeom>
          <a:noFill/>
          <a:ln w="9525">
            <a:noFill/>
            <a:miter lim="800000"/>
            <a:headEnd/>
            <a:tailEnd/>
          </a:ln>
        </p:spPr>
        <p:txBody>
          <a:bodyPr wrap="none">
            <a:prstTxWarp prst="textNoShape">
              <a:avLst/>
            </a:prstTxWarp>
            <a:spAutoFit/>
          </a:bodyPr>
          <a:lstStyle/>
          <a:p>
            <a:r>
              <a:rPr lang="fr-FR">
                <a:latin typeface="Calibri" pitchFamily="-123" charset="0"/>
              </a:rPr>
              <a:t>L</a:t>
            </a:r>
            <a:r>
              <a:rPr lang="fr-CA">
                <a:latin typeface="Calibri" pitchFamily="-123" charset="0"/>
              </a:rPr>
              <a:t>ayer 1</a:t>
            </a:r>
            <a:endParaRPr lang="fr-FR">
              <a:latin typeface="Calibri" pitchFamily="-123" charset="0"/>
            </a:endParaRPr>
          </a:p>
        </p:txBody>
      </p:sp>
      <p:sp>
        <p:nvSpPr>
          <p:cNvPr id="61449" name="ZoneTexte 12"/>
          <p:cNvSpPr txBox="1">
            <a:spLocks noChangeArrowheads="1"/>
          </p:cNvSpPr>
          <p:nvPr/>
        </p:nvSpPr>
        <p:spPr bwMode="auto">
          <a:xfrm>
            <a:off x="212725" y="4191000"/>
            <a:ext cx="854075" cy="366713"/>
          </a:xfrm>
          <a:prstGeom prst="rect">
            <a:avLst/>
          </a:prstGeom>
          <a:noFill/>
          <a:ln w="9525">
            <a:noFill/>
            <a:miter lim="800000"/>
            <a:headEnd/>
            <a:tailEnd/>
          </a:ln>
        </p:spPr>
        <p:txBody>
          <a:bodyPr wrap="none">
            <a:prstTxWarp prst="textNoShape">
              <a:avLst/>
            </a:prstTxWarp>
            <a:spAutoFit/>
          </a:bodyPr>
          <a:lstStyle/>
          <a:p>
            <a:r>
              <a:rPr lang="fr-FR">
                <a:latin typeface="Calibri" pitchFamily="-123" charset="0"/>
              </a:rPr>
              <a:t>L</a:t>
            </a:r>
            <a:r>
              <a:rPr lang="fr-CA">
                <a:latin typeface="Calibri" pitchFamily="-123" charset="0"/>
              </a:rPr>
              <a:t>ayer 2</a:t>
            </a:r>
            <a:endParaRPr lang="fr-FR">
              <a:latin typeface="Calibri" pitchFamily="-123" charset="0"/>
            </a:endParaRPr>
          </a:p>
        </p:txBody>
      </p:sp>
      <p:sp>
        <p:nvSpPr>
          <p:cNvPr id="61450" name="ZoneTexte 13"/>
          <p:cNvSpPr txBox="1">
            <a:spLocks noChangeArrowheads="1"/>
          </p:cNvSpPr>
          <p:nvPr/>
        </p:nvSpPr>
        <p:spPr bwMode="auto">
          <a:xfrm>
            <a:off x="228600" y="5334000"/>
            <a:ext cx="854075" cy="366713"/>
          </a:xfrm>
          <a:prstGeom prst="rect">
            <a:avLst/>
          </a:prstGeom>
          <a:noFill/>
          <a:ln w="9525">
            <a:noFill/>
            <a:miter lim="800000"/>
            <a:headEnd/>
            <a:tailEnd/>
          </a:ln>
        </p:spPr>
        <p:txBody>
          <a:bodyPr wrap="none">
            <a:prstTxWarp prst="textNoShape">
              <a:avLst/>
            </a:prstTxWarp>
            <a:spAutoFit/>
          </a:bodyPr>
          <a:lstStyle/>
          <a:p>
            <a:r>
              <a:rPr lang="fr-FR">
                <a:latin typeface="Calibri" pitchFamily="-123" charset="0"/>
              </a:rPr>
              <a:t>L</a:t>
            </a:r>
            <a:r>
              <a:rPr lang="fr-CA">
                <a:latin typeface="Calibri" pitchFamily="-123" charset="0"/>
              </a:rPr>
              <a:t>ayer 3</a:t>
            </a:r>
            <a:endParaRPr lang="fr-FR">
              <a:latin typeface="Calibri" pitchFamily="-123" charset="0"/>
            </a:endParaRPr>
          </a:p>
        </p:txBody>
      </p:sp>
      <p:sp>
        <p:nvSpPr>
          <p:cNvPr id="61451" name="ZoneTexte 14"/>
          <p:cNvSpPr txBox="1">
            <a:spLocks noChangeArrowheads="1"/>
          </p:cNvSpPr>
          <p:nvPr/>
        </p:nvSpPr>
        <p:spPr bwMode="auto">
          <a:xfrm>
            <a:off x="1079500" y="6019800"/>
            <a:ext cx="441325" cy="244475"/>
          </a:xfrm>
          <a:prstGeom prst="rect">
            <a:avLst/>
          </a:prstGeom>
          <a:noFill/>
          <a:ln w="9525">
            <a:noFill/>
            <a:miter lim="800000"/>
            <a:headEnd/>
            <a:tailEnd/>
          </a:ln>
        </p:spPr>
        <p:txBody>
          <a:bodyPr wrap="none">
            <a:prstTxWarp prst="textNoShape">
              <a:avLst/>
            </a:prstTxWarp>
            <a:spAutoFit/>
          </a:bodyPr>
          <a:lstStyle/>
          <a:p>
            <a:r>
              <a:rPr lang="fr-FR" sz="1000">
                <a:latin typeface="Calibri" pitchFamily="-123" charset="0"/>
              </a:rPr>
              <a:t>1999</a:t>
            </a:r>
          </a:p>
        </p:txBody>
      </p:sp>
      <p:sp>
        <p:nvSpPr>
          <p:cNvPr id="61452" name="ZoneTexte 15"/>
          <p:cNvSpPr txBox="1">
            <a:spLocks noChangeArrowheads="1"/>
          </p:cNvSpPr>
          <p:nvPr/>
        </p:nvSpPr>
        <p:spPr bwMode="auto">
          <a:xfrm>
            <a:off x="1612900" y="6019800"/>
            <a:ext cx="441325" cy="244475"/>
          </a:xfrm>
          <a:prstGeom prst="rect">
            <a:avLst/>
          </a:prstGeom>
          <a:noFill/>
          <a:ln w="9525">
            <a:noFill/>
            <a:miter lim="800000"/>
            <a:headEnd/>
            <a:tailEnd/>
          </a:ln>
        </p:spPr>
        <p:txBody>
          <a:bodyPr wrap="none">
            <a:prstTxWarp prst="textNoShape">
              <a:avLst/>
            </a:prstTxWarp>
            <a:spAutoFit/>
          </a:bodyPr>
          <a:lstStyle/>
          <a:p>
            <a:r>
              <a:rPr lang="fr-FR" sz="1000">
                <a:latin typeface="Calibri" pitchFamily="-123" charset="0"/>
              </a:rPr>
              <a:t>2000</a:t>
            </a:r>
          </a:p>
        </p:txBody>
      </p:sp>
      <p:sp>
        <p:nvSpPr>
          <p:cNvPr id="61453" name="ZoneTexte 16"/>
          <p:cNvSpPr txBox="1">
            <a:spLocks noChangeArrowheads="1"/>
          </p:cNvSpPr>
          <p:nvPr/>
        </p:nvSpPr>
        <p:spPr bwMode="auto">
          <a:xfrm>
            <a:off x="2133600" y="6019800"/>
            <a:ext cx="441325" cy="244475"/>
          </a:xfrm>
          <a:prstGeom prst="rect">
            <a:avLst/>
          </a:prstGeom>
          <a:noFill/>
          <a:ln w="9525">
            <a:noFill/>
            <a:miter lim="800000"/>
            <a:headEnd/>
            <a:tailEnd/>
          </a:ln>
        </p:spPr>
        <p:txBody>
          <a:bodyPr wrap="none">
            <a:prstTxWarp prst="textNoShape">
              <a:avLst/>
            </a:prstTxWarp>
            <a:spAutoFit/>
          </a:bodyPr>
          <a:lstStyle/>
          <a:p>
            <a:r>
              <a:rPr lang="fr-FR" sz="1000">
                <a:latin typeface="Calibri" pitchFamily="-123" charset="0"/>
              </a:rPr>
              <a:t>2001</a:t>
            </a:r>
          </a:p>
        </p:txBody>
      </p:sp>
      <p:sp>
        <p:nvSpPr>
          <p:cNvPr id="61454" name="ZoneTexte 17"/>
          <p:cNvSpPr txBox="1">
            <a:spLocks noChangeArrowheads="1"/>
          </p:cNvSpPr>
          <p:nvPr/>
        </p:nvSpPr>
        <p:spPr bwMode="auto">
          <a:xfrm>
            <a:off x="2667000" y="6002338"/>
            <a:ext cx="441325" cy="244475"/>
          </a:xfrm>
          <a:prstGeom prst="rect">
            <a:avLst/>
          </a:prstGeom>
          <a:noFill/>
          <a:ln w="9525">
            <a:noFill/>
            <a:miter lim="800000"/>
            <a:headEnd/>
            <a:tailEnd/>
          </a:ln>
        </p:spPr>
        <p:txBody>
          <a:bodyPr wrap="none">
            <a:prstTxWarp prst="textNoShape">
              <a:avLst/>
            </a:prstTxWarp>
            <a:spAutoFit/>
          </a:bodyPr>
          <a:lstStyle/>
          <a:p>
            <a:r>
              <a:rPr lang="fr-FR" sz="1000">
                <a:latin typeface="Calibri" pitchFamily="-123" charset="0"/>
              </a:rPr>
              <a:t>2002</a:t>
            </a:r>
          </a:p>
        </p:txBody>
      </p:sp>
      <p:sp>
        <p:nvSpPr>
          <p:cNvPr id="61455" name="ZoneTexte 18"/>
          <p:cNvSpPr txBox="1">
            <a:spLocks noChangeArrowheads="1"/>
          </p:cNvSpPr>
          <p:nvPr/>
        </p:nvSpPr>
        <p:spPr bwMode="auto">
          <a:xfrm>
            <a:off x="3289300" y="6019800"/>
            <a:ext cx="441325" cy="244475"/>
          </a:xfrm>
          <a:prstGeom prst="rect">
            <a:avLst/>
          </a:prstGeom>
          <a:noFill/>
          <a:ln w="9525">
            <a:noFill/>
            <a:miter lim="800000"/>
            <a:headEnd/>
            <a:tailEnd/>
          </a:ln>
        </p:spPr>
        <p:txBody>
          <a:bodyPr wrap="none">
            <a:prstTxWarp prst="textNoShape">
              <a:avLst/>
            </a:prstTxWarp>
            <a:spAutoFit/>
          </a:bodyPr>
          <a:lstStyle/>
          <a:p>
            <a:r>
              <a:rPr lang="fr-FR" sz="1000">
                <a:latin typeface="Calibri" pitchFamily="-123" charset="0"/>
              </a:rPr>
              <a:t>2003</a:t>
            </a:r>
          </a:p>
        </p:txBody>
      </p:sp>
      <p:sp>
        <p:nvSpPr>
          <p:cNvPr id="61456" name="ZoneTexte 19"/>
          <p:cNvSpPr txBox="1">
            <a:spLocks noChangeArrowheads="1"/>
          </p:cNvSpPr>
          <p:nvPr/>
        </p:nvSpPr>
        <p:spPr bwMode="auto">
          <a:xfrm>
            <a:off x="3822700" y="6019800"/>
            <a:ext cx="441325" cy="244475"/>
          </a:xfrm>
          <a:prstGeom prst="rect">
            <a:avLst/>
          </a:prstGeom>
          <a:noFill/>
          <a:ln w="9525">
            <a:noFill/>
            <a:miter lim="800000"/>
            <a:headEnd/>
            <a:tailEnd/>
          </a:ln>
        </p:spPr>
        <p:txBody>
          <a:bodyPr wrap="none">
            <a:prstTxWarp prst="textNoShape">
              <a:avLst/>
            </a:prstTxWarp>
            <a:spAutoFit/>
          </a:bodyPr>
          <a:lstStyle/>
          <a:p>
            <a:r>
              <a:rPr lang="fr-FR" sz="1000">
                <a:latin typeface="Calibri" pitchFamily="-123" charset="0"/>
              </a:rPr>
              <a:t>2005</a:t>
            </a:r>
          </a:p>
        </p:txBody>
      </p:sp>
      <p:sp>
        <p:nvSpPr>
          <p:cNvPr id="61457" name="ZoneTexte 20"/>
          <p:cNvSpPr txBox="1">
            <a:spLocks noChangeArrowheads="1"/>
          </p:cNvSpPr>
          <p:nvPr/>
        </p:nvSpPr>
        <p:spPr bwMode="auto">
          <a:xfrm>
            <a:off x="5181600" y="6037263"/>
            <a:ext cx="441325" cy="244475"/>
          </a:xfrm>
          <a:prstGeom prst="rect">
            <a:avLst/>
          </a:prstGeom>
          <a:noFill/>
          <a:ln w="9525">
            <a:noFill/>
            <a:miter lim="800000"/>
            <a:headEnd/>
            <a:tailEnd/>
          </a:ln>
        </p:spPr>
        <p:txBody>
          <a:bodyPr wrap="none">
            <a:prstTxWarp prst="textNoShape">
              <a:avLst/>
            </a:prstTxWarp>
            <a:spAutoFit/>
          </a:bodyPr>
          <a:lstStyle/>
          <a:p>
            <a:r>
              <a:rPr lang="fr-FR" sz="1000">
                <a:latin typeface="Calibri" pitchFamily="-123" charset="0"/>
              </a:rPr>
              <a:t>1999</a:t>
            </a:r>
          </a:p>
        </p:txBody>
      </p:sp>
      <p:sp>
        <p:nvSpPr>
          <p:cNvPr id="61458" name="ZoneTexte 21"/>
          <p:cNvSpPr txBox="1">
            <a:spLocks noChangeArrowheads="1"/>
          </p:cNvSpPr>
          <p:nvPr/>
        </p:nvSpPr>
        <p:spPr bwMode="auto">
          <a:xfrm>
            <a:off x="5715000" y="6037263"/>
            <a:ext cx="441325" cy="244475"/>
          </a:xfrm>
          <a:prstGeom prst="rect">
            <a:avLst/>
          </a:prstGeom>
          <a:noFill/>
          <a:ln w="9525">
            <a:noFill/>
            <a:miter lim="800000"/>
            <a:headEnd/>
            <a:tailEnd/>
          </a:ln>
        </p:spPr>
        <p:txBody>
          <a:bodyPr wrap="none">
            <a:prstTxWarp prst="textNoShape">
              <a:avLst/>
            </a:prstTxWarp>
            <a:spAutoFit/>
          </a:bodyPr>
          <a:lstStyle/>
          <a:p>
            <a:r>
              <a:rPr lang="fr-FR" sz="1000">
                <a:latin typeface="Calibri" pitchFamily="-123" charset="0"/>
              </a:rPr>
              <a:t>2000</a:t>
            </a:r>
          </a:p>
        </p:txBody>
      </p:sp>
      <p:sp>
        <p:nvSpPr>
          <p:cNvPr id="61459" name="ZoneTexte 22"/>
          <p:cNvSpPr txBox="1">
            <a:spLocks noChangeArrowheads="1"/>
          </p:cNvSpPr>
          <p:nvPr/>
        </p:nvSpPr>
        <p:spPr bwMode="auto">
          <a:xfrm>
            <a:off x="6235700" y="6037263"/>
            <a:ext cx="441325" cy="244475"/>
          </a:xfrm>
          <a:prstGeom prst="rect">
            <a:avLst/>
          </a:prstGeom>
          <a:noFill/>
          <a:ln w="9525">
            <a:noFill/>
            <a:miter lim="800000"/>
            <a:headEnd/>
            <a:tailEnd/>
          </a:ln>
        </p:spPr>
        <p:txBody>
          <a:bodyPr wrap="none">
            <a:prstTxWarp prst="textNoShape">
              <a:avLst/>
            </a:prstTxWarp>
            <a:spAutoFit/>
          </a:bodyPr>
          <a:lstStyle/>
          <a:p>
            <a:r>
              <a:rPr lang="fr-FR" sz="1000">
                <a:latin typeface="Calibri" pitchFamily="-123" charset="0"/>
              </a:rPr>
              <a:t>2001</a:t>
            </a:r>
          </a:p>
        </p:txBody>
      </p:sp>
      <p:sp>
        <p:nvSpPr>
          <p:cNvPr id="61460" name="ZoneTexte 23"/>
          <p:cNvSpPr txBox="1">
            <a:spLocks noChangeArrowheads="1"/>
          </p:cNvSpPr>
          <p:nvPr/>
        </p:nvSpPr>
        <p:spPr bwMode="auto">
          <a:xfrm>
            <a:off x="6769100" y="6019800"/>
            <a:ext cx="441325" cy="244475"/>
          </a:xfrm>
          <a:prstGeom prst="rect">
            <a:avLst/>
          </a:prstGeom>
          <a:noFill/>
          <a:ln w="9525">
            <a:noFill/>
            <a:miter lim="800000"/>
            <a:headEnd/>
            <a:tailEnd/>
          </a:ln>
        </p:spPr>
        <p:txBody>
          <a:bodyPr wrap="none">
            <a:prstTxWarp prst="textNoShape">
              <a:avLst/>
            </a:prstTxWarp>
            <a:spAutoFit/>
          </a:bodyPr>
          <a:lstStyle/>
          <a:p>
            <a:r>
              <a:rPr lang="fr-FR" sz="1000">
                <a:latin typeface="Calibri" pitchFamily="-123" charset="0"/>
              </a:rPr>
              <a:t>2002</a:t>
            </a:r>
          </a:p>
        </p:txBody>
      </p:sp>
      <p:sp>
        <p:nvSpPr>
          <p:cNvPr id="61461" name="ZoneTexte 24"/>
          <p:cNvSpPr txBox="1">
            <a:spLocks noChangeArrowheads="1"/>
          </p:cNvSpPr>
          <p:nvPr/>
        </p:nvSpPr>
        <p:spPr bwMode="auto">
          <a:xfrm>
            <a:off x="7391400" y="6037263"/>
            <a:ext cx="441325" cy="244475"/>
          </a:xfrm>
          <a:prstGeom prst="rect">
            <a:avLst/>
          </a:prstGeom>
          <a:noFill/>
          <a:ln w="9525">
            <a:noFill/>
            <a:miter lim="800000"/>
            <a:headEnd/>
            <a:tailEnd/>
          </a:ln>
        </p:spPr>
        <p:txBody>
          <a:bodyPr wrap="none">
            <a:prstTxWarp prst="textNoShape">
              <a:avLst/>
            </a:prstTxWarp>
            <a:spAutoFit/>
          </a:bodyPr>
          <a:lstStyle/>
          <a:p>
            <a:r>
              <a:rPr lang="fr-FR" sz="1000">
                <a:latin typeface="Calibri" pitchFamily="-123" charset="0"/>
              </a:rPr>
              <a:t>2003</a:t>
            </a:r>
          </a:p>
        </p:txBody>
      </p:sp>
      <p:sp>
        <p:nvSpPr>
          <p:cNvPr id="61462" name="ZoneTexte 25"/>
          <p:cNvSpPr txBox="1">
            <a:spLocks noChangeArrowheads="1"/>
          </p:cNvSpPr>
          <p:nvPr/>
        </p:nvSpPr>
        <p:spPr bwMode="auto">
          <a:xfrm>
            <a:off x="7924800" y="6037263"/>
            <a:ext cx="441325" cy="244475"/>
          </a:xfrm>
          <a:prstGeom prst="rect">
            <a:avLst/>
          </a:prstGeom>
          <a:noFill/>
          <a:ln w="9525">
            <a:noFill/>
            <a:miter lim="800000"/>
            <a:headEnd/>
            <a:tailEnd/>
          </a:ln>
        </p:spPr>
        <p:txBody>
          <a:bodyPr wrap="none">
            <a:prstTxWarp prst="textNoShape">
              <a:avLst/>
            </a:prstTxWarp>
            <a:spAutoFit/>
          </a:bodyPr>
          <a:lstStyle/>
          <a:p>
            <a:r>
              <a:rPr lang="fr-FR" sz="1000">
                <a:latin typeface="Calibri" pitchFamily="-123" charset="0"/>
              </a:rPr>
              <a:t>2005</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89" name="Titre 1"/>
          <p:cNvSpPr>
            <a:spLocks noGrp="1"/>
          </p:cNvSpPr>
          <p:nvPr>
            <p:ph type="title"/>
          </p:nvPr>
        </p:nvSpPr>
        <p:spPr/>
        <p:txBody>
          <a:bodyPr/>
          <a:lstStyle/>
          <a:p>
            <a:r>
              <a:rPr lang="fr-FR" smtClean="0"/>
              <a:t>Thank you</a:t>
            </a:r>
            <a:endParaRPr lang="fr-CA"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7" name="Titre 1"/>
          <p:cNvSpPr>
            <a:spLocks noGrp="1"/>
          </p:cNvSpPr>
          <p:nvPr>
            <p:ph type="title"/>
          </p:nvPr>
        </p:nvSpPr>
        <p:spPr/>
        <p:txBody>
          <a:bodyPr/>
          <a:lstStyle/>
          <a:p>
            <a:endParaRPr lang="fr-CA"/>
          </a:p>
        </p:txBody>
      </p:sp>
      <p:graphicFrame>
        <p:nvGraphicFramePr>
          <p:cNvPr id="4" name="Espace réservé du contenu 3"/>
          <p:cNvGraphicFramePr>
            <a:graphicFrameLocks noGrp="1"/>
          </p:cNvGraphicFramePr>
          <p:nvPr>
            <p:ph idx="1"/>
          </p:nvPr>
        </p:nvGraphicFramePr>
        <p:xfrm>
          <a:off x="103188" y="1692275"/>
          <a:ext cx="8964612" cy="5089525"/>
        </p:xfrm>
        <a:graphic>
          <a:graphicData uri="http://schemas.openxmlformats.org/drawingml/2006/table">
            <a:tbl>
              <a:tblPr firstRow="1" bandRow="1">
                <a:tableStyleId>{5C22544A-7EE6-4342-B048-85BDC9FD1C3A}</a:tableStyleId>
              </a:tblPr>
              <a:tblGrid>
                <a:gridCol w="1792800"/>
                <a:gridCol w="1792800"/>
                <a:gridCol w="1792800"/>
                <a:gridCol w="1792800"/>
                <a:gridCol w="1792800"/>
              </a:tblGrid>
              <a:tr h="687082">
                <a:tc>
                  <a:txBody>
                    <a:bodyPr/>
                    <a:lstStyle/>
                    <a:p>
                      <a:endParaRPr lang="fr-CA" sz="1400" dirty="0">
                        <a:solidFill>
                          <a:schemeClr val="tx1"/>
                        </a:solidFill>
                      </a:endParaRPr>
                    </a:p>
                  </a:txBody>
                  <a:tcPr/>
                </a:tc>
                <a:tc>
                  <a:txBody>
                    <a:bodyPr/>
                    <a:lstStyle/>
                    <a:p>
                      <a:r>
                        <a:rPr lang="fr-CA" sz="1400" dirty="0" smtClean="0">
                          <a:solidFill>
                            <a:schemeClr val="tx1"/>
                          </a:solidFill>
                        </a:rPr>
                        <a:t>CRCM4 (v4.2.3)</a:t>
                      </a:r>
                    </a:p>
                    <a:p>
                      <a:r>
                        <a:rPr lang="fr-CA" sz="1400" dirty="0" smtClean="0">
                          <a:solidFill>
                            <a:schemeClr val="tx1"/>
                          </a:solidFill>
                        </a:rPr>
                        <a:t>201x193, 29L, @45km</a:t>
                      </a:r>
                      <a:endParaRPr lang="fr-CA" sz="1400" dirty="0">
                        <a:solidFill>
                          <a:schemeClr val="tx1"/>
                        </a:solidFill>
                      </a:endParaRPr>
                    </a:p>
                  </a:txBody>
                  <a:tcPr/>
                </a:tc>
                <a:tc>
                  <a:txBody>
                    <a:bodyPr/>
                    <a:lstStyle/>
                    <a:p>
                      <a:r>
                        <a:rPr lang="fr-CA" sz="1400" dirty="0" smtClean="0">
                          <a:solidFill>
                            <a:schemeClr val="tx1"/>
                          </a:solidFill>
                        </a:rPr>
                        <a:t>CRCM5 (v3.3.0)</a:t>
                      </a:r>
                    </a:p>
                    <a:p>
                      <a:r>
                        <a:rPr lang="fr-CA" sz="1400" dirty="0" smtClean="0">
                          <a:solidFill>
                            <a:schemeClr val="tx1"/>
                          </a:solidFill>
                        </a:rPr>
                        <a:t>178x158, 53L, @0.5°</a:t>
                      </a:r>
                      <a:endParaRPr lang="fr-CA" sz="1400" dirty="0">
                        <a:solidFill>
                          <a:schemeClr val="tx1"/>
                        </a:solidFill>
                      </a:endParaRPr>
                    </a:p>
                  </a:txBody>
                  <a:tcPr/>
                </a:tc>
                <a:tc>
                  <a:txBody>
                    <a:bodyPr/>
                    <a:lstStyle/>
                    <a:p>
                      <a:r>
                        <a:rPr lang="fr-CA" sz="1400" dirty="0" smtClean="0">
                          <a:solidFill>
                            <a:schemeClr val="tx1"/>
                          </a:solidFill>
                        </a:rPr>
                        <a:t>CRCM5C (v3.3.0)</a:t>
                      </a:r>
                    </a:p>
                    <a:p>
                      <a:pPr marL="0" marR="0" indent="0" algn="l" defTabSz="457200" rtl="0" eaLnBrk="1" fontAlgn="auto" latinLnBrk="0" hangingPunct="1">
                        <a:lnSpc>
                          <a:spcPct val="100000"/>
                        </a:lnSpc>
                        <a:spcBef>
                          <a:spcPts val="0"/>
                        </a:spcBef>
                        <a:spcAft>
                          <a:spcPts val="0"/>
                        </a:spcAft>
                        <a:buClrTx/>
                        <a:buSzTx/>
                        <a:buFontTx/>
                        <a:buNone/>
                        <a:tabLst/>
                        <a:defRPr/>
                      </a:pPr>
                      <a:r>
                        <a:rPr lang="fr-CA" sz="1400" dirty="0" smtClean="0">
                          <a:solidFill>
                            <a:schemeClr val="tx1"/>
                          </a:solidFill>
                        </a:rPr>
                        <a:t>178x158, 53L, @0.5°</a:t>
                      </a:r>
                    </a:p>
                  </a:txBody>
                  <a:tcPr/>
                </a:tc>
                <a:tc>
                  <a:txBody>
                    <a:bodyPr/>
                    <a:lstStyle/>
                    <a:p>
                      <a:r>
                        <a:rPr lang="fr-CA" sz="1400" dirty="0" smtClean="0">
                          <a:solidFill>
                            <a:schemeClr val="tx1"/>
                          </a:solidFill>
                        </a:rPr>
                        <a:t>CRCM5V (v3.3.0)</a:t>
                      </a:r>
                    </a:p>
                    <a:p>
                      <a:pPr marL="0" marR="0" indent="0" algn="l" defTabSz="457200" rtl="0" eaLnBrk="1" fontAlgn="auto" latinLnBrk="0" hangingPunct="1">
                        <a:lnSpc>
                          <a:spcPct val="100000"/>
                        </a:lnSpc>
                        <a:spcBef>
                          <a:spcPts val="0"/>
                        </a:spcBef>
                        <a:spcAft>
                          <a:spcPts val="0"/>
                        </a:spcAft>
                        <a:buClrTx/>
                        <a:buSzTx/>
                        <a:buFontTx/>
                        <a:buNone/>
                        <a:tabLst/>
                        <a:defRPr/>
                      </a:pPr>
                      <a:r>
                        <a:rPr lang="fr-CA" sz="1400" dirty="0" smtClean="0">
                          <a:solidFill>
                            <a:schemeClr val="tx1"/>
                          </a:solidFill>
                        </a:rPr>
                        <a:t>180x158, 35L, @0.5°</a:t>
                      </a:r>
                    </a:p>
                    <a:p>
                      <a:pPr marL="0" marR="0" indent="0" algn="l" defTabSz="457200" rtl="0" eaLnBrk="1" fontAlgn="auto" latinLnBrk="0" hangingPunct="1">
                        <a:lnSpc>
                          <a:spcPct val="100000"/>
                        </a:lnSpc>
                        <a:spcBef>
                          <a:spcPts val="0"/>
                        </a:spcBef>
                        <a:spcAft>
                          <a:spcPts val="0"/>
                        </a:spcAft>
                        <a:buClrTx/>
                        <a:buSzTx/>
                        <a:buFontTx/>
                        <a:buNone/>
                        <a:tabLst/>
                        <a:defRPr/>
                      </a:pPr>
                      <a:endParaRPr lang="fr-CA" sz="1400" dirty="0" smtClean="0">
                        <a:solidFill>
                          <a:schemeClr val="tx1"/>
                        </a:solidFill>
                      </a:endParaRPr>
                    </a:p>
                  </a:txBody>
                  <a:tcPr/>
                </a:tc>
              </a:tr>
              <a:tr h="1374166">
                <a:tc>
                  <a:txBody>
                    <a:bodyPr/>
                    <a:lstStyle/>
                    <a:p>
                      <a:r>
                        <a:rPr lang="fr-CA" sz="1400" dirty="0" smtClean="0">
                          <a:solidFill>
                            <a:schemeClr val="tx1"/>
                          </a:solidFill>
                        </a:rPr>
                        <a:t>Surface </a:t>
                      </a:r>
                      <a:r>
                        <a:rPr lang="fr-CA" sz="1400" dirty="0" err="1" smtClean="0">
                          <a:solidFill>
                            <a:schemeClr val="tx1"/>
                          </a:solidFill>
                        </a:rPr>
                        <a:t>scheme</a:t>
                      </a:r>
                      <a:endParaRPr lang="fr-CA" sz="1400" dirty="0">
                        <a:solidFill>
                          <a:schemeClr val="tx1"/>
                        </a:solidFill>
                      </a:endParaRPr>
                    </a:p>
                  </a:txBody>
                  <a:tcPr/>
                </a:tc>
                <a:tc>
                  <a:txBody>
                    <a:bodyPr/>
                    <a:lstStyle/>
                    <a:p>
                      <a:r>
                        <a:rPr lang="fr-CA" sz="1400" dirty="0" smtClean="0">
                          <a:solidFill>
                            <a:schemeClr val="tx1"/>
                          </a:solidFill>
                        </a:rPr>
                        <a:t>CLASS 2.7 </a:t>
                      </a:r>
                      <a:r>
                        <a:rPr lang="fr-CA" sz="1200" dirty="0" smtClean="0">
                          <a:solidFill>
                            <a:schemeClr val="tx1"/>
                          </a:solidFill>
                        </a:rPr>
                        <a:t>(3</a:t>
                      </a:r>
                      <a:r>
                        <a:rPr lang="fr-CA" sz="1200" baseline="0" dirty="0" smtClean="0">
                          <a:solidFill>
                            <a:schemeClr val="tx1"/>
                          </a:solidFill>
                        </a:rPr>
                        <a:t> </a:t>
                      </a:r>
                      <a:r>
                        <a:rPr lang="fr-CA" sz="1200" dirty="0" err="1" smtClean="0">
                          <a:solidFill>
                            <a:schemeClr val="tx1"/>
                          </a:solidFill>
                        </a:rPr>
                        <a:t>lyrs</a:t>
                      </a:r>
                      <a:r>
                        <a:rPr lang="fr-CA" sz="1200" dirty="0" smtClean="0">
                          <a:solidFill>
                            <a:schemeClr val="tx1"/>
                          </a:solidFill>
                        </a:rPr>
                        <a:t>) s</a:t>
                      </a:r>
                      <a:r>
                        <a:rPr lang="fr-FR" sz="1200" kern="1200" baseline="0" dirty="0" err="1" smtClean="0">
                          <a:solidFill>
                            <a:schemeClr val="tx1"/>
                          </a:solidFill>
                          <a:latin typeface="+mn-lt"/>
                          <a:ea typeface="+mn-ea"/>
                          <a:cs typeface="+mn-cs"/>
                        </a:rPr>
                        <a:t>oil</a:t>
                      </a:r>
                      <a:r>
                        <a:rPr lang="fr-FR" sz="1200" kern="1200" baseline="0" dirty="0" smtClean="0">
                          <a:solidFill>
                            <a:schemeClr val="tx1"/>
                          </a:solidFill>
                          <a:latin typeface="+mn-lt"/>
                          <a:ea typeface="+mn-ea"/>
                          <a:cs typeface="+mn-cs"/>
                        </a:rPr>
                        <a:t>: Wilson &amp; </a:t>
                      </a:r>
                      <a:r>
                        <a:rPr lang="fr-FR" sz="1200" kern="1200" baseline="0" dirty="0" err="1" smtClean="0">
                          <a:solidFill>
                            <a:schemeClr val="tx1"/>
                          </a:solidFill>
                          <a:latin typeface="+mn-lt"/>
                          <a:ea typeface="+mn-ea"/>
                          <a:cs typeface="+mn-cs"/>
                        </a:rPr>
                        <a:t>Henderson-Sellers</a:t>
                      </a:r>
                      <a:r>
                        <a:rPr lang="fr-FR" sz="1200" kern="1200" baseline="0" dirty="0" smtClean="0">
                          <a:solidFill>
                            <a:schemeClr val="tx1"/>
                          </a:solidFill>
                          <a:latin typeface="+mn-lt"/>
                          <a:ea typeface="+mn-ea"/>
                          <a:cs typeface="+mn-cs"/>
                        </a:rPr>
                        <a:t> 1° </a:t>
                      </a:r>
                    </a:p>
                    <a:p>
                      <a:r>
                        <a:rPr lang="fr-FR" sz="1200" kern="1200" baseline="0" dirty="0" err="1" smtClean="0">
                          <a:solidFill>
                            <a:schemeClr val="tx1"/>
                          </a:solidFill>
                          <a:latin typeface="+mn-lt"/>
                          <a:ea typeface="+mn-ea"/>
                          <a:cs typeface="+mn-cs"/>
                        </a:rPr>
                        <a:t>veg</a:t>
                      </a:r>
                      <a:r>
                        <a:rPr lang="fr-FR" sz="1200" kern="1200" baseline="0" dirty="0" smtClean="0">
                          <a:solidFill>
                            <a:schemeClr val="tx1"/>
                          </a:solidFill>
                          <a:latin typeface="+mn-lt"/>
                          <a:ea typeface="+mn-ea"/>
                          <a:cs typeface="+mn-cs"/>
                        </a:rPr>
                        <a:t>: GLC2000  1km &gt; 1°</a:t>
                      </a:r>
                      <a:endParaRPr lang="fr-CA" sz="12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A" sz="1400" dirty="0" smtClean="0">
                          <a:solidFill>
                            <a:schemeClr val="tx1"/>
                          </a:solidFill>
                        </a:rPr>
                        <a:t>ISBA </a:t>
                      </a:r>
                      <a:r>
                        <a:rPr lang="fr-CA" sz="1200" dirty="0" smtClean="0">
                          <a:solidFill>
                            <a:schemeClr val="tx1"/>
                          </a:solidFill>
                        </a:rPr>
                        <a:t>(</a:t>
                      </a:r>
                      <a:r>
                        <a:rPr lang="fr-FR" sz="1200" dirty="0" smtClean="0">
                          <a:solidFill>
                            <a:schemeClr val="tx1"/>
                          </a:solidFill>
                        </a:rPr>
                        <a:t>2</a:t>
                      </a:r>
                      <a:r>
                        <a:rPr lang="fr-FR" sz="1200" baseline="0" dirty="0" smtClean="0">
                          <a:solidFill>
                            <a:schemeClr val="tx1"/>
                          </a:solidFill>
                        </a:rPr>
                        <a:t>lyrs) </a:t>
                      </a:r>
                      <a:r>
                        <a:rPr lang="fr-FR" sz="1200" dirty="0" err="1" smtClean="0">
                          <a:solidFill>
                            <a:schemeClr val="tx1"/>
                          </a:solidFill>
                        </a:rPr>
                        <a:t>soil</a:t>
                      </a:r>
                      <a:r>
                        <a:rPr lang="fr-FR" sz="1200" dirty="0" smtClean="0">
                          <a:solidFill>
                            <a:schemeClr val="tx1"/>
                          </a:solidFill>
                        </a:rPr>
                        <a:t>: USDA</a:t>
                      </a:r>
                      <a:r>
                        <a:rPr lang="fr-FR" sz="1200" baseline="0" dirty="0" smtClean="0">
                          <a:solidFill>
                            <a:schemeClr val="tx1"/>
                          </a:solidFill>
                        </a:rPr>
                        <a:t> 1km AGRC 10km FAO 1° </a:t>
                      </a:r>
                      <a:r>
                        <a:rPr lang="fr-FR" sz="1200" baseline="0" dirty="0" err="1" smtClean="0">
                          <a:solidFill>
                            <a:schemeClr val="tx1"/>
                          </a:solidFill>
                        </a:rPr>
                        <a:t>veg</a:t>
                      </a:r>
                      <a:r>
                        <a:rPr lang="fr-FR" sz="1200" baseline="0" dirty="0" smtClean="0">
                          <a:solidFill>
                            <a:schemeClr val="tx1"/>
                          </a:solidFill>
                        </a:rPr>
                        <a:t>: USGS 1km</a:t>
                      </a:r>
                      <a:endParaRPr lang="fr-CA" sz="1400" dirty="0">
                        <a:solidFill>
                          <a:schemeClr val="tx1"/>
                        </a:solidFill>
                      </a:endParaRPr>
                    </a:p>
                  </a:txBody>
                  <a:tcPr/>
                </a:tc>
                <a:tc>
                  <a:txBody>
                    <a:bodyPr/>
                    <a:lstStyle/>
                    <a:p>
                      <a:r>
                        <a:rPr lang="fr-CA" sz="1400" dirty="0" smtClean="0">
                          <a:solidFill>
                            <a:schemeClr val="tx1"/>
                          </a:solidFill>
                        </a:rPr>
                        <a:t>CLASS 3.4 </a:t>
                      </a:r>
                      <a:r>
                        <a:rPr lang="fr-CA" sz="1200" dirty="0" smtClean="0">
                          <a:solidFill>
                            <a:schemeClr val="tx1"/>
                          </a:solidFill>
                        </a:rPr>
                        <a:t>(3</a:t>
                      </a:r>
                      <a:r>
                        <a:rPr lang="fr-CA" sz="1200" baseline="0" dirty="0" smtClean="0">
                          <a:solidFill>
                            <a:schemeClr val="tx1"/>
                          </a:solidFill>
                        </a:rPr>
                        <a:t> </a:t>
                      </a:r>
                      <a:r>
                        <a:rPr lang="fr-CA" sz="1200" dirty="0" err="1" smtClean="0">
                          <a:solidFill>
                            <a:schemeClr val="tx1"/>
                          </a:solidFill>
                        </a:rPr>
                        <a:t>lyrs</a:t>
                      </a:r>
                      <a:r>
                        <a:rPr lang="fr-CA" sz="1200" dirty="0" smtClean="0">
                          <a:solidFill>
                            <a:schemeClr val="tx1"/>
                          </a:solidFill>
                        </a:rPr>
                        <a:t>, no </a:t>
                      </a:r>
                      <a:r>
                        <a:rPr lang="fr-CA" sz="1200" dirty="0" err="1" smtClean="0">
                          <a:solidFill>
                            <a:schemeClr val="tx1"/>
                          </a:solidFill>
                        </a:rPr>
                        <a:t>mosaïc</a:t>
                      </a:r>
                      <a:r>
                        <a:rPr lang="fr-CA" sz="1200" dirty="0" smtClean="0">
                          <a:solidFill>
                            <a:schemeClr val="tx1"/>
                          </a:solidFill>
                        </a:rPr>
                        <a:t>) </a:t>
                      </a:r>
                      <a:r>
                        <a:rPr lang="fr-FR" sz="1200" baseline="0" dirty="0" smtClean="0">
                          <a:solidFill>
                            <a:schemeClr val="tx1"/>
                          </a:solidFill>
                        </a:rPr>
                        <a:t>o</a:t>
                      </a:r>
                      <a:r>
                        <a:rPr lang="fr-CA" sz="1200" baseline="0" dirty="0" err="1" smtClean="0">
                          <a:solidFill>
                            <a:schemeClr val="tx1"/>
                          </a:solidFill>
                        </a:rPr>
                        <a:t>rganic</a:t>
                      </a:r>
                      <a:r>
                        <a:rPr lang="fr-CA" sz="1200" baseline="0" dirty="0" smtClean="0">
                          <a:solidFill>
                            <a:schemeClr val="tx1"/>
                          </a:solidFill>
                        </a:rPr>
                        <a:t> </a:t>
                      </a:r>
                      <a:r>
                        <a:rPr lang="fr-CA" sz="1200" baseline="0" dirty="0" err="1" smtClean="0">
                          <a:solidFill>
                            <a:schemeClr val="tx1"/>
                          </a:solidFill>
                        </a:rPr>
                        <a:t>soil</a:t>
                      </a:r>
                      <a:endParaRPr lang="fr-CA" sz="1200" baseline="0" dirty="0" smtClean="0">
                        <a:solidFill>
                          <a:schemeClr val="tx1"/>
                        </a:solidFill>
                      </a:endParaRPr>
                    </a:p>
                    <a:p>
                      <a:r>
                        <a:rPr lang="fr-FR" sz="1200" baseline="0" dirty="0" smtClean="0">
                          <a:solidFill>
                            <a:schemeClr val="tx1"/>
                          </a:solidFill>
                        </a:rPr>
                        <a:t>s</a:t>
                      </a:r>
                      <a:r>
                        <a:rPr lang="fr-CA" sz="1200" baseline="0" dirty="0" err="1" smtClean="0">
                          <a:solidFill>
                            <a:schemeClr val="tx1"/>
                          </a:solidFill>
                        </a:rPr>
                        <a:t>now</a:t>
                      </a:r>
                      <a:r>
                        <a:rPr lang="fr-CA" sz="1200" baseline="0" dirty="0" smtClean="0">
                          <a:solidFill>
                            <a:schemeClr val="tx1"/>
                          </a:solidFill>
                        </a:rPr>
                        <a:t> (Brown) </a:t>
                      </a:r>
                      <a:r>
                        <a:rPr lang="fr-CA" sz="1200" baseline="0" dirty="0" err="1" smtClean="0">
                          <a:solidFill>
                            <a:schemeClr val="tx1"/>
                          </a:solidFill>
                        </a:rPr>
                        <a:t>soil</a:t>
                      </a:r>
                      <a:r>
                        <a:rPr lang="fr-CA" sz="1200" baseline="0" dirty="0" smtClean="0">
                          <a:solidFill>
                            <a:schemeClr val="tx1"/>
                          </a:solidFill>
                        </a:rPr>
                        <a:t>: </a:t>
                      </a:r>
                      <a:r>
                        <a:rPr lang="fr-FR" sz="1200" kern="1200" baseline="0" dirty="0" smtClean="0">
                          <a:solidFill>
                            <a:schemeClr val="tx1"/>
                          </a:solidFill>
                          <a:latin typeface="+mn-lt"/>
                          <a:ea typeface="+mn-ea"/>
                          <a:cs typeface="+mn-cs"/>
                        </a:rPr>
                        <a:t>Wilson &amp; </a:t>
                      </a:r>
                      <a:r>
                        <a:rPr lang="fr-FR" sz="1200" kern="1200" baseline="0" dirty="0" err="1" smtClean="0">
                          <a:solidFill>
                            <a:schemeClr val="tx1"/>
                          </a:solidFill>
                          <a:latin typeface="+mn-lt"/>
                          <a:ea typeface="+mn-ea"/>
                          <a:cs typeface="+mn-cs"/>
                        </a:rPr>
                        <a:t>Henderson-Sellers</a:t>
                      </a:r>
                      <a:r>
                        <a:rPr lang="fr-FR" sz="1200" kern="1200" baseline="0" dirty="0" smtClean="0">
                          <a:solidFill>
                            <a:schemeClr val="tx1"/>
                          </a:solidFill>
                          <a:latin typeface="+mn-lt"/>
                          <a:ea typeface="+mn-ea"/>
                          <a:cs typeface="+mn-cs"/>
                        </a:rPr>
                        <a:t> 1° </a:t>
                      </a:r>
                      <a:r>
                        <a:rPr lang="fr-FR" sz="1200" baseline="0" dirty="0" err="1" smtClean="0">
                          <a:solidFill>
                            <a:schemeClr val="tx1"/>
                          </a:solidFill>
                        </a:rPr>
                        <a:t>veg</a:t>
                      </a:r>
                      <a:r>
                        <a:rPr lang="fr-FR" sz="1200" baseline="0" dirty="0" smtClean="0">
                          <a:solidFill>
                            <a:schemeClr val="tx1"/>
                          </a:solidFill>
                        </a:rPr>
                        <a:t>: USGS 1km</a:t>
                      </a:r>
                      <a:endParaRPr lang="fr-CA" sz="1200" dirty="0">
                        <a:solidFill>
                          <a:schemeClr val="tx1"/>
                        </a:solidFill>
                      </a:endParaRPr>
                    </a:p>
                  </a:txBody>
                  <a:tcPr/>
                </a:tc>
                <a:tc>
                  <a:txBody>
                    <a:bodyPr/>
                    <a:lstStyle/>
                    <a:p>
                      <a:r>
                        <a:rPr lang="fr-CA" sz="1200" dirty="0" smtClean="0">
                          <a:solidFill>
                            <a:schemeClr val="tx1"/>
                          </a:solidFill>
                        </a:rPr>
                        <a:t>CLASS 2.7 </a:t>
                      </a:r>
                      <a:r>
                        <a:rPr lang="fr-CA" sz="1100" dirty="0" smtClean="0">
                          <a:solidFill>
                            <a:schemeClr val="tx1"/>
                          </a:solidFill>
                        </a:rPr>
                        <a:t>(</a:t>
                      </a:r>
                      <a:r>
                        <a:rPr lang="fr-CA" sz="1200" dirty="0" smtClean="0">
                          <a:solidFill>
                            <a:schemeClr val="tx1"/>
                          </a:solidFill>
                        </a:rPr>
                        <a:t>3</a:t>
                      </a:r>
                      <a:r>
                        <a:rPr lang="fr-CA" sz="1200" baseline="0" dirty="0" smtClean="0">
                          <a:solidFill>
                            <a:schemeClr val="tx1"/>
                          </a:solidFill>
                        </a:rPr>
                        <a:t> </a:t>
                      </a:r>
                      <a:r>
                        <a:rPr lang="fr-CA" sz="1200" dirty="0" err="1" smtClean="0">
                          <a:solidFill>
                            <a:schemeClr val="tx1"/>
                          </a:solidFill>
                        </a:rPr>
                        <a:t>lyrs</a:t>
                      </a:r>
                      <a:r>
                        <a:rPr lang="fr-CA" sz="1200" dirty="0" smtClean="0">
                          <a:solidFill>
                            <a:schemeClr val="tx1"/>
                          </a:solidFill>
                        </a:rPr>
                        <a:t>) </a:t>
                      </a:r>
                      <a:r>
                        <a:rPr lang="fr-CA" sz="1200" dirty="0" err="1" smtClean="0">
                          <a:solidFill>
                            <a:schemeClr val="tx1"/>
                          </a:solidFill>
                        </a:rPr>
                        <a:t>soil</a:t>
                      </a:r>
                      <a:r>
                        <a:rPr lang="fr-CA" sz="1200" dirty="0" smtClean="0">
                          <a:solidFill>
                            <a:schemeClr val="tx1"/>
                          </a:solidFill>
                        </a:rPr>
                        <a:t>:  Webb</a:t>
                      </a:r>
                      <a:r>
                        <a:rPr lang="fr-CA" sz="1200" baseline="0" dirty="0" smtClean="0">
                          <a:solidFill>
                            <a:schemeClr val="tx1"/>
                          </a:solidFill>
                        </a:rPr>
                        <a:t> (1993)</a:t>
                      </a:r>
                    </a:p>
                    <a:p>
                      <a:r>
                        <a:rPr lang="fr-FR" sz="1200" baseline="0" dirty="0" smtClean="0">
                          <a:solidFill>
                            <a:schemeClr val="tx1"/>
                          </a:solidFill>
                        </a:rPr>
                        <a:t>V</a:t>
                      </a:r>
                      <a:r>
                        <a:rPr lang="fr-CA" sz="1200" baseline="0" dirty="0" err="1" smtClean="0">
                          <a:solidFill>
                            <a:schemeClr val="tx1"/>
                          </a:solidFill>
                        </a:rPr>
                        <a:t>eg</a:t>
                      </a:r>
                      <a:r>
                        <a:rPr lang="fr-CA" sz="1200" baseline="0" dirty="0" smtClean="0">
                          <a:solidFill>
                            <a:schemeClr val="tx1"/>
                          </a:solidFill>
                        </a:rPr>
                        <a:t> :</a:t>
                      </a:r>
                      <a:r>
                        <a:rPr lang="fr-CA" sz="1100" baseline="0" dirty="0" smtClean="0">
                          <a:solidFill>
                            <a:schemeClr val="tx1"/>
                          </a:solidFill>
                        </a:rPr>
                        <a:t> </a:t>
                      </a:r>
                      <a:r>
                        <a:rPr lang="fr-FR" sz="1200" kern="1200" baseline="0" dirty="0" smtClean="0">
                          <a:solidFill>
                            <a:schemeClr val="tx1"/>
                          </a:solidFill>
                          <a:latin typeface="+mn-lt"/>
                          <a:ea typeface="+mn-ea"/>
                          <a:cs typeface="+mn-cs"/>
                        </a:rPr>
                        <a:t>Wilson &amp; </a:t>
                      </a:r>
                      <a:r>
                        <a:rPr lang="fr-FR" sz="1200" kern="1200" baseline="0" dirty="0" err="1" smtClean="0">
                          <a:solidFill>
                            <a:schemeClr val="tx1"/>
                          </a:solidFill>
                          <a:latin typeface="+mn-lt"/>
                          <a:ea typeface="+mn-ea"/>
                          <a:cs typeface="+mn-cs"/>
                        </a:rPr>
                        <a:t>Henderson-Sellers</a:t>
                      </a:r>
                      <a:r>
                        <a:rPr lang="fr-FR" sz="1200" kern="1200" baseline="0" dirty="0" smtClean="0">
                          <a:solidFill>
                            <a:schemeClr val="tx1"/>
                          </a:solidFill>
                          <a:latin typeface="+mn-lt"/>
                          <a:ea typeface="+mn-ea"/>
                          <a:cs typeface="+mn-cs"/>
                        </a:rPr>
                        <a:t> </a:t>
                      </a:r>
                      <a:endParaRPr lang="fr-CA" sz="1200" dirty="0">
                        <a:solidFill>
                          <a:schemeClr val="tx1"/>
                        </a:solidFill>
                      </a:endParaRPr>
                    </a:p>
                  </a:txBody>
                  <a:tcPr/>
                </a:tc>
              </a:tr>
              <a:tr h="893208">
                <a:tc>
                  <a:txBody>
                    <a:bodyPr/>
                    <a:lstStyle/>
                    <a:p>
                      <a:r>
                        <a:rPr lang="fr-CA" sz="1400" dirty="0" smtClean="0">
                          <a:solidFill>
                            <a:schemeClr val="tx1"/>
                          </a:solidFill>
                        </a:rPr>
                        <a:t>Convection and large </a:t>
                      </a:r>
                      <a:r>
                        <a:rPr lang="fr-CA" sz="1400" dirty="0" err="1" smtClean="0">
                          <a:solidFill>
                            <a:schemeClr val="tx1"/>
                          </a:solidFill>
                        </a:rPr>
                        <a:t>scale</a:t>
                      </a:r>
                      <a:r>
                        <a:rPr lang="fr-CA" sz="1400" baseline="0" dirty="0" smtClean="0">
                          <a:solidFill>
                            <a:schemeClr val="tx1"/>
                          </a:solidFill>
                        </a:rPr>
                        <a:t> condensation</a:t>
                      </a:r>
                      <a:endParaRPr lang="fr-CA" sz="1400" dirty="0">
                        <a:solidFill>
                          <a:schemeClr val="tx1"/>
                        </a:solidFill>
                      </a:endParaRPr>
                    </a:p>
                  </a:txBody>
                  <a:tcPr/>
                </a:tc>
                <a:tc>
                  <a:txBody>
                    <a:bodyPr/>
                    <a:lstStyle/>
                    <a:p>
                      <a:r>
                        <a:rPr lang="fr-CA" sz="1400" dirty="0" err="1" smtClean="0">
                          <a:solidFill>
                            <a:schemeClr val="tx1"/>
                          </a:solidFill>
                        </a:rPr>
                        <a:t>Bechtold-Kain-Fritsch</a:t>
                      </a:r>
                      <a:r>
                        <a:rPr lang="fr-CA" sz="1400" dirty="0" smtClean="0">
                          <a:solidFill>
                            <a:schemeClr val="tx1"/>
                          </a:solidFill>
                        </a:rPr>
                        <a:t> </a:t>
                      </a:r>
                    </a:p>
                    <a:p>
                      <a:r>
                        <a:rPr lang="fr-FR" sz="1400" dirty="0" smtClean="0">
                          <a:solidFill>
                            <a:schemeClr val="tx1"/>
                          </a:solidFill>
                        </a:rPr>
                        <a:t>s</a:t>
                      </a:r>
                      <a:r>
                        <a:rPr lang="fr-CA" sz="1400" dirty="0" err="1" smtClean="0">
                          <a:solidFill>
                            <a:schemeClr val="tx1"/>
                          </a:solidFill>
                        </a:rPr>
                        <a:t>ursaturation</a:t>
                      </a:r>
                      <a:r>
                        <a:rPr lang="fr-CA" sz="1400" dirty="0" smtClean="0">
                          <a:solidFill>
                            <a:schemeClr val="tx1"/>
                          </a:solidFill>
                        </a:rPr>
                        <a:t> </a:t>
                      </a:r>
                      <a:r>
                        <a:rPr lang="fr-CA" sz="1400" dirty="0" err="1" smtClean="0">
                          <a:solidFill>
                            <a:schemeClr val="tx1"/>
                          </a:solidFill>
                        </a:rPr>
                        <a:t>removal</a:t>
                      </a:r>
                      <a:endParaRPr lang="fr-CA" sz="1400" dirty="0">
                        <a:solidFill>
                          <a:schemeClr val="tx1"/>
                        </a:solidFill>
                      </a:endParaRPr>
                    </a:p>
                  </a:txBody>
                  <a:tcPr/>
                </a:tc>
                <a:tc>
                  <a:txBody>
                    <a:bodyPr/>
                    <a:lstStyle/>
                    <a:p>
                      <a:r>
                        <a:rPr lang="fr-CA" sz="1400" dirty="0" err="1" smtClean="0">
                          <a:solidFill>
                            <a:schemeClr val="tx1"/>
                          </a:solidFill>
                        </a:rPr>
                        <a:t>Kain-Fritsch</a:t>
                      </a:r>
                      <a:endParaRPr lang="fr-CA" sz="1400" dirty="0" smtClean="0">
                        <a:solidFill>
                          <a:schemeClr val="tx1"/>
                        </a:solidFill>
                      </a:endParaRPr>
                    </a:p>
                    <a:p>
                      <a:r>
                        <a:rPr lang="fr-FR" sz="1400" dirty="0" err="1" smtClean="0">
                          <a:solidFill>
                            <a:schemeClr val="tx1"/>
                          </a:solidFill>
                        </a:rPr>
                        <a:t>Sundqvist</a:t>
                      </a:r>
                      <a:endParaRPr lang="fr-CA" sz="1400" dirty="0">
                        <a:solidFill>
                          <a:schemeClr val="tx1"/>
                        </a:solidFill>
                      </a:endParaRPr>
                    </a:p>
                  </a:txBody>
                  <a:tcPr/>
                </a:tc>
                <a:tc>
                  <a:txBody>
                    <a:bodyPr/>
                    <a:lstStyle/>
                    <a:p>
                      <a:r>
                        <a:rPr lang="fr-CA" sz="1400" dirty="0" err="1" smtClean="0">
                          <a:solidFill>
                            <a:schemeClr val="tx1"/>
                          </a:solidFill>
                        </a:rPr>
                        <a:t>Kain-Fritsch</a:t>
                      </a:r>
                      <a:endParaRPr lang="fr-CA" sz="1400" dirty="0" smtClean="0">
                        <a:solidFill>
                          <a:schemeClr val="tx1"/>
                        </a:solidFill>
                      </a:endParaRPr>
                    </a:p>
                    <a:p>
                      <a:r>
                        <a:rPr lang="fr-FR" sz="1400" dirty="0" err="1" smtClean="0">
                          <a:solidFill>
                            <a:schemeClr val="tx1"/>
                          </a:solidFill>
                        </a:rPr>
                        <a:t>Sundqvist</a:t>
                      </a:r>
                      <a:endParaRPr lang="fr-CA" sz="14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A" sz="1400" dirty="0" err="1" smtClean="0">
                          <a:solidFill>
                            <a:schemeClr val="tx1"/>
                          </a:solidFill>
                        </a:rPr>
                        <a:t>Zhang-McFarlane</a:t>
                      </a:r>
                      <a:r>
                        <a:rPr lang="fr-CA" sz="1400" smtClean="0">
                          <a:solidFill>
                            <a:schemeClr val="tx1"/>
                          </a:solidFill>
                        </a:rPr>
                        <a:t> </a:t>
                      </a:r>
                      <a:r>
                        <a:rPr lang="fr-FR" sz="1400" smtClean="0">
                          <a:solidFill>
                            <a:schemeClr val="tx1"/>
                          </a:solidFill>
                        </a:rPr>
                        <a:t>s</a:t>
                      </a:r>
                      <a:r>
                        <a:rPr lang="fr-CA" sz="1400" dirty="0" err="1" smtClean="0">
                          <a:solidFill>
                            <a:schemeClr val="tx1"/>
                          </a:solidFill>
                        </a:rPr>
                        <a:t>ursaturation</a:t>
                      </a:r>
                      <a:r>
                        <a:rPr lang="fr-CA" sz="1400" dirty="0" smtClean="0">
                          <a:solidFill>
                            <a:schemeClr val="tx1"/>
                          </a:solidFill>
                        </a:rPr>
                        <a:t> </a:t>
                      </a:r>
                      <a:r>
                        <a:rPr lang="fr-CA" sz="1400" dirty="0" err="1" smtClean="0">
                          <a:solidFill>
                            <a:schemeClr val="tx1"/>
                          </a:solidFill>
                        </a:rPr>
                        <a:t>removal</a:t>
                      </a:r>
                      <a:endParaRPr lang="fr-CA" sz="1400" dirty="0" smtClean="0">
                        <a:solidFill>
                          <a:schemeClr val="tx1"/>
                        </a:solidFill>
                      </a:endParaRPr>
                    </a:p>
                    <a:p>
                      <a:endParaRPr lang="fr-CA" sz="1400" dirty="0" smtClean="0">
                        <a:solidFill>
                          <a:schemeClr val="tx1"/>
                        </a:solidFill>
                      </a:endParaRPr>
                    </a:p>
                  </a:txBody>
                  <a:tcPr/>
                </a:tc>
              </a:tr>
              <a:tr h="687082">
                <a:tc>
                  <a:txBody>
                    <a:bodyPr/>
                    <a:lstStyle/>
                    <a:p>
                      <a:r>
                        <a:rPr lang="fr-CA" sz="1400" dirty="0" smtClean="0">
                          <a:solidFill>
                            <a:schemeClr val="tx1"/>
                          </a:solidFill>
                        </a:rPr>
                        <a:t>Radiation</a:t>
                      </a:r>
                      <a:endParaRPr lang="fr-CA" sz="1400" dirty="0">
                        <a:solidFill>
                          <a:schemeClr val="tx1"/>
                        </a:solidFill>
                      </a:endParaRPr>
                    </a:p>
                  </a:txBody>
                  <a:tcPr/>
                </a:tc>
                <a:tc>
                  <a:txBody>
                    <a:bodyPr/>
                    <a:lstStyle/>
                    <a:p>
                      <a:r>
                        <a:rPr lang="fr-FR" sz="1400" kern="1200" baseline="0" dirty="0" smtClean="0">
                          <a:solidFill>
                            <a:schemeClr val="tx1"/>
                          </a:solidFill>
                          <a:latin typeface="+mn-lt"/>
                          <a:ea typeface="+mn-ea"/>
                          <a:cs typeface="+mn-cs"/>
                        </a:rPr>
                        <a:t>SW </a:t>
                      </a:r>
                      <a:r>
                        <a:rPr lang="fr-FR" sz="1400" kern="1200" baseline="0" dirty="0" err="1" smtClean="0">
                          <a:solidFill>
                            <a:schemeClr val="tx1"/>
                          </a:solidFill>
                          <a:latin typeface="+mn-lt"/>
                          <a:ea typeface="+mn-ea"/>
                          <a:cs typeface="+mn-cs"/>
                        </a:rPr>
                        <a:t>Fouquart</a:t>
                      </a:r>
                      <a:r>
                        <a:rPr lang="fr-FR" sz="1400" kern="1200" baseline="0" dirty="0" smtClean="0">
                          <a:solidFill>
                            <a:schemeClr val="tx1"/>
                          </a:solidFill>
                          <a:latin typeface="+mn-lt"/>
                          <a:ea typeface="+mn-ea"/>
                          <a:cs typeface="+mn-cs"/>
                        </a:rPr>
                        <a:t> &amp; </a:t>
                      </a:r>
                      <a:r>
                        <a:rPr lang="fr-FR" sz="1400" kern="1200" baseline="0" dirty="0" err="1" smtClean="0">
                          <a:solidFill>
                            <a:schemeClr val="tx1"/>
                          </a:solidFill>
                          <a:latin typeface="+mn-lt"/>
                          <a:ea typeface="+mn-ea"/>
                          <a:cs typeface="+mn-cs"/>
                        </a:rPr>
                        <a:t>Bonnel</a:t>
                      </a:r>
                      <a:r>
                        <a:rPr lang="fr-FR" sz="1400" kern="1200" baseline="0" dirty="0" smtClean="0">
                          <a:solidFill>
                            <a:schemeClr val="tx1"/>
                          </a:solidFill>
                          <a:latin typeface="+mn-lt"/>
                          <a:ea typeface="+mn-ea"/>
                          <a:cs typeface="+mn-cs"/>
                        </a:rPr>
                        <a:t> LW </a:t>
                      </a:r>
                      <a:r>
                        <a:rPr lang="fr-FR" sz="1400" kern="1200" baseline="0" dirty="0" err="1" smtClean="0">
                          <a:solidFill>
                            <a:schemeClr val="tx1"/>
                          </a:solidFill>
                          <a:latin typeface="+mn-lt"/>
                          <a:ea typeface="+mn-ea"/>
                          <a:cs typeface="+mn-cs"/>
                        </a:rPr>
                        <a:t>Morcrette</a:t>
                      </a:r>
                      <a:endParaRPr lang="fr-FR" sz="1400" kern="1200" baseline="0" dirty="0" smtClean="0">
                        <a:solidFill>
                          <a:schemeClr val="tx1"/>
                        </a:solidFill>
                        <a:latin typeface="+mn-lt"/>
                        <a:ea typeface="+mn-ea"/>
                        <a:cs typeface="+mn-cs"/>
                      </a:endParaRPr>
                    </a:p>
                  </a:txBody>
                  <a:tcPr/>
                </a:tc>
                <a:tc>
                  <a:txBody>
                    <a:bodyPr/>
                    <a:lstStyle/>
                    <a:p>
                      <a:r>
                        <a:rPr lang="fr-CA" sz="1400" dirty="0" smtClean="0">
                          <a:solidFill>
                            <a:schemeClr val="tx1"/>
                          </a:solidFill>
                        </a:rPr>
                        <a:t>RRTM </a:t>
                      </a:r>
                      <a:r>
                        <a:rPr lang="fr-CA" sz="1400" dirty="0" err="1" smtClean="0">
                          <a:solidFill>
                            <a:schemeClr val="tx1"/>
                          </a:solidFill>
                        </a:rPr>
                        <a:t>correlated-K</a:t>
                      </a:r>
                      <a:endParaRPr lang="fr-CA" sz="1400" dirty="0">
                        <a:solidFill>
                          <a:schemeClr val="tx1"/>
                        </a:solidFill>
                      </a:endParaRPr>
                    </a:p>
                  </a:txBody>
                  <a:tcPr/>
                </a:tc>
                <a:tc>
                  <a:txBody>
                    <a:bodyPr/>
                    <a:lstStyle/>
                    <a:p>
                      <a:r>
                        <a:rPr lang="fr-CA" sz="1400" dirty="0" smtClean="0">
                          <a:solidFill>
                            <a:schemeClr val="tx1"/>
                          </a:solidFill>
                        </a:rPr>
                        <a:t>RRTM </a:t>
                      </a:r>
                      <a:r>
                        <a:rPr lang="fr-CA" sz="1400" dirty="0" err="1" smtClean="0">
                          <a:solidFill>
                            <a:schemeClr val="tx1"/>
                          </a:solidFill>
                        </a:rPr>
                        <a:t>correlated-K</a:t>
                      </a:r>
                      <a:endParaRPr lang="fr-CA" sz="14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A" sz="1400" dirty="0" smtClean="0">
                          <a:solidFill>
                            <a:schemeClr val="tx1"/>
                          </a:solidFill>
                        </a:rPr>
                        <a:t>RRTM </a:t>
                      </a:r>
                      <a:r>
                        <a:rPr lang="fr-CA" sz="1400" dirty="0" err="1" smtClean="0">
                          <a:solidFill>
                            <a:schemeClr val="tx1"/>
                          </a:solidFill>
                        </a:rPr>
                        <a:t>correlated-K</a:t>
                      </a:r>
                      <a:endParaRPr lang="fr-CA" sz="140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CA" sz="1400" dirty="0" smtClean="0">
                        <a:solidFill>
                          <a:schemeClr val="tx1"/>
                        </a:solidFill>
                      </a:endParaRPr>
                    </a:p>
                  </a:txBody>
                  <a:tcPr/>
                </a:tc>
              </a:tr>
              <a:tr h="1099333">
                <a:tc>
                  <a:txBody>
                    <a:bodyPr/>
                    <a:lstStyle/>
                    <a:p>
                      <a:r>
                        <a:rPr lang="fr-CA" sz="1400" dirty="0" err="1" smtClean="0">
                          <a:solidFill>
                            <a:schemeClr val="tx1"/>
                          </a:solidFill>
                        </a:rPr>
                        <a:t>Clouds</a:t>
                      </a:r>
                      <a:endParaRPr lang="fr-CA" sz="1400" dirty="0">
                        <a:solidFill>
                          <a:schemeClr val="tx1"/>
                        </a:solidFill>
                      </a:endParaRPr>
                    </a:p>
                  </a:txBody>
                  <a:tcPr/>
                </a:tc>
                <a:tc>
                  <a:txBody>
                    <a:bodyPr/>
                    <a:lstStyle/>
                    <a:p>
                      <a:r>
                        <a:rPr lang="fr-FR" sz="1400" kern="1200" baseline="0" dirty="0" err="1" smtClean="0">
                          <a:solidFill>
                            <a:schemeClr val="tx1"/>
                          </a:solidFill>
                          <a:latin typeface="+mn-lt"/>
                          <a:ea typeface="+mn-ea"/>
                          <a:cs typeface="+mn-cs"/>
                        </a:rPr>
                        <a:t>diagnostically</a:t>
                      </a:r>
                      <a:r>
                        <a:rPr lang="fr-FR" sz="1400" kern="1200" baseline="0" dirty="0" smtClean="0">
                          <a:solidFill>
                            <a:schemeClr val="tx1"/>
                          </a:solidFill>
                          <a:latin typeface="+mn-lt"/>
                          <a:ea typeface="+mn-ea"/>
                          <a:cs typeface="+mn-cs"/>
                        </a:rPr>
                        <a:t> </a:t>
                      </a:r>
                      <a:r>
                        <a:rPr lang="fr-FR" sz="1400" kern="1200" baseline="0" dirty="0" err="1" smtClean="0">
                          <a:solidFill>
                            <a:schemeClr val="tx1"/>
                          </a:solidFill>
                          <a:latin typeface="+mn-lt"/>
                          <a:ea typeface="+mn-ea"/>
                          <a:cs typeface="+mn-cs"/>
                        </a:rPr>
                        <a:t>based</a:t>
                      </a:r>
                      <a:r>
                        <a:rPr lang="fr-FR" sz="1400" kern="1200" baseline="0" dirty="0" smtClean="0">
                          <a:solidFill>
                            <a:schemeClr val="tx1"/>
                          </a:solidFill>
                          <a:latin typeface="+mn-lt"/>
                          <a:ea typeface="+mn-ea"/>
                          <a:cs typeface="+mn-cs"/>
                        </a:rPr>
                        <a:t> on relative </a:t>
                      </a:r>
                      <a:r>
                        <a:rPr lang="fr-FR" sz="1400" kern="1200" baseline="0" dirty="0" err="1" smtClean="0">
                          <a:solidFill>
                            <a:schemeClr val="tx1"/>
                          </a:solidFill>
                          <a:latin typeface="+mn-lt"/>
                          <a:ea typeface="+mn-ea"/>
                          <a:cs typeface="+mn-cs"/>
                        </a:rPr>
                        <a:t>humidity</a:t>
                      </a:r>
                      <a:r>
                        <a:rPr lang="fr-FR" sz="1400" kern="1200" baseline="0" dirty="0" smtClean="0">
                          <a:solidFill>
                            <a:schemeClr val="tx1"/>
                          </a:solidFill>
                          <a:latin typeface="+mn-lt"/>
                          <a:ea typeface="+mn-ea"/>
                          <a:cs typeface="+mn-cs"/>
                        </a:rPr>
                        <a:t> </a:t>
                      </a:r>
                      <a:r>
                        <a:rPr lang="fr-FR" sz="1400" kern="1200" baseline="0" dirty="0" err="1" smtClean="0">
                          <a:solidFill>
                            <a:schemeClr val="tx1"/>
                          </a:solidFill>
                          <a:latin typeface="+mn-lt"/>
                          <a:ea typeface="+mn-ea"/>
                          <a:cs typeface="+mn-cs"/>
                        </a:rPr>
                        <a:t>excess</a:t>
                      </a:r>
                      <a:r>
                        <a:rPr lang="fr-FR" sz="1400" kern="1200" baseline="0" dirty="0" smtClean="0">
                          <a:solidFill>
                            <a:schemeClr val="tx1"/>
                          </a:solidFill>
                          <a:latin typeface="+mn-lt"/>
                          <a:ea typeface="+mn-ea"/>
                          <a:cs typeface="+mn-cs"/>
                        </a:rPr>
                        <a:t> &amp; </a:t>
                      </a:r>
                      <a:r>
                        <a:rPr lang="fr-FR" sz="1400" kern="1200" baseline="0" dirty="0" err="1" smtClean="0">
                          <a:solidFill>
                            <a:schemeClr val="tx1"/>
                          </a:solidFill>
                          <a:latin typeface="+mn-lt"/>
                          <a:ea typeface="+mn-ea"/>
                          <a:cs typeface="+mn-cs"/>
                        </a:rPr>
                        <a:t>conditional</a:t>
                      </a:r>
                      <a:r>
                        <a:rPr lang="fr-FR" sz="1400" kern="1200" baseline="0" dirty="0" smtClean="0">
                          <a:solidFill>
                            <a:schemeClr val="tx1"/>
                          </a:solidFill>
                          <a:latin typeface="+mn-lt"/>
                          <a:ea typeface="+mn-ea"/>
                          <a:cs typeface="+mn-cs"/>
                        </a:rPr>
                        <a:t> </a:t>
                      </a:r>
                      <a:r>
                        <a:rPr lang="fr-FR" sz="1400" kern="1200" baseline="0" dirty="0" err="1" smtClean="0">
                          <a:solidFill>
                            <a:schemeClr val="tx1"/>
                          </a:solidFill>
                          <a:latin typeface="+mn-lt"/>
                          <a:ea typeface="+mn-ea"/>
                          <a:cs typeface="+mn-cs"/>
                        </a:rPr>
                        <a:t>stability</a:t>
                      </a:r>
                      <a:endParaRPr lang="fr-CA" sz="1400" dirty="0">
                        <a:solidFill>
                          <a:schemeClr val="tx1"/>
                        </a:solidFill>
                      </a:endParaRPr>
                    </a:p>
                  </a:txBody>
                  <a:tcPr/>
                </a:tc>
                <a:tc>
                  <a:txBody>
                    <a:bodyPr/>
                    <a:lstStyle/>
                    <a:p>
                      <a:r>
                        <a:rPr lang="fr-FR" sz="1400" kern="1200" baseline="0" dirty="0" smtClean="0">
                          <a:solidFill>
                            <a:schemeClr val="tx1"/>
                          </a:solidFill>
                          <a:latin typeface="+mn-lt"/>
                          <a:ea typeface="+mn-ea"/>
                          <a:cs typeface="+mn-cs"/>
                        </a:rPr>
                        <a:t>b</a:t>
                      </a:r>
                      <a:r>
                        <a:rPr lang="fr-FR" sz="1400" kern="1200" baseline="0" dirty="0" err="1" smtClean="0">
                          <a:solidFill>
                            <a:schemeClr val="tx1"/>
                          </a:solidFill>
                          <a:latin typeface="+mn-lt"/>
                          <a:ea typeface="+mn-ea"/>
                          <a:cs typeface="+mn-cs"/>
                        </a:rPr>
                        <a:t>ased</a:t>
                      </a:r>
                      <a:r>
                        <a:rPr lang="fr-FR" sz="1400" kern="1200" baseline="0" dirty="0" smtClean="0">
                          <a:solidFill>
                            <a:schemeClr val="tx1"/>
                          </a:solidFill>
                          <a:latin typeface="+mn-lt"/>
                          <a:ea typeface="+mn-ea"/>
                          <a:cs typeface="+mn-cs"/>
                        </a:rPr>
                        <a:t> on relative </a:t>
                      </a:r>
                      <a:r>
                        <a:rPr lang="fr-FR" sz="1400" kern="1200" baseline="0" dirty="0" err="1" smtClean="0">
                          <a:solidFill>
                            <a:schemeClr val="tx1"/>
                          </a:solidFill>
                          <a:latin typeface="+mn-lt"/>
                          <a:ea typeface="+mn-ea"/>
                          <a:cs typeface="+mn-cs"/>
                        </a:rPr>
                        <a:t>humidity</a:t>
                      </a:r>
                      <a:r>
                        <a:rPr lang="fr-FR" sz="1400" kern="1200" baseline="0" dirty="0" smtClean="0">
                          <a:solidFill>
                            <a:schemeClr val="tx1"/>
                          </a:solidFill>
                          <a:latin typeface="+mn-lt"/>
                          <a:ea typeface="+mn-ea"/>
                          <a:cs typeface="+mn-cs"/>
                        </a:rPr>
                        <a:t> </a:t>
                      </a:r>
                      <a:r>
                        <a:rPr lang="fr-FR" sz="1400" kern="1200" baseline="0" dirty="0" err="1" smtClean="0">
                          <a:solidFill>
                            <a:schemeClr val="tx1"/>
                          </a:solidFill>
                          <a:latin typeface="+mn-lt"/>
                          <a:ea typeface="+mn-ea"/>
                          <a:cs typeface="+mn-cs"/>
                        </a:rPr>
                        <a:t>with</a:t>
                      </a:r>
                      <a:r>
                        <a:rPr lang="fr-FR" sz="1400" kern="1200" baseline="0" dirty="0" smtClean="0">
                          <a:solidFill>
                            <a:schemeClr val="tx1"/>
                          </a:solidFill>
                          <a:latin typeface="+mn-lt"/>
                          <a:ea typeface="+mn-ea"/>
                          <a:cs typeface="+mn-cs"/>
                        </a:rPr>
                        <a:t> </a:t>
                      </a:r>
                      <a:r>
                        <a:rPr lang="fr-FR" sz="1400" kern="1200" baseline="0" dirty="0" err="1" smtClean="0">
                          <a:solidFill>
                            <a:schemeClr val="tx1"/>
                          </a:solidFill>
                          <a:latin typeface="+mn-lt"/>
                          <a:ea typeface="+mn-ea"/>
                          <a:cs typeface="+mn-cs"/>
                        </a:rPr>
                        <a:t>vertically</a:t>
                      </a:r>
                      <a:r>
                        <a:rPr lang="fr-FR" sz="1400" kern="1200" baseline="0" dirty="0" smtClean="0">
                          <a:solidFill>
                            <a:schemeClr val="tx1"/>
                          </a:solidFill>
                          <a:latin typeface="+mn-lt"/>
                          <a:ea typeface="+mn-ea"/>
                          <a:cs typeface="+mn-cs"/>
                        </a:rPr>
                        <a:t> </a:t>
                      </a:r>
                      <a:r>
                        <a:rPr lang="fr-FR" sz="1400" kern="1200" baseline="0" dirty="0" err="1" smtClean="0">
                          <a:solidFill>
                            <a:schemeClr val="tx1"/>
                          </a:solidFill>
                          <a:latin typeface="+mn-lt"/>
                          <a:ea typeface="+mn-ea"/>
                          <a:cs typeface="+mn-cs"/>
                        </a:rPr>
                        <a:t>varying</a:t>
                      </a:r>
                      <a:r>
                        <a:rPr lang="fr-FR" sz="1400" kern="1200" baseline="0" dirty="0" smtClean="0">
                          <a:solidFill>
                            <a:schemeClr val="tx1"/>
                          </a:solidFill>
                          <a:latin typeface="+mn-lt"/>
                          <a:ea typeface="+mn-ea"/>
                          <a:cs typeface="+mn-cs"/>
                        </a:rPr>
                        <a:t> </a:t>
                      </a:r>
                      <a:r>
                        <a:rPr lang="fr-FR" sz="1400" kern="1200" baseline="0" dirty="0" err="1" smtClean="0">
                          <a:solidFill>
                            <a:schemeClr val="tx1"/>
                          </a:solidFill>
                          <a:latin typeface="+mn-lt"/>
                          <a:ea typeface="+mn-ea"/>
                          <a:cs typeface="+mn-cs"/>
                        </a:rPr>
                        <a:t>threshold</a:t>
                      </a:r>
                      <a:endParaRPr lang="fr-CA" sz="1400" dirty="0">
                        <a:solidFill>
                          <a:schemeClr val="tx1"/>
                        </a:solidFill>
                      </a:endParaRPr>
                    </a:p>
                  </a:txBody>
                  <a:tcPr/>
                </a:tc>
                <a:tc>
                  <a:txBody>
                    <a:bodyPr/>
                    <a:lstStyle/>
                    <a:p>
                      <a:r>
                        <a:rPr lang="fr-FR" sz="1400" kern="1200" baseline="0" dirty="0" smtClean="0">
                          <a:solidFill>
                            <a:schemeClr val="tx1"/>
                          </a:solidFill>
                          <a:latin typeface="+mn-lt"/>
                          <a:ea typeface="+mn-ea"/>
                          <a:cs typeface="+mn-cs"/>
                        </a:rPr>
                        <a:t>b</a:t>
                      </a:r>
                      <a:r>
                        <a:rPr lang="fr-FR" sz="1400" kern="1200" baseline="0" dirty="0" err="1" smtClean="0">
                          <a:solidFill>
                            <a:schemeClr val="tx1"/>
                          </a:solidFill>
                          <a:latin typeface="+mn-lt"/>
                          <a:ea typeface="+mn-ea"/>
                          <a:cs typeface="+mn-cs"/>
                        </a:rPr>
                        <a:t>ased</a:t>
                      </a:r>
                      <a:r>
                        <a:rPr lang="fr-FR" sz="1400" kern="1200" baseline="0" dirty="0" smtClean="0">
                          <a:solidFill>
                            <a:schemeClr val="tx1"/>
                          </a:solidFill>
                          <a:latin typeface="+mn-lt"/>
                          <a:ea typeface="+mn-ea"/>
                          <a:cs typeface="+mn-cs"/>
                        </a:rPr>
                        <a:t> on relative </a:t>
                      </a:r>
                      <a:r>
                        <a:rPr lang="fr-FR" sz="1400" kern="1200" baseline="0" dirty="0" err="1" smtClean="0">
                          <a:solidFill>
                            <a:schemeClr val="tx1"/>
                          </a:solidFill>
                          <a:latin typeface="+mn-lt"/>
                          <a:ea typeface="+mn-ea"/>
                          <a:cs typeface="+mn-cs"/>
                        </a:rPr>
                        <a:t>humidity</a:t>
                      </a:r>
                      <a:r>
                        <a:rPr lang="fr-FR" sz="1400" kern="1200" baseline="0" dirty="0" smtClean="0">
                          <a:solidFill>
                            <a:schemeClr val="tx1"/>
                          </a:solidFill>
                          <a:latin typeface="+mn-lt"/>
                          <a:ea typeface="+mn-ea"/>
                          <a:cs typeface="+mn-cs"/>
                        </a:rPr>
                        <a:t> </a:t>
                      </a:r>
                      <a:r>
                        <a:rPr lang="fr-FR" sz="1400" kern="1200" baseline="0" dirty="0" err="1" smtClean="0">
                          <a:solidFill>
                            <a:schemeClr val="tx1"/>
                          </a:solidFill>
                          <a:latin typeface="+mn-lt"/>
                          <a:ea typeface="+mn-ea"/>
                          <a:cs typeface="+mn-cs"/>
                        </a:rPr>
                        <a:t>with</a:t>
                      </a:r>
                      <a:r>
                        <a:rPr lang="fr-FR" sz="1400" kern="1200" baseline="0" dirty="0" smtClean="0">
                          <a:solidFill>
                            <a:schemeClr val="tx1"/>
                          </a:solidFill>
                          <a:latin typeface="+mn-lt"/>
                          <a:ea typeface="+mn-ea"/>
                          <a:cs typeface="+mn-cs"/>
                        </a:rPr>
                        <a:t> </a:t>
                      </a:r>
                      <a:r>
                        <a:rPr lang="fr-FR" sz="1400" kern="1200" baseline="0" dirty="0" err="1" smtClean="0">
                          <a:solidFill>
                            <a:schemeClr val="tx1"/>
                          </a:solidFill>
                          <a:latin typeface="+mn-lt"/>
                          <a:ea typeface="+mn-ea"/>
                          <a:cs typeface="+mn-cs"/>
                        </a:rPr>
                        <a:t>vertically</a:t>
                      </a:r>
                      <a:r>
                        <a:rPr lang="fr-FR" sz="1400" kern="1200" baseline="0" dirty="0" smtClean="0">
                          <a:solidFill>
                            <a:schemeClr val="tx1"/>
                          </a:solidFill>
                          <a:latin typeface="+mn-lt"/>
                          <a:ea typeface="+mn-ea"/>
                          <a:cs typeface="+mn-cs"/>
                        </a:rPr>
                        <a:t> </a:t>
                      </a:r>
                      <a:r>
                        <a:rPr lang="fr-FR" sz="1400" kern="1200" baseline="0" dirty="0" err="1" smtClean="0">
                          <a:solidFill>
                            <a:schemeClr val="tx1"/>
                          </a:solidFill>
                          <a:latin typeface="+mn-lt"/>
                          <a:ea typeface="+mn-ea"/>
                          <a:cs typeface="+mn-cs"/>
                        </a:rPr>
                        <a:t>varying</a:t>
                      </a:r>
                      <a:r>
                        <a:rPr lang="fr-FR" sz="1400" kern="1200" baseline="0" dirty="0" smtClean="0">
                          <a:solidFill>
                            <a:schemeClr val="tx1"/>
                          </a:solidFill>
                          <a:latin typeface="+mn-lt"/>
                          <a:ea typeface="+mn-ea"/>
                          <a:cs typeface="+mn-cs"/>
                        </a:rPr>
                        <a:t> </a:t>
                      </a:r>
                      <a:r>
                        <a:rPr lang="fr-FR" sz="1400" kern="1200" baseline="0" dirty="0" err="1" smtClean="0">
                          <a:solidFill>
                            <a:schemeClr val="tx1"/>
                          </a:solidFill>
                          <a:latin typeface="+mn-lt"/>
                          <a:ea typeface="+mn-ea"/>
                          <a:cs typeface="+mn-cs"/>
                        </a:rPr>
                        <a:t>threshold</a:t>
                      </a:r>
                      <a:endParaRPr lang="fr-CA" sz="14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kern="1200" dirty="0" err="1" smtClean="0">
                          <a:solidFill>
                            <a:schemeClr val="dk1"/>
                          </a:solidFill>
                          <a:latin typeface="+mn-lt"/>
                          <a:ea typeface="+mn-ea"/>
                          <a:cs typeface="+mn-cs"/>
                        </a:rPr>
                        <a:t>statistical</a:t>
                      </a:r>
                      <a:r>
                        <a:rPr lang="fr-FR" sz="1400" kern="1200" dirty="0" smtClean="0">
                          <a:solidFill>
                            <a:schemeClr val="dk1"/>
                          </a:solidFill>
                          <a:latin typeface="+mn-lt"/>
                          <a:ea typeface="+mn-ea"/>
                          <a:cs typeface="+mn-cs"/>
                        </a:rPr>
                        <a:t> </a:t>
                      </a:r>
                      <a:r>
                        <a:rPr lang="fr-FR" sz="1400" kern="1200" dirty="0" err="1" smtClean="0">
                          <a:solidFill>
                            <a:schemeClr val="dk1"/>
                          </a:solidFill>
                          <a:latin typeface="+mn-lt"/>
                          <a:ea typeface="+mn-ea"/>
                          <a:cs typeface="+mn-cs"/>
                        </a:rPr>
                        <a:t>cloud</a:t>
                      </a:r>
                      <a:r>
                        <a:rPr lang="fr-FR" sz="1400" kern="1200" dirty="0" smtClean="0">
                          <a:solidFill>
                            <a:schemeClr val="dk1"/>
                          </a:solidFill>
                          <a:latin typeface="+mn-lt"/>
                          <a:ea typeface="+mn-ea"/>
                          <a:cs typeface="+mn-cs"/>
                        </a:rPr>
                        <a:t> </a:t>
                      </a:r>
                      <a:r>
                        <a:rPr lang="fr-FR" sz="1400" kern="1200" dirty="0" err="1" smtClean="0">
                          <a:solidFill>
                            <a:schemeClr val="dk1"/>
                          </a:solidFill>
                          <a:latin typeface="+mn-lt"/>
                          <a:ea typeface="+mn-ea"/>
                          <a:cs typeface="+mn-cs"/>
                        </a:rPr>
                        <a:t>scheme</a:t>
                      </a:r>
                      <a:endParaRPr lang="fr-CA" sz="1400" dirty="0" smtClean="0">
                        <a:solidFill>
                          <a:schemeClr val="tx1"/>
                        </a:solidFill>
                      </a:endParaRPr>
                    </a:p>
                  </a:txBody>
                  <a:tcPr/>
                </a:tc>
              </a:tr>
              <a:tr h="299128">
                <a:tc>
                  <a:txBody>
                    <a:bodyPr/>
                    <a:lstStyle/>
                    <a:p>
                      <a:r>
                        <a:rPr lang="fr-CA" sz="1400" dirty="0" smtClean="0">
                          <a:solidFill>
                            <a:schemeClr val="tx1"/>
                          </a:solidFill>
                        </a:rPr>
                        <a:t>Spectral </a:t>
                      </a:r>
                      <a:r>
                        <a:rPr lang="fr-CA" sz="1400" dirty="0" err="1" smtClean="0">
                          <a:solidFill>
                            <a:schemeClr val="tx1"/>
                          </a:solidFill>
                        </a:rPr>
                        <a:t>nudging</a:t>
                      </a:r>
                      <a:endParaRPr lang="fr-CA" sz="1400" dirty="0">
                        <a:solidFill>
                          <a:schemeClr val="tx1"/>
                        </a:solidFill>
                      </a:endParaRPr>
                    </a:p>
                  </a:txBody>
                  <a:tcPr/>
                </a:tc>
                <a:tc>
                  <a:txBody>
                    <a:bodyPr/>
                    <a:lstStyle/>
                    <a:p>
                      <a:r>
                        <a:rPr lang="fr-FR" sz="1400" kern="1200" baseline="0" dirty="0" err="1" smtClean="0">
                          <a:solidFill>
                            <a:schemeClr val="tx1"/>
                          </a:solidFill>
                          <a:latin typeface="+mn-lt"/>
                          <a:ea typeface="+mn-ea"/>
                          <a:cs typeface="+mn-cs"/>
                        </a:rPr>
                        <a:t>yes</a:t>
                      </a:r>
                      <a:endParaRPr lang="fr-CA" sz="1400" dirty="0">
                        <a:solidFill>
                          <a:schemeClr val="tx1"/>
                        </a:solidFill>
                      </a:endParaRPr>
                    </a:p>
                  </a:txBody>
                  <a:tcPr/>
                </a:tc>
                <a:tc>
                  <a:txBody>
                    <a:bodyPr/>
                    <a:lstStyle/>
                    <a:p>
                      <a:r>
                        <a:rPr lang="fr-FR" sz="1400" kern="1200" baseline="0" dirty="0" smtClean="0">
                          <a:solidFill>
                            <a:schemeClr val="tx1"/>
                          </a:solidFill>
                          <a:latin typeface="+mn-lt"/>
                          <a:ea typeface="+mn-ea"/>
                          <a:cs typeface="+mn-cs"/>
                        </a:rPr>
                        <a:t>no</a:t>
                      </a:r>
                      <a:endParaRPr lang="fr-CA" sz="1400" dirty="0">
                        <a:solidFill>
                          <a:schemeClr val="tx1"/>
                        </a:solidFill>
                      </a:endParaRPr>
                    </a:p>
                  </a:txBody>
                  <a:tcPr/>
                </a:tc>
                <a:tc>
                  <a:txBody>
                    <a:bodyPr/>
                    <a:lstStyle/>
                    <a:p>
                      <a:r>
                        <a:rPr lang="fr-FR" sz="1400" kern="1200" baseline="0" dirty="0" smtClean="0">
                          <a:solidFill>
                            <a:schemeClr val="tx1"/>
                          </a:solidFill>
                          <a:latin typeface="+mn-lt"/>
                          <a:ea typeface="+mn-ea"/>
                          <a:cs typeface="+mn-cs"/>
                        </a:rPr>
                        <a:t>no</a:t>
                      </a:r>
                      <a:endParaRPr lang="fr-CA" sz="14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A" sz="1400" dirty="0" smtClean="0">
                          <a:solidFill>
                            <a:schemeClr val="tx1"/>
                          </a:solidFill>
                        </a:rPr>
                        <a:t>no</a:t>
                      </a:r>
                    </a:p>
                  </a:txBody>
                  <a:tcPr/>
                </a:tc>
              </a:tr>
            </a:tbl>
          </a:graphicData>
        </a:graphic>
      </p:graphicFrame>
      <p:pic>
        <p:nvPicPr>
          <p:cNvPr id="65582" name="Espace réservé du contenu 4" descr="topo.gif"/>
          <p:cNvPicPr>
            <a:picLocks noChangeAspect="1"/>
          </p:cNvPicPr>
          <p:nvPr/>
        </p:nvPicPr>
        <p:blipFill>
          <a:blip r:embed="rId3"/>
          <a:srcRect t="6516" r="2982" b="6483"/>
          <a:stretch>
            <a:fillRect/>
          </a:stretch>
        </p:blipFill>
        <p:spPr bwMode="auto">
          <a:xfrm>
            <a:off x="1828800" y="0"/>
            <a:ext cx="1835150" cy="1579563"/>
          </a:xfrm>
          <a:prstGeom prst="rect">
            <a:avLst/>
          </a:prstGeom>
          <a:noFill/>
          <a:ln w="9525">
            <a:noFill/>
            <a:miter lim="800000"/>
            <a:headEnd/>
            <a:tailEnd/>
          </a:ln>
        </p:spPr>
      </p:pic>
      <p:pic>
        <p:nvPicPr>
          <p:cNvPr id="65583" name="Espace réservé du contenu 4" descr="grid_LAM_NA_0.5deg.jpg"/>
          <p:cNvPicPr>
            <a:picLocks noChangeAspect="1"/>
          </p:cNvPicPr>
          <p:nvPr/>
        </p:nvPicPr>
        <p:blipFill>
          <a:blip r:embed="rId4"/>
          <a:srcRect t="-2159" b="-699"/>
          <a:stretch>
            <a:fillRect/>
          </a:stretch>
        </p:blipFill>
        <p:spPr bwMode="auto">
          <a:xfrm>
            <a:off x="4648200" y="0"/>
            <a:ext cx="1573213" cy="1617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5" name="Titre 1"/>
          <p:cNvSpPr>
            <a:spLocks noGrp="1"/>
          </p:cNvSpPr>
          <p:nvPr>
            <p:ph type="title"/>
          </p:nvPr>
        </p:nvSpPr>
        <p:spPr/>
        <p:txBody>
          <a:bodyPr/>
          <a:lstStyle/>
          <a:p>
            <a:r>
              <a:rPr lang="fr-CA" smtClean="0"/>
              <a:t>CRCM_4.2.3</a:t>
            </a:r>
          </a:p>
        </p:txBody>
      </p:sp>
      <p:pic>
        <p:nvPicPr>
          <p:cNvPr id="67586" name="Espace réservé du contenu 4" descr="topo.gif"/>
          <p:cNvPicPr>
            <a:picLocks noGrp="1" noChangeAspect="1"/>
          </p:cNvPicPr>
          <p:nvPr>
            <p:ph idx="1"/>
          </p:nvPr>
        </p:nvPicPr>
        <p:blipFill>
          <a:blip r:embed="rId3"/>
          <a:srcRect t="-9666" b="-9666"/>
          <a:stretch>
            <a:fillRect/>
          </a:stretch>
        </p:blipFill>
        <p:spPr/>
      </p:pic>
      <p:sp>
        <p:nvSpPr>
          <p:cNvPr id="4" name="Espace réservé du texte 3"/>
          <p:cNvSpPr>
            <a:spLocks noGrp="1"/>
          </p:cNvSpPr>
          <p:nvPr>
            <p:ph type="body" sz="half" idx="2"/>
          </p:nvPr>
        </p:nvSpPr>
        <p:spPr/>
        <p:txBody>
          <a:bodyPr rtlCol="0">
            <a:normAutofit fontScale="92500"/>
          </a:bodyPr>
          <a:lstStyle/>
          <a:p>
            <a:pPr fontAlgn="auto">
              <a:spcAft>
                <a:spcPts val="0"/>
              </a:spcAft>
              <a:buFont typeface="Arial"/>
              <a:buChar char="•"/>
              <a:defRPr/>
            </a:pPr>
            <a:r>
              <a:rPr lang="en-US" dirty="0" smtClean="0">
                <a:ea typeface="+mn-ea"/>
                <a:cs typeface="+mn-cs"/>
              </a:rPr>
              <a:t>semi-implicit semi-</a:t>
            </a:r>
            <a:r>
              <a:rPr lang="en-US" dirty="0" err="1" smtClean="0">
                <a:ea typeface="+mn-ea"/>
                <a:cs typeface="+mn-cs"/>
              </a:rPr>
              <a:t>Lagrangian</a:t>
            </a:r>
            <a:r>
              <a:rPr lang="en-US" dirty="0" smtClean="0">
                <a:ea typeface="+mn-ea"/>
                <a:cs typeface="+mn-cs"/>
              </a:rPr>
              <a:t> algorithm</a:t>
            </a:r>
          </a:p>
          <a:p>
            <a:pPr fontAlgn="auto">
              <a:spcAft>
                <a:spcPts val="0"/>
              </a:spcAft>
              <a:buFont typeface="Arial"/>
              <a:buChar char="•"/>
              <a:defRPr/>
            </a:pPr>
            <a:r>
              <a:rPr lang="en-US" dirty="0" smtClean="0">
                <a:ea typeface="+mn-ea"/>
                <a:cs typeface="+mn-cs"/>
              </a:rPr>
              <a:t>Arakawa-C grid on polar stereographic projection </a:t>
            </a:r>
          </a:p>
          <a:p>
            <a:pPr fontAlgn="auto">
              <a:spcAft>
                <a:spcPts val="0"/>
              </a:spcAft>
              <a:buFont typeface="Arial"/>
              <a:buChar char="•"/>
              <a:defRPr/>
            </a:pPr>
            <a:r>
              <a:rPr lang="en-US" dirty="0" smtClean="0">
                <a:ea typeface="+mn-ea"/>
                <a:cs typeface="+mn-cs"/>
              </a:rPr>
              <a:t>Gal-Chen scaled-height vertical coordinates.</a:t>
            </a:r>
          </a:p>
          <a:p>
            <a:pPr fontAlgn="auto">
              <a:spcAft>
                <a:spcPts val="0"/>
              </a:spcAft>
              <a:buFont typeface="Arial"/>
              <a:buChar char="•"/>
              <a:defRPr/>
            </a:pPr>
            <a:r>
              <a:rPr lang="en-US" dirty="0" smtClean="0">
                <a:ea typeface="+mn-ea"/>
                <a:cs typeface="+mn-cs"/>
              </a:rPr>
              <a:t>nesting follows Davies over the sponge zone (9-grid points) </a:t>
            </a:r>
          </a:p>
          <a:p>
            <a:pPr fontAlgn="auto">
              <a:spcAft>
                <a:spcPts val="0"/>
              </a:spcAft>
              <a:buFont typeface="Arial"/>
              <a:buChar char="•"/>
              <a:defRPr/>
            </a:pPr>
            <a:r>
              <a:rPr lang="en-US" dirty="0" smtClean="0">
                <a:ea typeface="+mn-ea"/>
                <a:cs typeface="+mn-cs"/>
              </a:rPr>
              <a:t>large-scale nudging (</a:t>
            </a:r>
            <a:r>
              <a:rPr lang="en-US" i="1" dirty="0" err="1" smtClean="0">
                <a:ea typeface="+mn-ea"/>
                <a:cs typeface="+mn-cs"/>
              </a:rPr>
              <a:t>Biner</a:t>
            </a:r>
            <a:r>
              <a:rPr lang="en-US" i="1" dirty="0" smtClean="0">
                <a:ea typeface="+mn-ea"/>
                <a:cs typeface="+mn-cs"/>
              </a:rPr>
              <a:t> et al</a:t>
            </a:r>
            <a:r>
              <a:rPr lang="en-US" dirty="0" smtClean="0">
                <a:ea typeface="+mn-ea"/>
                <a:cs typeface="+mn-cs"/>
              </a:rPr>
              <a:t>. 2000) is applied over the entire domain for horizontal wind over 500 </a:t>
            </a:r>
            <a:r>
              <a:rPr lang="en-US" dirty="0" err="1" smtClean="0">
                <a:ea typeface="+mn-ea"/>
                <a:cs typeface="+mn-cs"/>
              </a:rPr>
              <a:t>hPa</a:t>
            </a:r>
            <a:r>
              <a:rPr lang="en-US" dirty="0" smtClean="0">
                <a:ea typeface="+mn-ea"/>
                <a:cs typeface="+mn-cs"/>
              </a:rPr>
              <a:t> </a:t>
            </a:r>
          </a:p>
          <a:p>
            <a:pPr fontAlgn="auto">
              <a:spcAft>
                <a:spcPts val="0"/>
              </a:spcAft>
              <a:buFont typeface="Arial"/>
              <a:buChar char="•"/>
              <a:defRPr/>
            </a:pPr>
            <a:r>
              <a:rPr lang="en-US" dirty="0" smtClean="0">
                <a:ea typeface="+mn-ea"/>
                <a:cs typeface="+mn-cs"/>
              </a:rPr>
              <a:t>physical parameterization follows AGCM3, including CLASS_V2.7 surface scheme (3 layers), but moist convection follows </a:t>
            </a:r>
            <a:r>
              <a:rPr lang="en-US" dirty="0" err="1" smtClean="0">
                <a:ea typeface="+mn-ea"/>
                <a:cs typeface="+mn-cs"/>
              </a:rPr>
              <a:t>Bechtold-Kain-Fritsch</a:t>
            </a:r>
            <a:endParaRPr lang="en-US" i="1" dirty="0" smtClean="0">
              <a:ea typeface="+mn-ea"/>
              <a:cs typeface="+mn-cs"/>
            </a:endParaRPr>
          </a:p>
          <a:p>
            <a:pPr fontAlgn="auto">
              <a:spcAft>
                <a:spcPts val="0"/>
              </a:spcAft>
              <a:buFont typeface="Arial"/>
              <a:buChar char="•"/>
              <a:defRPr/>
            </a:pPr>
            <a:r>
              <a:rPr lang="en-US" dirty="0" smtClean="0">
                <a:ea typeface="+mn-ea"/>
                <a:cs typeface="+mn-cs"/>
              </a:rPr>
              <a:t>201x193 grid points (182 </a:t>
            </a:r>
            <a:r>
              <a:rPr lang="en-US" dirty="0" err="1" smtClean="0">
                <a:ea typeface="+mn-ea"/>
                <a:cs typeface="+mn-cs"/>
              </a:rPr>
              <a:t>x</a:t>
            </a:r>
            <a:r>
              <a:rPr lang="en-US" dirty="0" smtClean="0">
                <a:ea typeface="+mn-ea"/>
                <a:cs typeface="+mn-cs"/>
              </a:rPr>
              <a:t> 174)</a:t>
            </a:r>
          </a:p>
          <a:p>
            <a:pPr fontAlgn="auto">
              <a:spcAft>
                <a:spcPts val="0"/>
              </a:spcAft>
              <a:buFont typeface="Arial"/>
              <a:buChar char="•"/>
              <a:defRPr/>
            </a:pPr>
            <a:r>
              <a:rPr lang="en-US" dirty="0" smtClean="0">
                <a:ea typeface="+mn-ea"/>
                <a:cs typeface="+mn-cs"/>
              </a:rPr>
              <a:t>45 km true at 60 N.</a:t>
            </a:r>
          </a:p>
          <a:p>
            <a:pPr fontAlgn="auto">
              <a:spcAft>
                <a:spcPts val="0"/>
              </a:spcAft>
              <a:buFont typeface="Arial"/>
              <a:buChar char="•"/>
              <a:defRPr/>
            </a:pPr>
            <a:r>
              <a:rPr lang="en-US" dirty="0" smtClean="0">
                <a:ea typeface="+mn-ea"/>
                <a:cs typeface="+mn-cs"/>
              </a:rPr>
              <a:t>29 vertical levels</a:t>
            </a:r>
          </a:p>
          <a:p>
            <a:pPr fontAlgn="auto">
              <a:spcAft>
                <a:spcPts val="0"/>
              </a:spcAft>
              <a:buFont typeface="Arial"/>
              <a:buChar char="•"/>
              <a:defRPr/>
            </a:pPr>
            <a:r>
              <a:rPr lang="fr-FR" dirty="0" smtClean="0">
                <a:ea typeface="+mn-ea"/>
                <a:cs typeface="+mn-cs"/>
              </a:rPr>
              <a:t>D</a:t>
            </a:r>
            <a:r>
              <a:rPr lang="en-US" dirty="0" err="1" smtClean="0">
                <a:ea typeface="+mn-ea"/>
                <a:cs typeface="+mn-cs"/>
              </a:rPr>
              <a:t>t</a:t>
            </a:r>
            <a:r>
              <a:rPr lang="en-US" dirty="0" smtClean="0">
                <a:ea typeface="+mn-ea"/>
                <a:cs typeface="+mn-cs"/>
              </a:rPr>
              <a:t> 900 sec.</a:t>
            </a:r>
          </a:p>
          <a:p>
            <a:pPr fontAlgn="auto">
              <a:spcAft>
                <a:spcPts val="0"/>
              </a:spcAft>
              <a:buFont typeface="Arial"/>
              <a:buChar char="•"/>
              <a:defRPr/>
            </a:pPr>
            <a:r>
              <a:rPr lang="fr-FR" dirty="0" smtClean="0">
                <a:ea typeface="+mn-ea"/>
                <a:cs typeface="+mn-cs"/>
              </a:rPr>
              <a:t>P</a:t>
            </a:r>
            <a:r>
              <a:rPr lang="en-US" dirty="0" err="1" smtClean="0">
                <a:ea typeface="+mn-ea"/>
                <a:cs typeface="+mn-cs"/>
              </a:rPr>
              <a:t>ilot</a:t>
            </a:r>
            <a:r>
              <a:rPr lang="en-US" dirty="0" smtClean="0">
                <a:ea typeface="+mn-ea"/>
                <a:cs typeface="+mn-cs"/>
              </a:rPr>
              <a:t> ERA40 at 2.5 deg and AMIPII 1 deg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3" name="Rectangle 2"/>
          <p:cNvSpPr>
            <a:spLocks noGrp="1" noChangeArrowheads="1"/>
          </p:cNvSpPr>
          <p:nvPr>
            <p:ph type="ctrTitle"/>
          </p:nvPr>
        </p:nvSpPr>
        <p:spPr>
          <a:xfrm>
            <a:off x="685800" y="2286000"/>
            <a:ext cx="7772400" cy="1143000"/>
          </a:xfrm>
        </p:spPr>
        <p:txBody>
          <a:bodyPr/>
          <a:lstStyle/>
          <a:p>
            <a:r>
              <a:rPr lang="fr-CA"/>
              <a:t>Histoire : 1991 - 2001</a:t>
            </a:r>
          </a:p>
        </p:txBody>
      </p:sp>
      <p:sp>
        <p:nvSpPr>
          <p:cNvPr id="25603" name="Rectangle 3"/>
          <p:cNvSpPr>
            <a:spLocks noGrp="1" noChangeArrowheads="1"/>
          </p:cNvSpPr>
          <p:nvPr>
            <p:ph type="subTitle" idx="1"/>
          </p:nvPr>
        </p:nvSpPr>
        <p:spPr/>
        <p:txBody>
          <a:bodyPr rtlCol="0">
            <a:normAutofit/>
          </a:bodyPr>
          <a:lstStyle/>
          <a:p>
            <a:pPr fontAlgn="auto">
              <a:spcAft>
                <a:spcPts val="0"/>
              </a:spcAft>
              <a:buFont typeface="Arial"/>
              <a:buNone/>
              <a:defRPr/>
            </a:pPr>
            <a:endParaRPr lang="fr-FR">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itre 1"/>
          <p:cNvSpPr>
            <a:spLocks noGrp="1"/>
          </p:cNvSpPr>
          <p:nvPr>
            <p:ph type="title"/>
          </p:nvPr>
        </p:nvSpPr>
        <p:spPr/>
        <p:txBody>
          <a:bodyPr/>
          <a:lstStyle/>
          <a:p>
            <a:r>
              <a:rPr lang="fr-FR" smtClean="0"/>
              <a:t>The Canadian RCM (CRCM) history</a:t>
            </a:r>
            <a:endParaRPr lang="fr-CA" smtClean="0"/>
          </a:p>
        </p:txBody>
      </p:sp>
      <p:sp>
        <p:nvSpPr>
          <p:cNvPr id="17410" name="Espace réservé du contenu 6"/>
          <p:cNvSpPr>
            <a:spLocks noGrp="1"/>
          </p:cNvSpPr>
          <p:nvPr>
            <p:ph idx="1"/>
          </p:nvPr>
        </p:nvSpPr>
        <p:spPr/>
        <p:txBody>
          <a:bodyPr/>
          <a:lstStyle/>
          <a:p>
            <a:r>
              <a:rPr lang="fr-FR" smtClean="0"/>
              <a:t>Developped at the University of Québec in Montréal during the 1991-2001 period</a:t>
            </a:r>
          </a:p>
          <a:p>
            <a:pPr lvl="1"/>
            <a:r>
              <a:rPr lang="fr-FR" smtClean="0"/>
              <a:t>Started as the Ph.D. of Daniel Caya</a:t>
            </a:r>
          </a:p>
          <a:p>
            <a:pPr lvl="1"/>
            <a:r>
              <a:rPr lang="fr-FR" smtClean="0"/>
              <a:t>Research assistants and students were added</a:t>
            </a:r>
          </a:p>
          <a:p>
            <a:pPr lvl="1"/>
            <a:r>
              <a:rPr lang="fr-CA" smtClean="0"/>
              <a:t>Different </a:t>
            </a:r>
            <a:r>
              <a:rPr lang="fr-FR" smtClean="0"/>
              <a:t>versions were released</a:t>
            </a:r>
          </a:p>
          <a:p>
            <a:r>
              <a:rPr lang="fr-FR" smtClean="0"/>
              <a:t>Developped, maintained and used by the Ouranos Consortium since 2001 </a:t>
            </a:r>
          </a:p>
          <a:p>
            <a:pPr>
              <a:buFont typeface="Arial" pitchFamily="-123" charset="0"/>
              <a:buNone/>
            </a:pPr>
            <a:endParaRPr lang="en-GB"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7" name="Rectangle 2"/>
          <p:cNvSpPr>
            <a:spLocks noGrp="1" noChangeArrowheads="1"/>
          </p:cNvSpPr>
          <p:nvPr>
            <p:ph type="body" sz="half" idx="1"/>
          </p:nvPr>
        </p:nvSpPr>
        <p:spPr>
          <a:xfrm>
            <a:off x="76200" y="1295400"/>
            <a:ext cx="4495800" cy="5105400"/>
          </a:xfrm>
        </p:spPr>
        <p:txBody>
          <a:bodyPr/>
          <a:lstStyle/>
          <a:p>
            <a:pPr>
              <a:lnSpc>
                <a:spcPct val="130000"/>
              </a:lnSpc>
              <a:buFontTx/>
              <a:buNone/>
            </a:pPr>
            <a:r>
              <a:rPr lang="en-GB" u="sng">
                <a:solidFill>
                  <a:srgbClr val="FF0000"/>
                </a:solidFill>
                <a:latin typeface="Helvetica" pitchFamily="-123" charset="0"/>
              </a:rPr>
              <a:t>NCAR RegCM:   F.Giorgi</a:t>
            </a:r>
            <a:endParaRPr lang="en-GB">
              <a:solidFill>
                <a:srgbClr val="FF0000"/>
              </a:solidFill>
              <a:latin typeface="Helvetica" pitchFamily="-123" charset="0"/>
            </a:endParaRPr>
          </a:p>
          <a:p>
            <a:pPr>
              <a:lnSpc>
                <a:spcPct val="150000"/>
              </a:lnSpc>
            </a:pPr>
            <a:r>
              <a:rPr lang="en-GB">
                <a:latin typeface="Helvetica" pitchFamily="-123" charset="0"/>
              </a:rPr>
              <a:t>Road-tested MM4</a:t>
            </a:r>
          </a:p>
          <a:p>
            <a:pPr>
              <a:lnSpc>
                <a:spcPct val="130000"/>
              </a:lnSpc>
              <a:buFontTx/>
              <a:buNone/>
            </a:pPr>
            <a:r>
              <a:rPr lang="en-GB">
                <a:latin typeface="Helvetica" pitchFamily="-123" charset="0"/>
              </a:rPr>
              <a:t>	</a:t>
            </a:r>
            <a:r>
              <a:rPr lang="en-GB">
                <a:latin typeface="Symbol" pitchFamily="-123" charset="2"/>
              </a:rPr>
              <a:t>D</a:t>
            </a:r>
            <a:r>
              <a:rPr lang="en-GB">
                <a:latin typeface="Helvetica" pitchFamily="-123" charset="0"/>
              </a:rPr>
              <a:t>t = 5 min, </a:t>
            </a:r>
            <a:r>
              <a:rPr lang="en-GB">
                <a:latin typeface="Symbol" pitchFamily="-123" charset="2"/>
              </a:rPr>
              <a:t>D</a:t>
            </a:r>
            <a:r>
              <a:rPr lang="en-GB">
                <a:latin typeface="Helvetica" pitchFamily="-123" charset="0"/>
              </a:rPr>
              <a:t>x = 60 km</a:t>
            </a:r>
          </a:p>
          <a:p>
            <a:pPr>
              <a:lnSpc>
                <a:spcPct val="120000"/>
              </a:lnSpc>
            </a:pPr>
            <a:r>
              <a:rPr lang="en-GB">
                <a:latin typeface="Helvetica" pitchFamily="-123" charset="0"/>
              </a:rPr>
              <a:t>Adapted </a:t>
            </a:r>
            <a:r>
              <a:rPr lang="en-GB">
                <a:latin typeface="Symbol" pitchFamily="-123" charset="2"/>
              </a:rPr>
              <a:t>m</a:t>
            </a:r>
            <a:r>
              <a:rPr lang="en-GB">
                <a:latin typeface="Helvetica" pitchFamily="-123" charset="0"/>
              </a:rPr>
              <a:t>-scale Physics</a:t>
            </a:r>
          </a:p>
          <a:p>
            <a:pPr>
              <a:lnSpc>
                <a:spcPct val="130000"/>
              </a:lnSpc>
            </a:pPr>
            <a:r>
              <a:rPr lang="en-GB">
                <a:latin typeface="Helvetica" pitchFamily="-123" charset="0"/>
              </a:rPr>
              <a:t>Ensemble of 5-day sim.</a:t>
            </a:r>
          </a:p>
        </p:txBody>
      </p:sp>
      <p:sp>
        <p:nvSpPr>
          <p:cNvPr id="26627" name="Rectangle 3"/>
          <p:cNvSpPr>
            <a:spLocks noGrp="1" noChangeArrowheads="1"/>
          </p:cNvSpPr>
          <p:nvPr>
            <p:ph type="body" sz="half" idx="2"/>
          </p:nvPr>
        </p:nvSpPr>
        <p:spPr>
          <a:xfrm>
            <a:off x="4648200" y="1295400"/>
            <a:ext cx="4495800" cy="5105400"/>
          </a:xfrm>
        </p:spPr>
        <p:txBody>
          <a:bodyPr/>
          <a:lstStyle/>
          <a:p>
            <a:pPr>
              <a:lnSpc>
                <a:spcPct val="120000"/>
              </a:lnSpc>
              <a:buFontTx/>
              <a:buNone/>
            </a:pPr>
            <a:r>
              <a:rPr lang="en-GB" u="sng">
                <a:solidFill>
                  <a:srgbClr val="FF0000"/>
                </a:solidFill>
                <a:latin typeface="Helvetica" pitchFamily="-123" charset="0"/>
              </a:rPr>
              <a:t>CRCM-</a:t>
            </a:r>
            <a:r>
              <a:rPr lang="en-GB" u="sng">
                <a:solidFill>
                  <a:srgbClr val="FF0000"/>
                </a:solidFill>
                <a:latin typeface="Symbol" pitchFamily="-123" charset="2"/>
              </a:rPr>
              <a:t></a:t>
            </a:r>
            <a:r>
              <a:rPr lang="en-GB" u="sng">
                <a:solidFill>
                  <a:srgbClr val="FF0000"/>
                </a:solidFill>
                <a:latin typeface="Helvetica" pitchFamily="-123" charset="0"/>
              </a:rPr>
              <a:t>:   D. Caya, PhD</a:t>
            </a:r>
            <a:endParaRPr lang="en-GB">
              <a:solidFill>
                <a:srgbClr val="FF0000"/>
              </a:solidFill>
              <a:latin typeface="Helvetica" pitchFamily="-123" charset="0"/>
            </a:endParaRPr>
          </a:p>
          <a:p>
            <a:pPr>
              <a:lnSpc>
                <a:spcPct val="130000"/>
              </a:lnSpc>
            </a:pPr>
            <a:r>
              <a:rPr lang="en-GB">
                <a:latin typeface="Helvetica" pitchFamily="-123" charset="0"/>
              </a:rPr>
              <a:t>Novel NH-SI-SL Dyn.</a:t>
            </a:r>
          </a:p>
          <a:p>
            <a:pPr>
              <a:lnSpc>
                <a:spcPct val="130000"/>
              </a:lnSpc>
              <a:buFontTx/>
              <a:buNone/>
            </a:pPr>
            <a:r>
              <a:rPr lang="en-GB">
                <a:latin typeface="Helvetica" pitchFamily="-123" charset="0"/>
              </a:rPr>
              <a:t>	</a:t>
            </a:r>
            <a:r>
              <a:rPr lang="en-GB">
                <a:latin typeface="Symbol" pitchFamily="-123" charset="2"/>
              </a:rPr>
              <a:t>D</a:t>
            </a:r>
            <a:r>
              <a:rPr lang="en-GB">
                <a:latin typeface="Helvetica" pitchFamily="-123" charset="0"/>
              </a:rPr>
              <a:t>t = 20 min, </a:t>
            </a:r>
            <a:r>
              <a:rPr lang="en-GB">
                <a:latin typeface="Symbol" pitchFamily="-123" charset="2"/>
              </a:rPr>
              <a:t>D</a:t>
            </a:r>
            <a:r>
              <a:rPr lang="en-GB">
                <a:latin typeface="Helvetica" pitchFamily="-123" charset="0"/>
              </a:rPr>
              <a:t>x = 45 km</a:t>
            </a:r>
          </a:p>
          <a:p>
            <a:pPr>
              <a:lnSpc>
                <a:spcPct val="140000"/>
              </a:lnSpc>
            </a:pPr>
            <a:r>
              <a:rPr lang="en-GB">
                <a:latin typeface="Helvetica" pitchFamily="-123" charset="0"/>
              </a:rPr>
              <a:t>Integral GCMii Physics</a:t>
            </a:r>
          </a:p>
          <a:p>
            <a:pPr>
              <a:lnSpc>
                <a:spcPct val="150000"/>
              </a:lnSpc>
            </a:pPr>
            <a:r>
              <a:rPr lang="en-GB">
                <a:latin typeface="Helvetica" pitchFamily="-123" charset="0"/>
              </a:rPr>
              <a:t>2-month continual sim.</a:t>
            </a:r>
          </a:p>
        </p:txBody>
      </p:sp>
      <p:sp>
        <p:nvSpPr>
          <p:cNvPr id="70659" name="Rectangle 4"/>
          <p:cNvSpPr>
            <a:spLocks noGrp="1" noChangeArrowheads="1"/>
          </p:cNvSpPr>
          <p:nvPr>
            <p:ph type="title"/>
          </p:nvPr>
        </p:nvSpPr>
        <p:spPr>
          <a:xfrm>
            <a:off x="304800" y="152400"/>
            <a:ext cx="8382000" cy="990600"/>
          </a:xfrm>
        </p:spPr>
        <p:txBody>
          <a:bodyPr/>
          <a:lstStyle/>
          <a:p>
            <a:r>
              <a:rPr lang="en-GB" sz="3600">
                <a:solidFill>
                  <a:srgbClr val="00007F"/>
                </a:solidFill>
                <a:latin typeface="Helvetica" pitchFamily="-123" charset="0"/>
              </a:rPr>
              <a:t>Regional Climate Modelling circa 1991</a:t>
            </a:r>
            <a:endParaRPr lang="en-GB">
              <a:latin typeface="Helvetica" pitchFamily="-123" charset="0"/>
            </a:endParaRPr>
          </a:p>
        </p:txBody>
      </p:sp>
      <p:sp>
        <p:nvSpPr>
          <p:cNvPr id="70660" name="Line 5"/>
          <p:cNvSpPr>
            <a:spLocks noChangeShapeType="1"/>
          </p:cNvSpPr>
          <p:nvPr/>
        </p:nvSpPr>
        <p:spPr bwMode="auto">
          <a:xfrm>
            <a:off x="4572000" y="1371600"/>
            <a:ext cx="0" cy="4876800"/>
          </a:xfrm>
          <a:prstGeom prst="line">
            <a:avLst/>
          </a:prstGeom>
          <a:noFill/>
          <a:ln w="57150">
            <a:solidFill>
              <a:schemeClr val="tx1"/>
            </a:solidFill>
            <a:round/>
            <a:headEnd/>
            <a:tailEn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utoUpdateAnimBg="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228600"/>
            <a:ext cx="8077200" cy="1371600"/>
          </a:xfrm>
        </p:spPr>
        <p:txBody>
          <a:bodyPr rtlCol="0">
            <a:normAutofit fontScale="90000"/>
          </a:bodyPr>
          <a:lstStyle/>
          <a:p>
            <a:pPr fontAlgn="auto">
              <a:lnSpc>
                <a:spcPct val="110000"/>
              </a:lnSpc>
              <a:spcAft>
                <a:spcPts val="0"/>
              </a:spcAft>
              <a:defRPr/>
            </a:pPr>
            <a:r>
              <a:rPr lang="en-GB" sz="4000" dirty="0">
                <a:solidFill>
                  <a:srgbClr val="00007F"/>
                </a:solidFill>
                <a:latin typeface="Helvetica" pitchFamily="22" charset="0"/>
                <a:ea typeface="+mj-ea"/>
                <a:cs typeface="+mj-cs"/>
              </a:rPr>
              <a:t>A single January mean precipitation (mm da</a:t>
            </a:r>
            <a:r>
              <a:rPr lang="en-GB" sz="4000" baseline="30000" dirty="0">
                <a:solidFill>
                  <a:srgbClr val="00007F"/>
                </a:solidFill>
                <a:latin typeface="Helvetica" pitchFamily="22" charset="0"/>
                <a:ea typeface="+mj-ea"/>
                <a:cs typeface="+mj-cs"/>
              </a:rPr>
              <a:t>-1</a:t>
            </a:r>
            <a:r>
              <a:rPr lang="en-GB" sz="4000" dirty="0">
                <a:solidFill>
                  <a:srgbClr val="00007F"/>
                </a:solidFill>
                <a:latin typeface="Helvetica" pitchFamily="22" charset="0"/>
                <a:ea typeface="+mj-ea"/>
                <a:cs typeface="+mj-cs"/>
              </a:rPr>
              <a:t>)</a:t>
            </a:r>
            <a:endParaRPr lang="en-GB" dirty="0">
              <a:latin typeface="Helvetica" pitchFamily="22" charset="0"/>
              <a:ea typeface="+mj-ea"/>
              <a:cs typeface="+mj-cs"/>
            </a:endParaRPr>
          </a:p>
        </p:txBody>
      </p:sp>
      <p:graphicFrame>
        <p:nvGraphicFramePr>
          <p:cNvPr id="27651" name="Object 2"/>
          <p:cNvGraphicFramePr>
            <a:graphicFrameLocks noChangeAspect="1"/>
          </p:cNvGraphicFramePr>
          <p:nvPr/>
        </p:nvGraphicFramePr>
        <p:xfrm>
          <a:off x="4521200" y="2311400"/>
          <a:ext cx="4089400" cy="4089400"/>
        </p:xfrm>
        <a:graphic>
          <a:graphicData uri="http://schemas.openxmlformats.org/presentationml/2006/ole">
            <p:oleObj spid="_x0000_s133122" name="Image" r:id="rId3" imgW="2565400" imgH="2565400" progId="Word.Picture.8">
              <p:embed/>
            </p:oleObj>
          </a:graphicData>
        </a:graphic>
      </p:graphicFrame>
      <p:graphicFrame>
        <p:nvGraphicFramePr>
          <p:cNvPr id="133123" name="Object 3"/>
          <p:cNvGraphicFramePr>
            <a:graphicFrameLocks noChangeAspect="1"/>
          </p:cNvGraphicFramePr>
          <p:nvPr/>
        </p:nvGraphicFramePr>
        <p:xfrm>
          <a:off x="558800" y="2311400"/>
          <a:ext cx="4089400" cy="4089400"/>
        </p:xfrm>
        <a:graphic>
          <a:graphicData uri="http://schemas.openxmlformats.org/presentationml/2006/ole">
            <p:oleObj spid="_x0000_s133123" name="Image" r:id="rId4" imgW="2565400" imgH="2565400" progId="Word.Picture.8">
              <p:embed/>
            </p:oleObj>
          </a:graphicData>
        </a:graphic>
      </p:graphicFrame>
      <p:sp>
        <p:nvSpPr>
          <p:cNvPr id="133126" name="Rectangle 5"/>
          <p:cNvSpPr>
            <a:spLocks noChangeArrowheads="1"/>
          </p:cNvSpPr>
          <p:nvPr/>
        </p:nvSpPr>
        <p:spPr bwMode="auto">
          <a:xfrm>
            <a:off x="1263650" y="1663700"/>
            <a:ext cx="2524125" cy="762000"/>
          </a:xfrm>
          <a:prstGeom prst="rect">
            <a:avLst/>
          </a:prstGeom>
          <a:noFill/>
          <a:ln w="9525">
            <a:noFill/>
            <a:miter lim="800000"/>
            <a:headEnd/>
            <a:tailEnd/>
          </a:ln>
        </p:spPr>
        <p:txBody>
          <a:bodyPr wrap="none">
            <a:prstTxWarp prst="textNoShape">
              <a:avLst/>
            </a:prstTxWarp>
            <a:spAutoFit/>
          </a:bodyPr>
          <a:lstStyle/>
          <a:p>
            <a:r>
              <a:rPr lang="en-GB" sz="4400">
                <a:solidFill>
                  <a:schemeClr val="tx2"/>
                </a:solidFill>
                <a:latin typeface="Helvetica" pitchFamily="-123" charset="0"/>
              </a:rPr>
              <a:t> </a:t>
            </a:r>
            <a:r>
              <a:rPr lang="en-GB" sz="3600">
                <a:solidFill>
                  <a:schemeClr val="tx2"/>
                </a:solidFill>
                <a:latin typeface="Helvetica" pitchFamily="-123" charset="0"/>
              </a:rPr>
              <a:t>T32 GCMii</a:t>
            </a:r>
          </a:p>
        </p:txBody>
      </p:sp>
      <p:sp>
        <p:nvSpPr>
          <p:cNvPr id="27654" name="Rectangle 6"/>
          <p:cNvSpPr>
            <a:spLocks noChangeArrowheads="1"/>
          </p:cNvSpPr>
          <p:nvPr/>
        </p:nvSpPr>
        <p:spPr bwMode="auto">
          <a:xfrm>
            <a:off x="4975225" y="1731963"/>
            <a:ext cx="3355975" cy="641350"/>
          </a:xfrm>
          <a:prstGeom prst="rect">
            <a:avLst/>
          </a:prstGeom>
          <a:noFill/>
          <a:ln w="9525">
            <a:noFill/>
            <a:miter lim="800000"/>
            <a:headEnd/>
            <a:tailEnd/>
          </a:ln>
        </p:spPr>
        <p:txBody>
          <a:bodyPr wrap="none">
            <a:prstTxWarp prst="textNoShape">
              <a:avLst/>
            </a:prstTxWarp>
            <a:spAutoFit/>
          </a:bodyPr>
          <a:lstStyle/>
          <a:p>
            <a:r>
              <a:rPr lang="en-GB" sz="3600">
                <a:solidFill>
                  <a:schemeClr val="tx2"/>
                </a:solidFill>
                <a:latin typeface="Helvetica" pitchFamily="-123" charset="0"/>
              </a:rPr>
              <a:t>45-km CRCM-</a:t>
            </a:r>
            <a:r>
              <a:rPr lang="en-GB" sz="3600">
                <a:solidFill>
                  <a:schemeClr val="tx2"/>
                </a:solidFill>
                <a:latin typeface="Symbol" pitchFamily="-123" charset="2"/>
              </a:rPr>
              <a:t></a:t>
            </a:r>
            <a:endParaRPr lang="en-GB" sz="3600">
              <a:solidFill>
                <a:schemeClr val="tx2"/>
              </a:solidFill>
              <a:latin typeface="Helvetica" pitchFamily="-123" charset="0"/>
            </a:endParaRPr>
          </a:p>
        </p:txBody>
      </p:sp>
      <p:sp>
        <p:nvSpPr>
          <p:cNvPr id="133128" name="Text Box 7"/>
          <p:cNvSpPr txBox="1">
            <a:spLocks noChangeArrowheads="1"/>
          </p:cNvSpPr>
          <p:nvPr/>
        </p:nvSpPr>
        <p:spPr bwMode="auto">
          <a:xfrm>
            <a:off x="288925" y="152400"/>
            <a:ext cx="184150" cy="457200"/>
          </a:xfrm>
          <a:prstGeom prst="rect">
            <a:avLst/>
          </a:prstGeom>
          <a:noFill/>
          <a:ln w="9525">
            <a:noFill/>
            <a:miter lim="800000"/>
            <a:headEnd/>
            <a:tailEnd/>
          </a:ln>
        </p:spPr>
        <p:txBody>
          <a:bodyPr wrap="none">
            <a:prstTxWarp prst="textNoShape">
              <a:avLst/>
            </a:prstTxWarp>
            <a:spAutoFit/>
          </a:bodyPr>
          <a:lstStyle/>
          <a:p>
            <a:endParaRPr lang="en-US">
              <a:latin typeface="Calibri" pitchFamily="-123" charset="0"/>
            </a:endParaRPr>
          </a:p>
        </p:txBody>
      </p:sp>
      <p:sp>
        <p:nvSpPr>
          <p:cNvPr id="133129" name="Text Box 8"/>
          <p:cNvSpPr txBox="1">
            <a:spLocks noChangeArrowheads="1"/>
          </p:cNvSpPr>
          <p:nvPr/>
        </p:nvSpPr>
        <p:spPr bwMode="auto">
          <a:xfrm>
            <a:off x="228600" y="136525"/>
            <a:ext cx="800100" cy="461963"/>
          </a:xfrm>
          <a:prstGeom prst="rect">
            <a:avLst/>
          </a:prstGeom>
          <a:noFill/>
          <a:ln w="9525">
            <a:noFill/>
            <a:miter lim="800000"/>
            <a:headEnd/>
            <a:tailEnd/>
          </a:ln>
        </p:spPr>
        <p:txBody>
          <a:bodyPr wrap="none">
            <a:prstTxWarp prst="textNoShape">
              <a:avLst/>
            </a:prstTxWarp>
            <a:spAutoFit/>
          </a:bodyPr>
          <a:lstStyle/>
          <a:p>
            <a:r>
              <a:rPr lang="fr-FR">
                <a:latin typeface="Calibri" pitchFamily="-123" charset="0"/>
              </a:rPr>
              <a:t>1994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765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7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autoUpdateAnimBg="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body" sz="half" idx="2"/>
          </p:nvPr>
        </p:nvSpPr>
        <p:spPr>
          <a:xfrm>
            <a:off x="609600" y="1981200"/>
            <a:ext cx="8305800" cy="4267200"/>
          </a:xfrm>
        </p:spPr>
        <p:txBody>
          <a:bodyPr/>
          <a:lstStyle/>
          <a:p>
            <a:pPr>
              <a:buFontTx/>
              <a:buNone/>
            </a:pPr>
            <a:r>
              <a:rPr lang="en-GB" sz="3200" u="sng">
                <a:solidFill>
                  <a:srgbClr val="FF0000"/>
                </a:solidFill>
                <a:latin typeface="Helvetica" pitchFamily="-123" charset="0"/>
              </a:rPr>
              <a:t>Outcome:</a:t>
            </a:r>
          </a:p>
          <a:p>
            <a:r>
              <a:rPr lang="en-GB">
                <a:latin typeface="Helvetica" pitchFamily="-123" charset="0"/>
              </a:rPr>
              <a:t>No penalty for NH with use of SI-SL</a:t>
            </a:r>
          </a:p>
          <a:p>
            <a:r>
              <a:rPr lang="en-GB">
                <a:latin typeface="Helvetica" pitchFamily="-123" charset="0"/>
              </a:rPr>
              <a:t>SL acceptable for climate simulations</a:t>
            </a:r>
          </a:p>
          <a:p>
            <a:r>
              <a:rPr lang="en-GB">
                <a:latin typeface="Helvetica" pitchFamily="-123" charset="0"/>
              </a:rPr>
              <a:t>GCMii Physics (almost) acceptable at 45 km</a:t>
            </a:r>
          </a:p>
          <a:p>
            <a:r>
              <a:rPr lang="en-GB">
                <a:latin typeface="Helvetica" pitchFamily="-123" charset="0"/>
              </a:rPr>
              <a:t>No climate drift in long simulation with nested RCM</a:t>
            </a:r>
          </a:p>
          <a:p>
            <a:r>
              <a:rPr lang="en-GB">
                <a:latin typeface="Helvetica" pitchFamily="-123" charset="0"/>
              </a:rPr>
              <a:t>Plausible fine-scale details in RCM simulation</a:t>
            </a:r>
          </a:p>
        </p:txBody>
      </p:sp>
      <p:sp>
        <p:nvSpPr>
          <p:cNvPr id="134146" name="Rectangle 3"/>
          <p:cNvSpPr>
            <a:spLocks noGrp="1" noChangeArrowheads="1"/>
          </p:cNvSpPr>
          <p:nvPr>
            <p:ph type="title"/>
          </p:nvPr>
        </p:nvSpPr>
        <p:spPr>
          <a:xfrm>
            <a:off x="228600" y="228600"/>
            <a:ext cx="8686800" cy="1295400"/>
          </a:xfrm>
        </p:spPr>
        <p:txBody>
          <a:bodyPr/>
          <a:lstStyle/>
          <a:p>
            <a:r>
              <a:rPr lang="en-GB" sz="3600" b="1">
                <a:solidFill>
                  <a:srgbClr val="00007F"/>
                </a:solidFill>
                <a:latin typeface="Helvetica" pitchFamily="-123" charset="0"/>
              </a:rPr>
              <a:t>CRCM-</a:t>
            </a:r>
            <a:r>
              <a:rPr lang="en-GB" sz="3600" b="1">
                <a:solidFill>
                  <a:srgbClr val="00007F"/>
                </a:solidFill>
                <a:latin typeface="Symbol" pitchFamily="-123" charset="2"/>
              </a:rPr>
              <a:t></a:t>
            </a:r>
            <a:r>
              <a:rPr lang="en-GB" sz="3600">
                <a:solidFill>
                  <a:srgbClr val="00007F"/>
                </a:solidFill>
                <a:latin typeface="Helvetica" pitchFamily="-123" charset="0"/>
              </a:rPr>
              <a:t>  (Caya and Laprise, 1999 MWR)</a:t>
            </a:r>
            <a:endParaRPr lang="en-GB" sz="4000" u="sng">
              <a:latin typeface="Helvetica" pitchFamily="-123" charset="0"/>
            </a:endParaRPr>
          </a:p>
        </p:txBody>
      </p:sp>
      <p:sp>
        <p:nvSpPr>
          <p:cNvPr id="134147" name="Rectangle 4"/>
          <p:cNvSpPr>
            <a:spLocks noChangeArrowheads="1"/>
          </p:cNvSpPr>
          <p:nvPr/>
        </p:nvSpPr>
        <p:spPr bwMode="auto">
          <a:xfrm>
            <a:off x="8174038" y="6019800"/>
            <a:ext cx="184150" cy="457200"/>
          </a:xfrm>
          <a:prstGeom prst="rect">
            <a:avLst/>
          </a:prstGeom>
          <a:noFill/>
          <a:ln w="9525">
            <a:noFill/>
            <a:miter lim="800000"/>
            <a:headEnd/>
            <a:tailEnd/>
          </a:ln>
        </p:spPr>
        <p:txBody>
          <a:bodyPr wrap="none">
            <a:prstTxWarp prst="textNoShape">
              <a:avLst/>
            </a:prstTxWarp>
            <a:spAutoFit/>
          </a:bodyPr>
          <a:lstStyle/>
          <a:p>
            <a:endParaRPr lang="en-US">
              <a:latin typeface="Calibri" pitchFamily="-123"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6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6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67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867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867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autoUpdateAnimBg="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5169" name="Picture 2" descr="geopiii.gif                                                    00018302Macintosh HD                   ABA78158:"/>
          <p:cNvPicPr>
            <a:picLocks noChangeAspect="1" noChangeArrowheads="1"/>
          </p:cNvPicPr>
          <p:nvPr/>
        </p:nvPicPr>
        <p:blipFill>
          <a:blip r:embed="rId3"/>
          <a:srcRect/>
          <a:stretch>
            <a:fillRect/>
          </a:stretch>
        </p:blipFill>
        <p:spPr bwMode="auto">
          <a:xfrm>
            <a:off x="152400" y="2089150"/>
            <a:ext cx="5694363" cy="4213225"/>
          </a:xfrm>
          <a:prstGeom prst="rect">
            <a:avLst/>
          </a:prstGeom>
          <a:noFill/>
          <a:ln w="9525">
            <a:noFill/>
            <a:miter lim="800000"/>
            <a:headEnd/>
            <a:tailEnd/>
          </a:ln>
        </p:spPr>
      </p:pic>
      <p:pic>
        <p:nvPicPr>
          <p:cNvPr id="135170" name="Picture 3" descr="newzspr1.gif                                                   00018302Macintosh HD                   ABA78158:"/>
          <p:cNvPicPr>
            <a:picLocks noChangeAspect="1" noChangeArrowheads="1"/>
          </p:cNvPicPr>
          <p:nvPr/>
        </p:nvPicPr>
        <p:blipFill>
          <a:blip r:embed="rId4"/>
          <a:srcRect/>
          <a:stretch>
            <a:fillRect/>
          </a:stretch>
        </p:blipFill>
        <p:spPr bwMode="auto">
          <a:xfrm>
            <a:off x="765175" y="3616325"/>
            <a:ext cx="2967038" cy="2070100"/>
          </a:xfrm>
          <a:prstGeom prst="rect">
            <a:avLst/>
          </a:prstGeom>
          <a:noFill/>
          <a:ln w="12700">
            <a:solidFill>
              <a:schemeClr val="bg1"/>
            </a:solidFill>
            <a:miter lim="800000"/>
            <a:headEnd/>
            <a:tailEnd/>
          </a:ln>
        </p:spPr>
      </p:pic>
      <p:sp>
        <p:nvSpPr>
          <p:cNvPr id="135171" name="Text Box 4"/>
          <p:cNvSpPr txBox="1">
            <a:spLocks noChangeArrowheads="1"/>
          </p:cNvSpPr>
          <p:nvPr/>
        </p:nvSpPr>
        <p:spPr bwMode="auto">
          <a:xfrm>
            <a:off x="152400" y="381000"/>
            <a:ext cx="8839200" cy="1006475"/>
          </a:xfrm>
          <a:prstGeom prst="rect">
            <a:avLst/>
          </a:prstGeom>
          <a:noFill/>
          <a:ln w="9525">
            <a:noFill/>
            <a:miter lim="800000"/>
            <a:headEnd/>
            <a:tailEnd/>
          </a:ln>
        </p:spPr>
        <p:txBody>
          <a:bodyPr>
            <a:prstTxWarp prst="textNoShape">
              <a:avLst/>
            </a:prstTxWarp>
            <a:spAutoFit/>
          </a:bodyPr>
          <a:lstStyle/>
          <a:p>
            <a:pPr algn="r"/>
            <a:r>
              <a:rPr lang="en-GB" sz="3200" b="1">
                <a:solidFill>
                  <a:srgbClr val="00007F"/>
                </a:solidFill>
                <a:latin typeface="Helvetica" pitchFamily="-123" charset="0"/>
              </a:rPr>
              <a:t>CRCM-I</a:t>
            </a:r>
            <a:r>
              <a:rPr lang="en-GB" sz="3200">
                <a:solidFill>
                  <a:srgbClr val="00007F"/>
                </a:solidFill>
                <a:latin typeface="Helvetica" pitchFamily="-123" charset="0"/>
              </a:rPr>
              <a:t>				</a:t>
            </a:r>
            <a:r>
              <a:rPr lang="en-GB" sz="2800">
                <a:solidFill>
                  <a:srgbClr val="00007F"/>
                </a:solidFill>
                <a:latin typeface="Helvetica" pitchFamily="-123" charset="0"/>
              </a:rPr>
              <a:t>(1/3)</a:t>
            </a:r>
          </a:p>
          <a:p>
            <a:pPr algn="ctr"/>
            <a:r>
              <a:rPr lang="en-GB" sz="2800">
                <a:solidFill>
                  <a:srgbClr val="00007F"/>
                </a:solidFill>
                <a:latin typeface="Helvetica" pitchFamily="-123" charset="0"/>
              </a:rPr>
              <a:t>First “Policy” Run</a:t>
            </a:r>
            <a:endParaRPr lang="en-GB" sz="3200">
              <a:solidFill>
                <a:srgbClr val="00007F"/>
              </a:solidFill>
              <a:latin typeface="Helvetica" pitchFamily="-123" charset="0"/>
            </a:endParaRPr>
          </a:p>
        </p:txBody>
      </p:sp>
      <p:sp>
        <p:nvSpPr>
          <p:cNvPr id="135172" name="Text Box 5"/>
          <p:cNvSpPr txBox="1">
            <a:spLocks noChangeArrowheads="1"/>
          </p:cNvSpPr>
          <p:nvPr/>
        </p:nvSpPr>
        <p:spPr bwMode="auto">
          <a:xfrm>
            <a:off x="6019800" y="1851025"/>
            <a:ext cx="2819400" cy="4838700"/>
          </a:xfrm>
          <a:prstGeom prst="rect">
            <a:avLst/>
          </a:prstGeom>
          <a:noFill/>
          <a:ln w="9525">
            <a:noFill/>
            <a:miter lim="800000"/>
            <a:headEnd/>
            <a:tailEnd/>
          </a:ln>
        </p:spPr>
        <p:txBody>
          <a:bodyPr>
            <a:prstTxWarp prst="textNoShape">
              <a:avLst/>
            </a:prstTxWarp>
            <a:spAutoFit/>
          </a:bodyPr>
          <a:lstStyle/>
          <a:p>
            <a:pPr>
              <a:buFontTx/>
              <a:buChar char="•"/>
            </a:pPr>
            <a:r>
              <a:rPr lang="en-GB">
                <a:latin typeface="Helvetica" pitchFamily="-123" charset="0"/>
              </a:rPr>
              <a:t>101 x 71 @ 45 km</a:t>
            </a:r>
          </a:p>
          <a:p>
            <a:pPr>
              <a:buFontTx/>
              <a:buChar char="•"/>
            </a:pPr>
            <a:r>
              <a:rPr lang="en-GB">
                <a:latin typeface="Helvetica" pitchFamily="-123" charset="0"/>
              </a:rPr>
              <a:t>19 levels to 29 km</a:t>
            </a:r>
          </a:p>
          <a:p>
            <a:pPr>
              <a:buFontTx/>
              <a:buChar char="•"/>
            </a:pPr>
            <a:r>
              <a:rPr lang="en-GB">
                <a:latin typeface="Helvetica" pitchFamily="-123" charset="0"/>
              </a:rPr>
              <a:t>2 X 5 years </a:t>
            </a:r>
          </a:p>
          <a:p>
            <a:pPr>
              <a:buFontTx/>
              <a:buChar char="•"/>
            </a:pPr>
            <a:r>
              <a:rPr lang="en-GB">
                <a:solidFill>
                  <a:srgbClr val="FF0000"/>
                </a:solidFill>
                <a:latin typeface="Helvetica" pitchFamily="-123" charset="0"/>
              </a:rPr>
              <a:t>1x and 2x CO</a:t>
            </a:r>
            <a:r>
              <a:rPr lang="en-GB" baseline="-25000">
                <a:solidFill>
                  <a:srgbClr val="FF0000"/>
                </a:solidFill>
                <a:latin typeface="Helvetica" pitchFamily="-123" charset="0"/>
              </a:rPr>
              <a:t>2</a:t>
            </a:r>
            <a:endParaRPr lang="en-GB">
              <a:latin typeface="Helvetica" pitchFamily="-123" charset="0"/>
            </a:endParaRPr>
          </a:p>
          <a:p>
            <a:endParaRPr lang="en-GB">
              <a:latin typeface="Helvetica" pitchFamily="-123" charset="0"/>
            </a:endParaRPr>
          </a:p>
          <a:p>
            <a:pPr>
              <a:buFontTx/>
              <a:buChar char="•"/>
            </a:pPr>
            <a:r>
              <a:rPr lang="en-GB">
                <a:latin typeface="Helvetica" pitchFamily="-123" charset="0"/>
              </a:rPr>
              <a:t>Atm: GCMii driven</a:t>
            </a:r>
          </a:p>
          <a:p>
            <a:pPr>
              <a:buFontTx/>
              <a:buChar char="•"/>
            </a:pPr>
            <a:r>
              <a:rPr lang="en-GB">
                <a:latin typeface="Helvetica" pitchFamily="-123" charset="0"/>
              </a:rPr>
              <a:t>Ocean: Results from GCMii mixed layer and thermodynamic sea-ice</a:t>
            </a:r>
          </a:p>
          <a:p>
            <a:pPr>
              <a:buFontTx/>
              <a:buChar char="•"/>
            </a:pPr>
            <a:endParaRPr lang="en-GB">
              <a:latin typeface="Helvetica" pitchFamily="-123" charset="0"/>
            </a:endParaRPr>
          </a:p>
          <a:p>
            <a:pPr>
              <a:buFontTx/>
              <a:buChar char="•"/>
            </a:pPr>
            <a:r>
              <a:rPr lang="en-GB">
                <a:latin typeface="Helvetica" pitchFamily="-123" charset="0"/>
              </a:rPr>
              <a:t>No Lakes</a:t>
            </a:r>
          </a:p>
        </p:txBody>
      </p:sp>
      <p:sp>
        <p:nvSpPr>
          <p:cNvPr id="135173" name="Rectangle 6"/>
          <p:cNvSpPr>
            <a:spLocks noChangeArrowheads="1"/>
          </p:cNvSpPr>
          <p:nvPr/>
        </p:nvSpPr>
        <p:spPr bwMode="auto">
          <a:xfrm>
            <a:off x="1011238" y="3810000"/>
            <a:ext cx="2476500" cy="1687513"/>
          </a:xfrm>
          <a:prstGeom prst="rect">
            <a:avLst/>
          </a:prstGeom>
          <a:noFill/>
          <a:ln w="19050">
            <a:solidFill>
              <a:srgbClr val="FF0710"/>
            </a:solidFill>
            <a:miter lim="800000"/>
            <a:headEnd/>
            <a:tailEnd/>
          </a:ln>
        </p:spPr>
        <p:txBody>
          <a:bodyPr wrap="none" anchor="ctr">
            <a:prstTxWarp prst="textNoShape">
              <a:avLst/>
            </a:prstTxWarp>
          </a:bodyPr>
          <a:lstStyle/>
          <a:p>
            <a:endParaRPr lang="en-US">
              <a:latin typeface="Calibri" pitchFamily="-123" charset="0"/>
            </a:endParaRPr>
          </a:p>
        </p:txBody>
      </p:sp>
      <p:sp>
        <p:nvSpPr>
          <p:cNvPr id="135174" name="Text Box 7"/>
          <p:cNvSpPr txBox="1">
            <a:spLocks noChangeArrowheads="1"/>
          </p:cNvSpPr>
          <p:nvPr/>
        </p:nvSpPr>
        <p:spPr bwMode="auto">
          <a:xfrm>
            <a:off x="288925" y="60325"/>
            <a:ext cx="1157288" cy="457200"/>
          </a:xfrm>
          <a:prstGeom prst="rect">
            <a:avLst/>
          </a:prstGeom>
          <a:noFill/>
          <a:ln w="9525">
            <a:noFill/>
            <a:miter lim="800000"/>
            <a:headEnd/>
            <a:tailEnd/>
          </a:ln>
        </p:spPr>
        <p:txBody>
          <a:bodyPr wrap="none">
            <a:prstTxWarp prst="textNoShape">
              <a:avLst/>
            </a:prstTxWarp>
            <a:spAutoFit/>
          </a:bodyPr>
          <a:lstStyle/>
          <a:p>
            <a:r>
              <a:rPr lang="fr-FR">
                <a:latin typeface="Calibri" pitchFamily="-123" charset="0"/>
              </a:rPr>
              <a:t>en 1996</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7" name="Rectangle 2"/>
          <p:cNvSpPr>
            <a:spLocks noGrp="1" noChangeArrowheads="1"/>
          </p:cNvSpPr>
          <p:nvPr>
            <p:ph type="title"/>
          </p:nvPr>
        </p:nvSpPr>
        <p:spPr>
          <a:xfrm>
            <a:off x="5029200" y="457200"/>
            <a:ext cx="4114800" cy="6096000"/>
          </a:xfrm>
        </p:spPr>
        <p:txBody>
          <a:bodyPr/>
          <a:lstStyle/>
          <a:p>
            <a:r>
              <a:rPr lang="en-GB" sz="3200" b="1">
                <a:latin typeface="Helvetica" pitchFamily="-123" charset="0"/>
              </a:rPr>
              <a:t>GCMii</a:t>
            </a:r>
            <a:r>
              <a:rPr lang="en-GB" sz="3200">
                <a:latin typeface="Helvetica" pitchFamily="-123" charset="0"/>
              </a:rPr>
              <a:t> @ T32 </a:t>
            </a:r>
            <a:br>
              <a:rPr lang="en-GB" sz="3200">
                <a:latin typeface="Helvetica" pitchFamily="-123" charset="0"/>
              </a:rPr>
            </a:br>
            <a:r>
              <a:rPr lang="en-GB" sz="3200">
                <a:latin typeface="Helvetica" pitchFamily="-123" charset="0"/>
              </a:rPr>
              <a:t/>
            </a:r>
            <a:br>
              <a:rPr lang="en-GB" sz="3200">
                <a:latin typeface="Helvetica" pitchFamily="-123" charset="0"/>
              </a:rPr>
            </a:br>
            <a:r>
              <a:rPr lang="en-GB" sz="3200">
                <a:latin typeface="Helvetica" pitchFamily="-123" charset="0"/>
              </a:rPr>
              <a:t/>
            </a:r>
            <a:br>
              <a:rPr lang="en-GB" sz="3200">
                <a:latin typeface="Helvetica" pitchFamily="-123" charset="0"/>
              </a:rPr>
            </a:br>
            <a:r>
              <a:rPr lang="en-GB" sz="3200">
                <a:latin typeface="Helvetica" pitchFamily="-123" charset="0"/>
              </a:rPr>
              <a:t>5-year mean 1xCO</a:t>
            </a:r>
            <a:r>
              <a:rPr lang="en-GB" sz="3200" baseline="-25000">
                <a:latin typeface="Helvetica" pitchFamily="-123" charset="0"/>
              </a:rPr>
              <a:t>2</a:t>
            </a:r>
            <a:r>
              <a:rPr lang="en-GB" sz="3200">
                <a:latin typeface="Helvetica" pitchFamily="-123" charset="0"/>
              </a:rPr>
              <a:t/>
            </a:r>
            <a:br>
              <a:rPr lang="en-GB" sz="3200">
                <a:latin typeface="Helvetica" pitchFamily="-123" charset="0"/>
              </a:rPr>
            </a:br>
            <a:r>
              <a:rPr lang="en-GB" sz="3200">
                <a:latin typeface="Helvetica" pitchFamily="-123" charset="0"/>
              </a:rPr>
              <a:t>Winter precipitation</a:t>
            </a:r>
            <a:br>
              <a:rPr lang="en-GB" sz="3200">
                <a:latin typeface="Helvetica" pitchFamily="-123" charset="0"/>
              </a:rPr>
            </a:br>
            <a:r>
              <a:rPr lang="en-GB" sz="3200">
                <a:latin typeface="Helvetica" pitchFamily="-123" charset="0"/>
              </a:rPr>
              <a:t>(mm da</a:t>
            </a:r>
            <a:r>
              <a:rPr lang="en-GB" sz="3200" baseline="30000">
                <a:latin typeface="Helvetica" pitchFamily="-123" charset="0"/>
              </a:rPr>
              <a:t>-1</a:t>
            </a:r>
            <a:r>
              <a:rPr lang="en-GB" sz="3200">
                <a:latin typeface="Helvetica" pitchFamily="-123" charset="0"/>
              </a:rPr>
              <a:t>)</a:t>
            </a:r>
            <a:br>
              <a:rPr lang="en-GB" sz="3200">
                <a:latin typeface="Helvetica" pitchFamily="-123" charset="0"/>
              </a:rPr>
            </a:br>
            <a:r>
              <a:rPr lang="en-GB" sz="3200">
                <a:latin typeface="Helvetica" pitchFamily="-123" charset="0"/>
              </a:rPr>
              <a:t/>
            </a:r>
            <a:br>
              <a:rPr lang="en-GB" sz="3200">
                <a:latin typeface="Helvetica" pitchFamily="-123" charset="0"/>
              </a:rPr>
            </a:br>
            <a:r>
              <a:rPr lang="en-GB" sz="3200">
                <a:latin typeface="Helvetica" pitchFamily="-123" charset="0"/>
              </a:rPr>
              <a:t/>
            </a:r>
            <a:br>
              <a:rPr lang="en-GB" sz="3200">
                <a:latin typeface="Helvetica" pitchFamily="-123" charset="0"/>
              </a:rPr>
            </a:br>
            <a:r>
              <a:rPr lang="en-GB" sz="3200" b="1">
                <a:latin typeface="Helvetica" pitchFamily="-123" charset="0"/>
              </a:rPr>
              <a:t>CRCM-I</a:t>
            </a:r>
            <a:r>
              <a:rPr lang="en-GB" sz="3200">
                <a:latin typeface="Helvetica" pitchFamily="-123" charset="0"/>
              </a:rPr>
              <a:t> @ 45 km</a:t>
            </a:r>
            <a:br>
              <a:rPr lang="en-GB" sz="3200">
                <a:latin typeface="Helvetica" pitchFamily="-123" charset="0"/>
              </a:rPr>
            </a:br>
            <a:endParaRPr lang="en-GB" sz="3600">
              <a:latin typeface="Helvetica" pitchFamily="-123" charset="0"/>
            </a:endParaRPr>
          </a:p>
        </p:txBody>
      </p:sp>
      <p:pic>
        <p:nvPicPr>
          <p:cNvPr id="137218" name="Picture 3"/>
          <p:cNvPicPr>
            <a:picLocks noChangeAspect="1" noChangeArrowheads="1"/>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762000" y="533400"/>
            <a:ext cx="4418013" cy="2779713"/>
          </a:xfrm>
          <a:prstGeom prst="rect">
            <a:avLst/>
          </a:prstGeom>
          <a:noFill/>
          <a:ln w="9525">
            <a:noFill/>
            <a:miter lim="800000"/>
            <a:headEnd/>
            <a:tailEnd/>
          </a:ln>
        </p:spPr>
      </p:pic>
      <p:pic>
        <p:nvPicPr>
          <p:cNvPr id="137219" name="Picture 4"/>
          <p:cNvPicPr>
            <a:picLocks noChangeAspect="1" noChangeArrowheads="1"/>
          </p:cNvPicPr>
          <p:nvPr/>
        </p:nvPicPr>
        <mc:AlternateContent>
          <mc:Choice xmlns:ma="http://schemas.microsoft.com/office/mac/drawingml/2008/main" Requires="ma">
            <p:blipFill>
              <a:blip r:embed="rId4"/>
              <a:srcRect/>
              <a:stretch>
                <a:fillRect/>
              </a:stretch>
            </p:blipFill>
          </mc:Choice>
          <mc:Fallback>
            <p:blipFill>
              <a:blip r:embed="rId5"/>
              <a:srcRect/>
              <a:stretch>
                <a:fillRect/>
              </a:stretch>
            </p:blipFill>
          </mc:Fallback>
        </mc:AlternateContent>
        <p:spPr bwMode="auto">
          <a:xfrm>
            <a:off x="762000" y="3544888"/>
            <a:ext cx="4419600" cy="2779712"/>
          </a:xfrm>
          <a:prstGeom prst="rect">
            <a:avLst/>
          </a:prstGeom>
          <a:noFill/>
          <a:ln w="9525">
            <a:noFill/>
            <a:miter lim="800000"/>
            <a:headEnd/>
            <a:tailEnd/>
          </a:ln>
        </p:spPr>
      </p:pic>
      <p:sp>
        <p:nvSpPr>
          <p:cNvPr id="137220" name="Rectangle 5"/>
          <p:cNvSpPr>
            <a:spLocks noChangeArrowheads="1"/>
          </p:cNvSpPr>
          <p:nvPr/>
        </p:nvSpPr>
        <p:spPr bwMode="auto">
          <a:xfrm>
            <a:off x="762000" y="533400"/>
            <a:ext cx="4343400" cy="22860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a:latin typeface="Calibri" pitchFamily="-123" charset="0"/>
            </a:endParaRPr>
          </a:p>
        </p:txBody>
      </p:sp>
      <p:sp>
        <p:nvSpPr>
          <p:cNvPr id="137221" name="Rectangle 6"/>
          <p:cNvSpPr>
            <a:spLocks noChangeArrowheads="1"/>
          </p:cNvSpPr>
          <p:nvPr/>
        </p:nvSpPr>
        <p:spPr bwMode="auto">
          <a:xfrm>
            <a:off x="762000" y="3048000"/>
            <a:ext cx="4343400" cy="22860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a:latin typeface="Calibri" pitchFamily="-123" charset="0"/>
            </a:endParaRPr>
          </a:p>
        </p:txBody>
      </p:sp>
      <p:sp>
        <p:nvSpPr>
          <p:cNvPr id="137222" name="Rectangle 7"/>
          <p:cNvSpPr>
            <a:spLocks noChangeArrowheads="1"/>
          </p:cNvSpPr>
          <p:nvPr/>
        </p:nvSpPr>
        <p:spPr bwMode="auto">
          <a:xfrm>
            <a:off x="762000" y="3581400"/>
            <a:ext cx="4343400" cy="22860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a:latin typeface="Calibri" pitchFamily="-123" charset="0"/>
            </a:endParaRPr>
          </a:p>
        </p:txBody>
      </p:sp>
      <p:sp>
        <p:nvSpPr>
          <p:cNvPr id="137223" name="Rectangle 8"/>
          <p:cNvSpPr>
            <a:spLocks noChangeArrowheads="1"/>
          </p:cNvSpPr>
          <p:nvPr/>
        </p:nvSpPr>
        <p:spPr bwMode="auto">
          <a:xfrm>
            <a:off x="762000" y="6096000"/>
            <a:ext cx="4343400" cy="22860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a:latin typeface="Calibri" pitchFamily="-123"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241" name="Rectangle 2"/>
          <p:cNvSpPr>
            <a:spLocks noGrp="1" noChangeArrowheads="1"/>
          </p:cNvSpPr>
          <p:nvPr>
            <p:ph type="title"/>
          </p:nvPr>
        </p:nvSpPr>
        <p:spPr>
          <a:xfrm>
            <a:off x="685800" y="304800"/>
            <a:ext cx="7772400" cy="1143000"/>
          </a:xfrm>
        </p:spPr>
        <p:txBody>
          <a:bodyPr/>
          <a:lstStyle/>
          <a:p>
            <a:pPr algn="r"/>
            <a:r>
              <a:rPr lang="en-GB" sz="3200" b="1">
                <a:solidFill>
                  <a:srgbClr val="00007F"/>
                </a:solidFill>
                <a:latin typeface="Helvetica" pitchFamily="-123" charset="0"/>
              </a:rPr>
              <a:t>CRCM-I</a:t>
            </a:r>
            <a:r>
              <a:rPr lang="en-GB" sz="3200">
                <a:solidFill>
                  <a:srgbClr val="00007F"/>
                </a:solidFill>
                <a:latin typeface="Helvetica" pitchFamily="-123" charset="0"/>
              </a:rPr>
              <a:t>				</a:t>
            </a:r>
            <a:r>
              <a:rPr lang="en-GB" sz="2000">
                <a:solidFill>
                  <a:srgbClr val="00007F"/>
                </a:solidFill>
                <a:latin typeface="Helvetica" pitchFamily="-123" charset="0"/>
              </a:rPr>
              <a:t>(3/3)</a:t>
            </a:r>
            <a:r>
              <a:rPr lang="en-GB" sz="3200">
                <a:solidFill>
                  <a:srgbClr val="00007F"/>
                </a:solidFill>
                <a:latin typeface="Helvetica" pitchFamily="-123" charset="0"/>
              </a:rPr>
              <a:t> </a:t>
            </a:r>
            <a:br>
              <a:rPr lang="en-GB" sz="3200">
                <a:solidFill>
                  <a:srgbClr val="00007F"/>
                </a:solidFill>
                <a:latin typeface="Helvetica" pitchFamily="-123" charset="0"/>
              </a:rPr>
            </a:br>
            <a:r>
              <a:rPr lang="en-GB" sz="3200">
                <a:solidFill>
                  <a:srgbClr val="00007F"/>
                </a:solidFill>
                <a:latin typeface="Helvetica" pitchFamily="-123" charset="0"/>
              </a:rPr>
              <a:t>(Laprise et al., 1998, Atmos.-Ocean)	</a:t>
            </a:r>
            <a:endParaRPr lang="en-GB" sz="3200">
              <a:latin typeface="Helvetica" pitchFamily="-123" charset="0"/>
            </a:endParaRPr>
          </a:p>
        </p:txBody>
      </p:sp>
      <p:sp>
        <p:nvSpPr>
          <p:cNvPr id="33795" name="Rectangle 3"/>
          <p:cNvSpPr>
            <a:spLocks noGrp="1" noChangeArrowheads="1"/>
          </p:cNvSpPr>
          <p:nvPr>
            <p:ph type="body" idx="1"/>
          </p:nvPr>
        </p:nvSpPr>
        <p:spPr>
          <a:xfrm>
            <a:off x="381000" y="1752600"/>
            <a:ext cx="8686800" cy="4572000"/>
          </a:xfrm>
        </p:spPr>
        <p:txBody>
          <a:bodyPr/>
          <a:lstStyle/>
          <a:p>
            <a:pPr>
              <a:lnSpc>
                <a:spcPct val="90000"/>
              </a:lnSpc>
              <a:buFontTx/>
              <a:buNone/>
            </a:pPr>
            <a:r>
              <a:rPr lang="en-GB" u="sng">
                <a:solidFill>
                  <a:srgbClr val="FF0000"/>
                </a:solidFill>
                <a:latin typeface="Helvetica" pitchFamily="-123" charset="0"/>
              </a:rPr>
              <a:t>Take home message:</a:t>
            </a:r>
          </a:p>
          <a:p>
            <a:pPr>
              <a:lnSpc>
                <a:spcPct val="90000"/>
              </a:lnSpc>
            </a:pPr>
            <a:r>
              <a:rPr lang="en-GB" sz="2800">
                <a:latin typeface="Helvetica" pitchFamily="-123" charset="0"/>
              </a:rPr>
              <a:t>Stable integration over 5 years of 1x and 2x CO</a:t>
            </a:r>
            <a:r>
              <a:rPr lang="en-GB" sz="2800" baseline="-25000">
                <a:latin typeface="Helvetica" pitchFamily="-123" charset="0"/>
              </a:rPr>
              <a:t>2</a:t>
            </a:r>
          </a:p>
          <a:p>
            <a:pPr>
              <a:lnSpc>
                <a:spcPct val="90000"/>
              </a:lnSpc>
            </a:pPr>
            <a:r>
              <a:rPr lang="en-GB" sz="2800">
                <a:latin typeface="Helvetica" pitchFamily="-123" charset="0"/>
              </a:rPr>
              <a:t>Increased spatial definition of climate features and climate-change signal</a:t>
            </a:r>
          </a:p>
          <a:p>
            <a:pPr>
              <a:lnSpc>
                <a:spcPct val="90000"/>
              </a:lnSpc>
            </a:pPr>
            <a:r>
              <a:rPr lang="en-GB" sz="2800">
                <a:latin typeface="Helvetica" pitchFamily="-123" charset="0"/>
              </a:rPr>
              <a:t>NO increased of temporal variability (variance)</a:t>
            </a:r>
          </a:p>
          <a:p>
            <a:pPr>
              <a:lnSpc>
                <a:spcPct val="90000"/>
              </a:lnSpc>
            </a:pPr>
            <a:r>
              <a:rPr lang="en-GB" sz="2800">
                <a:latin typeface="Helvetica" pitchFamily="-123" charset="0"/>
              </a:rPr>
              <a:t>Different distributions for some variables (pcp)</a:t>
            </a:r>
          </a:p>
          <a:p>
            <a:pPr>
              <a:lnSpc>
                <a:spcPct val="90000"/>
              </a:lnSpc>
            </a:pPr>
            <a:r>
              <a:rPr lang="en-GB" sz="2800">
                <a:latin typeface="Helvetica" pitchFamily="-123" charset="0"/>
              </a:rPr>
              <a:t>Systematic biases of GCM are passed on to RCM</a:t>
            </a:r>
          </a:p>
          <a:p>
            <a:pPr>
              <a:lnSpc>
                <a:spcPct val="90000"/>
              </a:lnSpc>
            </a:pPr>
            <a:r>
              <a:rPr lang="en-GB" sz="2800">
                <a:latin typeface="Helvetica" pitchFamily="-123" charset="0"/>
              </a:rPr>
              <a:t>Need to improve GCMii physics at CRCM resol.</a:t>
            </a:r>
          </a:p>
          <a:p>
            <a:pPr lvl="1">
              <a:lnSpc>
                <a:spcPct val="90000"/>
              </a:lnSpc>
            </a:pPr>
            <a:r>
              <a:rPr lang="en-GB" sz="2400">
                <a:latin typeface="Helvetica" pitchFamily="-123" charset="0"/>
              </a:rPr>
              <a:t>Moist convection (in summer)</a:t>
            </a:r>
          </a:p>
          <a:p>
            <a:pPr lvl="1">
              <a:lnSpc>
                <a:spcPct val="90000"/>
              </a:lnSpc>
            </a:pPr>
            <a:r>
              <a:rPr lang="en-GB" sz="2400">
                <a:latin typeface="Helvetica" pitchFamily="-123" charset="0"/>
              </a:rPr>
              <a:t>Cloud cover diagnostics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3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37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37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37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3795">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33795">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337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9265" name="Picture 2" descr="geopiii.gif                                                    00018302Macintosh HD                   ABA78158:"/>
          <p:cNvPicPr>
            <a:picLocks noChangeAspect="1" noChangeArrowheads="1"/>
          </p:cNvPicPr>
          <p:nvPr/>
        </p:nvPicPr>
        <p:blipFill>
          <a:blip r:embed="rId2"/>
          <a:srcRect/>
          <a:stretch>
            <a:fillRect/>
          </a:stretch>
        </p:blipFill>
        <p:spPr bwMode="auto">
          <a:xfrm>
            <a:off x="152400" y="2105025"/>
            <a:ext cx="5694363" cy="4213225"/>
          </a:xfrm>
          <a:prstGeom prst="rect">
            <a:avLst/>
          </a:prstGeom>
          <a:noFill/>
          <a:ln w="9525">
            <a:noFill/>
            <a:miter lim="800000"/>
            <a:headEnd/>
            <a:tailEnd/>
          </a:ln>
        </p:spPr>
      </p:pic>
      <p:pic>
        <p:nvPicPr>
          <p:cNvPr id="139266" name="Picture 3" descr="&#10;zsp2sw.gif                                                     00018302Macintosh HD                   ABA78158:"/>
          <p:cNvPicPr>
            <a:picLocks noChangeAspect="1" noChangeArrowheads="1"/>
          </p:cNvPicPr>
          <p:nvPr/>
        </p:nvPicPr>
        <p:blipFill>
          <a:blip r:embed="rId3"/>
          <a:srcRect/>
          <a:stretch>
            <a:fillRect/>
          </a:stretch>
        </p:blipFill>
        <p:spPr bwMode="auto">
          <a:xfrm>
            <a:off x="174625" y="2732088"/>
            <a:ext cx="3559175" cy="3559175"/>
          </a:xfrm>
          <a:prstGeom prst="rect">
            <a:avLst/>
          </a:prstGeom>
          <a:noFill/>
          <a:ln w="12700">
            <a:solidFill>
              <a:schemeClr val="bg1"/>
            </a:solidFill>
            <a:miter lim="800000"/>
            <a:headEnd/>
            <a:tailEnd/>
          </a:ln>
        </p:spPr>
      </p:pic>
      <p:pic>
        <p:nvPicPr>
          <p:cNvPr id="139267" name="Picture 4" descr="newzspr1.gif                                                   00018302Macintosh HD                   ABA78158:"/>
          <p:cNvPicPr>
            <a:picLocks noChangeAspect="1" noChangeArrowheads="1"/>
          </p:cNvPicPr>
          <p:nvPr/>
        </p:nvPicPr>
        <p:blipFill>
          <a:blip r:embed="rId4"/>
          <a:srcRect/>
          <a:stretch>
            <a:fillRect/>
          </a:stretch>
        </p:blipFill>
        <p:spPr bwMode="auto">
          <a:xfrm>
            <a:off x="765175" y="3632200"/>
            <a:ext cx="2967038" cy="2070100"/>
          </a:xfrm>
          <a:prstGeom prst="rect">
            <a:avLst/>
          </a:prstGeom>
          <a:noFill/>
          <a:ln w="12700">
            <a:solidFill>
              <a:schemeClr val="bg1"/>
            </a:solidFill>
            <a:miter lim="800000"/>
            <a:headEnd/>
            <a:tailEnd/>
          </a:ln>
        </p:spPr>
      </p:pic>
      <p:sp>
        <p:nvSpPr>
          <p:cNvPr id="139268" name="Text Box 5"/>
          <p:cNvSpPr txBox="1">
            <a:spLocks noChangeArrowheads="1"/>
          </p:cNvSpPr>
          <p:nvPr/>
        </p:nvSpPr>
        <p:spPr bwMode="auto">
          <a:xfrm>
            <a:off x="152400" y="411163"/>
            <a:ext cx="8839200" cy="1006475"/>
          </a:xfrm>
          <a:prstGeom prst="rect">
            <a:avLst/>
          </a:prstGeom>
          <a:noFill/>
          <a:ln w="9525">
            <a:noFill/>
            <a:miter lim="800000"/>
            <a:headEnd/>
            <a:tailEnd/>
          </a:ln>
        </p:spPr>
        <p:txBody>
          <a:bodyPr>
            <a:prstTxWarp prst="textNoShape">
              <a:avLst/>
            </a:prstTxWarp>
            <a:spAutoFit/>
          </a:bodyPr>
          <a:lstStyle/>
          <a:p>
            <a:pPr algn="r"/>
            <a:r>
              <a:rPr lang="en-GB" sz="3200" b="1">
                <a:solidFill>
                  <a:srgbClr val="00007F"/>
                </a:solidFill>
                <a:latin typeface="Helvetica" pitchFamily="-123" charset="0"/>
              </a:rPr>
              <a:t>CRCM-II</a:t>
            </a:r>
            <a:r>
              <a:rPr lang="en-GB" sz="3200">
                <a:solidFill>
                  <a:srgbClr val="00007F"/>
                </a:solidFill>
                <a:latin typeface="Helvetica" pitchFamily="-123" charset="0"/>
              </a:rPr>
              <a:t>      			</a:t>
            </a:r>
            <a:r>
              <a:rPr lang="en-GB" sz="2000">
                <a:solidFill>
                  <a:srgbClr val="00007F"/>
                </a:solidFill>
                <a:latin typeface="Helvetica" pitchFamily="-123" charset="0"/>
              </a:rPr>
              <a:t>(1/3)</a:t>
            </a:r>
          </a:p>
          <a:p>
            <a:pPr algn="ctr"/>
            <a:r>
              <a:rPr lang="en-GB" sz="2800">
                <a:solidFill>
                  <a:srgbClr val="00007F"/>
                </a:solidFill>
                <a:latin typeface="Helvetica" pitchFamily="-123" charset="0"/>
              </a:rPr>
              <a:t>Second “Policy” Run</a:t>
            </a:r>
            <a:endParaRPr lang="en-GB" sz="3200">
              <a:solidFill>
                <a:srgbClr val="00007F"/>
              </a:solidFill>
              <a:latin typeface="Helvetica" pitchFamily="-123" charset="0"/>
            </a:endParaRPr>
          </a:p>
        </p:txBody>
      </p:sp>
      <p:sp>
        <p:nvSpPr>
          <p:cNvPr id="139269" name="Text Box 6"/>
          <p:cNvSpPr txBox="1">
            <a:spLocks noChangeArrowheads="1"/>
          </p:cNvSpPr>
          <p:nvPr/>
        </p:nvSpPr>
        <p:spPr bwMode="auto">
          <a:xfrm>
            <a:off x="5867400" y="2057400"/>
            <a:ext cx="3429000" cy="4108450"/>
          </a:xfrm>
          <a:prstGeom prst="rect">
            <a:avLst/>
          </a:prstGeom>
          <a:noFill/>
          <a:ln w="9525">
            <a:noFill/>
            <a:miter lim="800000"/>
            <a:headEnd/>
            <a:tailEnd/>
          </a:ln>
        </p:spPr>
        <p:txBody>
          <a:bodyPr>
            <a:prstTxWarp prst="textNoShape">
              <a:avLst/>
            </a:prstTxWarp>
            <a:spAutoFit/>
          </a:bodyPr>
          <a:lstStyle/>
          <a:p>
            <a:pPr>
              <a:buFontTx/>
              <a:buChar char="•"/>
            </a:pPr>
            <a:r>
              <a:rPr lang="en-GB">
                <a:latin typeface="Helvetica" pitchFamily="-123" charset="0"/>
              </a:rPr>
              <a:t>120 by 120 @ 45 km</a:t>
            </a:r>
          </a:p>
          <a:p>
            <a:pPr>
              <a:buFontTx/>
              <a:buChar char="•"/>
            </a:pPr>
            <a:r>
              <a:rPr lang="en-GB">
                <a:latin typeface="Helvetica" pitchFamily="-123" charset="0"/>
              </a:rPr>
              <a:t>3 time-slices of 10 yrs </a:t>
            </a:r>
          </a:p>
          <a:p>
            <a:pPr>
              <a:buFontTx/>
              <a:buChar char="•"/>
            </a:pPr>
            <a:r>
              <a:rPr lang="en-GB">
                <a:solidFill>
                  <a:srgbClr val="FF0000"/>
                </a:solidFill>
                <a:latin typeface="Helvetica" pitchFamily="-123" charset="0"/>
              </a:rPr>
              <a:t>Transient CO</a:t>
            </a:r>
            <a:r>
              <a:rPr lang="en-GB" baseline="-25000">
                <a:solidFill>
                  <a:srgbClr val="FF0000"/>
                </a:solidFill>
                <a:latin typeface="Helvetica" pitchFamily="-123" charset="0"/>
              </a:rPr>
              <a:t>2</a:t>
            </a:r>
            <a:r>
              <a:rPr lang="en-GB">
                <a:solidFill>
                  <a:srgbClr val="FF0000"/>
                </a:solidFill>
                <a:latin typeface="Helvetica" pitchFamily="-123" charset="0"/>
              </a:rPr>
              <a:t> and aerosols scenario</a:t>
            </a:r>
            <a:endParaRPr lang="en-GB">
              <a:latin typeface="Helvetica" pitchFamily="-123" charset="0"/>
            </a:endParaRPr>
          </a:p>
          <a:p>
            <a:endParaRPr lang="en-GB">
              <a:latin typeface="Helvetica" pitchFamily="-123" charset="0"/>
            </a:endParaRPr>
          </a:p>
          <a:p>
            <a:pPr>
              <a:buFontTx/>
              <a:buChar char="•"/>
            </a:pPr>
            <a:r>
              <a:rPr lang="en-GB">
                <a:latin typeface="Helvetica" pitchFamily="-123" charset="0"/>
              </a:rPr>
              <a:t>Atm: CGCM2 driven</a:t>
            </a:r>
          </a:p>
          <a:p>
            <a:pPr>
              <a:buFontTx/>
              <a:buChar char="•"/>
            </a:pPr>
            <a:r>
              <a:rPr lang="en-GB">
                <a:latin typeface="Helvetica" pitchFamily="-123" charset="0"/>
              </a:rPr>
              <a:t>Ocean: Results from CGCM2 dynamical ocean and sea-ice</a:t>
            </a:r>
          </a:p>
          <a:p>
            <a:pPr>
              <a:buFontTx/>
              <a:buChar char="•"/>
            </a:pPr>
            <a:endParaRPr lang="en-GB">
              <a:latin typeface="Helvetica" pitchFamily="-123" charset="0"/>
            </a:endParaRPr>
          </a:p>
          <a:p>
            <a:pPr>
              <a:buFontTx/>
              <a:buChar char="•"/>
            </a:pPr>
            <a:r>
              <a:rPr lang="en-GB">
                <a:latin typeface="Helvetica" pitchFamily="-123" charset="0"/>
              </a:rPr>
              <a:t>No Lakes</a:t>
            </a:r>
          </a:p>
        </p:txBody>
      </p:sp>
      <p:sp>
        <p:nvSpPr>
          <p:cNvPr id="139270" name="Text Box 7"/>
          <p:cNvSpPr txBox="1">
            <a:spLocks noChangeArrowheads="1"/>
          </p:cNvSpPr>
          <p:nvPr/>
        </p:nvSpPr>
        <p:spPr bwMode="auto">
          <a:xfrm>
            <a:off x="288925" y="60325"/>
            <a:ext cx="1157288" cy="457200"/>
          </a:xfrm>
          <a:prstGeom prst="rect">
            <a:avLst/>
          </a:prstGeom>
          <a:noFill/>
          <a:ln w="9525">
            <a:noFill/>
            <a:miter lim="800000"/>
            <a:headEnd/>
            <a:tailEnd/>
          </a:ln>
        </p:spPr>
        <p:txBody>
          <a:bodyPr wrap="none">
            <a:prstTxWarp prst="textNoShape">
              <a:avLst/>
            </a:prstTxWarp>
            <a:spAutoFit/>
          </a:bodyPr>
          <a:lstStyle/>
          <a:p>
            <a:r>
              <a:rPr lang="fr-FR">
                <a:latin typeface="Calibri" pitchFamily="-123" charset="0"/>
              </a:rPr>
              <a:t>en 1999</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0289" name="Picture 2"/>
          <p:cNvPicPr>
            <a:picLocks noGrp="1" noChangeAspect="1" noChangeArrowheads="1"/>
          </p:cNvPicPr>
          <p:nvPr>
            <p:ph sz="quarter" idx="3"/>
          </p:nvPr>
        </p:nvPicPr>
        <p:blipFill>
          <a:blip r:embed="rId2"/>
          <a:srcRect/>
          <a:stretch>
            <a:fillRect/>
          </a:stretch>
        </p:blipFill>
        <p:spPr>
          <a:xfrm>
            <a:off x="736600" y="-258763"/>
            <a:ext cx="3648075" cy="3652838"/>
          </a:xfrm>
        </p:spPr>
      </p:pic>
      <p:sp>
        <p:nvSpPr>
          <p:cNvPr id="140290" name="Rectangle 3"/>
          <p:cNvSpPr>
            <a:spLocks noGrp="1" noChangeArrowheads="1"/>
          </p:cNvSpPr>
          <p:nvPr>
            <p:ph type="title"/>
          </p:nvPr>
        </p:nvSpPr>
        <p:spPr>
          <a:xfrm>
            <a:off x="4572000" y="533400"/>
            <a:ext cx="4419600" cy="6096000"/>
          </a:xfrm>
        </p:spPr>
        <p:txBody>
          <a:bodyPr/>
          <a:lstStyle/>
          <a:p>
            <a:r>
              <a:rPr lang="en-GB" sz="3200" b="1">
                <a:latin typeface="Helvetica" pitchFamily="-123" charset="0"/>
              </a:rPr>
              <a:t>CGCM2</a:t>
            </a:r>
            <a:r>
              <a:rPr lang="en-GB" sz="3200">
                <a:latin typeface="Helvetica" pitchFamily="-123" charset="0"/>
              </a:rPr>
              <a:t> @ T32 </a:t>
            </a:r>
            <a:br>
              <a:rPr lang="en-GB" sz="3200">
                <a:latin typeface="Helvetica" pitchFamily="-123" charset="0"/>
              </a:rPr>
            </a:br>
            <a:r>
              <a:rPr lang="en-GB" sz="3200">
                <a:latin typeface="Helvetica" pitchFamily="-123" charset="0"/>
              </a:rPr>
              <a:t/>
            </a:r>
            <a:br>
              <a:rPr lang="en-GB" sz="3200">
                <a:latin typeface="Helvetica" pitchFamily="-123" charset="0"/>
              </a:rPr>
            </a:br>
            <a:r>
              <a:rPr lang="en-GB" sz="3200">
                <a:latin typeface="Helvetica" pitchFamily="-123" charset="0"/>
              </a:rPr>
              <a:t/>
            </a:r>
            <a:br>
              <a:rPr lang="en-GB" sz="3200">
                <a:latin typeface="Helvetica" pitchFamily="-123" charset="0"/>
              </a:rPr>
            </a:br>
            <a:r>
              <a:rPr lang="en-GB" sz="3200">
                <a:latin typeface="Helvetica" pitchFamily="-123" charset="0"/>
              </a:rPr>
              <a:t>10-year mean (1xCO</a:t>
            </a:r>
            <a:r>
              <a:rPr lang="en-GB" sz="3200" baseline="-25000">
                <a:latin typeface="Helvetica" pitchFamily="-123" charset="0"/>
              </a:rPr>
              <a:t>2</a:t>
            </a:r>
            <a:r>
              <a:rPr lang="en-GB" sz="3200">
                <a:latin typeface="Helvetica" pitchFamily="-123" charset="0"/>
              </a:rPr>
              <a:t>) Winter precipitation</a:t>
            </a:r>
            <a:br>
              <a:rPr lang="en-GB" sz="3200">
                <a:latin typeface="Helvetica" pitchFamily="-123" charset="0"/>
              </a:rPr>
            </a:br>
            <a:r>
              <a:rPr lang="en-GB" sz="3200">
                <a:latin typeface="Helvetica" pitchFamily="-123" charset="0"/>
              </a:rPr>
              <a:t>(mm da</a:t>
            </a:r>
            <a:r>
              <a:rPr lang="en-GB" sz="3200" baseline="30000">
                <a:latin typeface="Helvetica" pitchFamily="-123" charset="0"/>
              </a:rPr>
              <a:t>-1</a:t>
            </a:r>
            <a:r>
              <a:rPr lang="en-GB" sz="3200">
                <a:latin typeface="Helvetica" pitchFamily="-123" charset="0"/>
              </a:rPr>
              <a:t>)</a:t>
            </a:r>
            <a:br>
              <a:rPr lang="en-GB" sz="3200">
                <a:latin typeface="Helvetica" pitchFamily="-123" charset="0"/>
              </a:rPr>
            </a:br>
            <a:r>
              <a:rPr lang="en-GB" sz="3200">
                <a:latin typeface="Helvetica" pitchFamily="-123" charset="0"/>
              </a:rPr>
              <a:t/>
            </a:r>
            <a:br>
              <a:rPr lang="en-GB" sz="3200">
                <a:latin typeface="Helvetica" pitchFamily="-123" charset="0"/>
              </a:rPr>
            </a:br>
            <a:r>
              <a:rPr lang="en-GB" sz="3200" b="1">
                <a:latin typeface="Helvetica" pitchFamily="-123" charset="0"/>
              </a:rPr>
              <a:t>CRCM-II</a:t>
            </a:r>
            <a:r>
              <a:rPr lang="en-GB" sz="3200">
                <a:latin typeface="Helvetica" pitchFamily="-123" charset="0"/>
              </a:rPr>
              <a:t> @ 45 km</a:t>
            </a:r>
            <a:br>
              <a:rPr lang="en-GB" sz="3200">
                <a:latin typeface="Helvetica" pitchFamily="-123" charset="0"/>
              </a:rPr>
            </a:br>
            <a:r>
              <a:rPr lang="en-GB" sz="3200">
                <a:latin typeface="Helvetica" pitchFamily="-123" charset="0"/>
              </a:rPr>
              <a:t/>
            </a:r>
            <a:br>
              <a:rPr lang="en-GB" sz="3200">
                <a:latin typeface="Helvetica" pitchFamily="-123" charset="0"/>
              </a:rPr>
            </a:br>
            <a:endParaRPr lang="en-GB" sz="3600">
              <a:latin typeface="Helvetica" pitchFamily="-123" charset="0"/>
            </a:endParaRPr>
          </a:p>
        </p:txBody>
      </p:sp>
      <p:pic>
        <p:nvPicPr>
          <p:cNvPr id="140291" name="Picture 4"/>
          <p:cNvPicPr>
            <a:picLocks noGrp="1" noChangeAspect="1" noChangeArrowheads="1"/>
          </p:cNvPicPr>
          <p:nvPr>
            <p:ph sz="quarter" idx="1"/>
          </p:nvPr>
        </p:nvPicPr>
        <p:blipFill>
          <a:blip r:embed="rId3"/>
          <a:srcRect/>
          <a:stretch>
            <a:fillRect/>
          </a:stretch>
        </p:blipFill>
        <p:spPr>
          <a:xfrm>
            <a:off x="736600" y="3200400"/>
            <a:ext cx="3683000" cy="3687763"/>
          </a:xfrm>
        </p:spPr>
      </p:pic>
    </p:spTree>
  </p:cSld>
  <p:clrMapOvr>
    <a:masterClrMapping/>
  </p:clrMapOvr>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313" name="Rectangle 2"/>
          <p:cNvSpPr>
            <a:spLocks noGrp="1" noChangeArrowheads="1"/>
          </p:cNvSpPr>
          <p:nvPr>
            <p:ph type="title"/>
          </p:nvPr>
        </p:nvSpPr>
        <p:spPr>
          <a:xfrm>
            <a:off x="685800" y="304800"/>
            <a:ext cx="7772400" cy="1143000"/>
          </a:xfrm>
        </p:spPr>
        <p:txBody>
          <a:bodyPr/>
          <a:lstStyle/>
          <a:p>
            <a:pPr algn="r"/>
            <a:r>
              <a:rPr lang="en-GB" sz="3200" b="1">
                <a:solidFill>
                  <a:srgbClr val="00007F"/>
                </a:solidFill>
                <a:latin typeface="Helvetica" pitchFamily="-123" charset="0"/>
              </a:rPr>
              <a:t>CRCM-II</a:t>
            </a:r>
            <a:r>
              <a:rPr lang="en-GB" sz="3200">
                <a:solidFill>
                  <a:srgbClr val="00007F"/>
                </a:solidFill>
                <a:latin typeface="Helvetica" pitchFamily="-123" charset="0"/>
              </a:rPr>
              <a:t>      			</a:t>
            </a:r>
            <a:r>
              <a:rPr lang="en-GB" sz="2000">
                <a:solidFill>
                  <a:srgbClr val="00007F"/>
                </a:solidFill>
                <a:latin typeface="Helvetica" pitchFamily="-123" charset="0"/>
              </a:rPr>
              <a:t>(3/3)</a:t>
            </a:r>
            <a:r>
              <a:rPr lang="en-GB" sz="3200">
                <a:solidFill>
                  <a:srgbClr val="00007F"/>
                </a:solidFill>
                <a:latin typeface="Helvetica" pitchFamily="-123" charset="0"/>
              </a:rPr>
              <a:t/>
            </a:r>
            <a:br>
              <a:rPr lang="en-GB" sz="3200">
                <a:solidFill>
                  <a:srgbClr val="00007F"/>
                </a:solidFill>
                <a:latin typeface="Helvetica" pitchFamily="-123" charset="0"/>
              </a:rPr>
            </a:br>
            <a:r>
              <a:rPr lang="en-GB" sz="3200">
                <a:solidFill>
                  <a:srgbClr val="00007F"/>
                </a:solidFill>
                <a:latin typeface="Helvetica" pitchFamily="-123" charset="0"/>
              </a:rPr>
              <a:t>(Laprise et al., Clim. Dyn., 2003)	</a:t>
            </a:r>
            <a:endParaRPr lang="en-GB" sz="3200">
              <a:latin typeface="Helvetica" pitchFamily="-123" charset="0"/>
            </a:endParaRPr>
          </a:p>
        </p:txBody>
      </p:sp>
      <p:sp>
        <p:nvSpPr>
          <p:cNvPr id="36867" name="Rectangle 3"/>
          <p:cNvSpPr>
            <a:spLocks noGrp="1" noChangeArrowheads="1"/>
          </p:cNvSpPr>
          <p:nvPr>
            <p:ph type="body" idx="1"/>
          </p:nvPr>
        </p:nvSpPr>
        <p:spPr>
          <a:xfrm>
            <a:off x="685800" y="1752600"/>
            <a:ext cx="7772400" cy="4800600"/>
          </a:xfrm>
        </p:spPr>
        <p:txBody>
          <a:bodyPr/>
          <a:lstStyle/>
          <a:p>
            <a:pPr>
              <a:lnSpc>
                <a:spcPct val="90000"/>
              </a:lnSpc>
              <a:buFontTx/>
              <a:buNone/>
            </a:pPr>
            <a:r>
              <a:rPr lang="en-GB" sz="2400">
                <a:solidFill>
                  <a:srgbClr val="FF0000"/>
                </a:solidFill>
                <a:latin typeface="Helvetica" pitchFamily="-123" charset="0"/>
              </a:rPr>
              <a:t>Improvements upon CRCM-I</a:t>
            </a:r>
          </a:p>
          <a:p>
            <a:pPr lvl="1">
              <a:lnSpc>
                <a:spcPct val="90000"/>
              </a:lnSpc>
            </a:pPr>
            <a:r>
              <a:rPr lang="en-GB" sz="2000">
                <a:latin typeface="Helvetica" pitchFamily="-123" charset="0"/>
              </a:rPr>
              <a:t>Moist convection of Kain and Fritsch (1990)</a:t>
            </a:r>
          </a:p>
          <a:p>
            <a:pPr lvl="1">
              <a:lnSpc>
                <a:spcPct val="90000"/>
              </a:lnSpc>
            </a:pPr>
            <a:r>
              <a:rPr lang="en-GB" sz="2000">
                <a:latin typeface="Helvetica" pitchFamily="-123" charset="0"/>
              </a:rPr>
              <a:t>Modified diagnostic clouds</a:t>
            </a:r>
          </a:p>
          <a:p>
            <a:pPr lvl="1">
              <a:lnSpc>
                <a:spcPct val="90000"/>
              </a:lnSpc>
            </a:pPr>
            <a:r>
              <a:rPr lang="en-GB" sz="2000">
                <a:latin typeface="Helvetica" pitchFamily="-123" charset="0"/>
              </a:rPr>
              <a:t>Implicit T</a:t>
            </a:r>
            <a:r>
              <a:rPr lang="en-GB" sz="2000" baseline="-25000">
                <a:latin typeface="Helvetica" pitchFamily="-123" charset="0"/>
              </a:rPr>
              <a:t>g</a:t>
            </a:r>
            <a:r>
              <a:rPr lang="en-GB" sz="2000">
                <a:latin typeface="Helvetica" pitchFamily="-123" charset="0"/>
              </a:rPr>
              <a:t> prognostic equation</a:t>
            </a:r>
          </a:p>
          <a:p>
            <a:pPr lvl="1">
              <a:lnSpc>
                <a:spcPct val="90000"/>
              </a:lnSpc>
            </a:pPr>
            <a:r>
              <a:rPr lang="en-GB" sz="2000">
                <a:latin typeface="Helvetica" pitchFamily="-123" charset="0"/>
              </a:rPr>
              <a:t>SSTs and sea ice interpolated from CGCM2-simulated dynamical ocean and sea ice</a:t>
            </a:r>
          </a:p>
          <a:p>
            <a:pPr lvl="1">
              <a:lnSpc>
                <a:spcPct val="90000"/>
              </a:lnSpc>
            </a:pPr>
            <a:r>
              <a:rPr lang="en-GB" sz="2000">
                <a:latin typeface="Helvetica" pitchFamily="-123" charset="0"/>
              </a:rPr>
              <a:t>Transient CO</a:t>
            </a:r>
            <a:r>
              <a:rPr lang="en-GB" sz="2000" baseline="-25000">
                <a:latin typeface="Helvetica" pitchFamily="-123" charset="0"/>
              </a:rPr>
              <a:t>2</a:t>
            </a:r>
            <a:r>
              <a:rPr lang="en-GB" sz="2000">
                <a:latin typeface="Helvetica" pitchFamily="-123" charset="0"/>
              </a:rPr>
              <a:t> and aerosols as in CGCM2</a:t>
            </a:r>
          </a:p>
          <a:p>
            <a:pPr>
              <a:lnSpc>
                <a:spcPct val="90000"/>
              </a:lnSpc>
              <a:buFontTx/>
              <a:buNone/>
            </a:pPr>
            <a:r>
              <a:rPr lang="en-GB" sz="2400">
                <a:solidFill>
                  <a:srgbClr val="FF0000"/>
                </a:solidFill>
                <a:latin typeface="Helvetica" pitchFamily="-123" charset="0"/>
              </a:rPr>
              <a:t>Physics still requires attention</a:t>
            </a:r>
          </a:p>
          <a:p>
            <a:pPr lvl="1">
              <a:lnSpc>
                <a:spcPct val="90000"/>
              </a:lnSpc>
            </a:pPr>
            <a:r>
              <a:rPr lang="en-GB" sz="2000">
                <a:latin typeface="Helvetica" pitchFamily="-123" charset="0"/>
              </a:rPr>
              <a:t>Bechtold’s version of Kain-Fritsch better</a:t>
            </a:r>
          </a:p>
          <a:p>
            <a:pPr lvl="1">
              <a:lnSpc>
                <a:spcPct val="90000"/>
              </a:lnSpc>
            </a:pPr>
            <a:r>
              <a:rPr lang="en-GB" sz="2000">
                <a:latin typeface="Helvetica" pitchFamily="-123" charset="0"/>
              </a:rPr>
              <a:t>Clouds and Stratiform precipitation</a:t>
            </a:r>
          </a:p>
          <a:p>
            <a:pPr lvl="1">
              <a:lnSpc>
                <a:spcPct val="90000"/>
              </a:lnSpc>
            </a:pPr>
            <a:r>
              <a:rPr lang="en-GB" sz="2000">
                <a:latin typeface="Helvetica" pitchFamily="-123" charset="0"/>
              </a:rPr>
              <a:t>Surface processes</a:t>
            </a:r>
          </a:p>
          <a:p>
            <a:pPr lvl="1">
              <a:lnSpc>
                <a:spcPct val="90000"/>
              </a:lnSpc>
            </a:pPr>
            <a:endParaRPr lang="en-GB" sz="2000">
              <a:latin typeface="Helvetica" pitchFamily="-123"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68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68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686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686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686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686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686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6867">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368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2337" name="Picture 3" descr="A:\2001-07-19_550 Sherbrooke_Tour-ouest.JPG"/>
          <p:cNvPicPr>
            <a:picLocks noChangeAspect="1" noChangeArrowheads="1"/>
          </p:cNvPicPr>
          <p:nvPr/>
        </p:nvPicPr>
        <p:blipFill>
          <a:blip r:embed="rId2"/>
          <a:srcRect/>
          <a:stretch>
            <a:fillRect/>
          </a:stretch>
        </p:blipFill>
        <p:spPr bwMode="auto">
          <a:xfrm>
            <a:off x="3630613" y="909638"/>
            <a:ext cx="5221287" cy="5780087"/>
          </a:xfrm>
          <a:prstGeom prst="rect">
            <a:avLst/>
          </a:prstGeom>
          <a:noFill/>
          <a:ln w="9525">
            <a:noFill/>
            <a:miter lim="800000"/>
            <a:headEnd/>
            <a:tailEnd/>
          </a:ln>
        </p:spPr>
      </p:pic>
      <p:grpSp>
        <p:nvGrpSpPr>
          <p:cNvPr id="142338" name="Group 19"/>
          <p:cNvGrpSpPr>
            <a:grpSpLocks/>
          </p:cNvGrpSpPr>
          <p:nvPr/>
        </p:nvGrpSpPr>
        <p:grpSpPr bwMode="auto">
          <a:xfrm>
            <a:off x="4937125" y="1147763"/>
            <a:ext cx="538163" cy="333375"/>
            <a:chOff x="2156" y="267"/>
            <a:chExt cx="389" cy="241"/>
          </a:xfrm>
        </p:grpSpPr>
        <p:sp>
          <p:nvSpPr>
            <p:cNvPr id="142358" name="AutoShape 20"/>
            <p:cNvSpPr>
              <a:spLocks noChangeArrowheads="1"/>
            </p:cNvSpPr>
            <p:nvPr/>
          </p:nvSpPr>
          <p:spPr bwMode="auto">
            <a:xfrm rot="-794896">
              <a:off x="2166" y="267"/>
              <a:ext cx="379" cy="105"/>
            </a:xfrm>
            <a:prstGeom prst="rightArrow">
              <a:avLst>
                <a:gd name="adj1" fmla="val 50000"/>
                <a:gd name="adj2" fmla="val 90238"/>
              </a:avLst>
            </a:prstGeom>
            <a:solidFill>
              <a:srgbClr val="FFCC00">
                <a:alpha val="50195"/>
              </a:srgbClr>
            </a:solidFill>
            <a:ln w="12700">
              <a:solidFill>
                <a:srgbClr val="FF0000"/>
              </a:solidFill>
              <a:miter lim="800000"/>
              <a:headEnd/>
              <a:tailEnd/>
            </a:ln>
          </p:spPr>
          <p:txBody>
            <a:bodyPr wrap="none" lIns="36000" tIns="0" rIns="36000" bIns="0" anchor="ctr">
              <a:prstTxWarp prst="textNoShape">
                <a:avLst/>
              </a:prstTxWarp>
            </a:bodyPr>
            <a:lstStyle/>
            <a:p>
              <a:endParaRPr lang="en-US">
                <a:latin typeface="Calibri" pitchFamily="-123" charset="0"/>
              </a:endParaRPr>
            </a:p>
          </p:txBody>
        </p:sp>
        <p:sp>
          <p:nvSpPr>
            <p:cNvPr id="142359" name="AutoShape 21"/>
            <p:cNvSpPr>
              <a:spLocks noChangeArrowheads="1"/>
            </p:cNvSpPr>
            <p:nvPr/>
          </p:nvSpPr>
          <p:spPr bwMode="auto">
            <a:xfrm rot="-794896">
              <a:off x="2156" y="403"/>
              <a:ext cx="379" cy="105"/>
            </a:xfrm>
            <a:prstGeom prst="rightArrow">
              <a:avLst>
                <a:gd name="adj1" fmla="val 50000"/>
                <a:gd name="adj2" fmla="val 90238"/>
              </a:avLst>
            </a:prstGeom>
            <a:solidFill>
              <a:srgbClr val="FFCC00">
                <a:alpha val="50195"/>
              </a:srgbClr>
            </a:solidFill>
            <a:ln w="12700">
              <a:solidFill>
                <a:srgbClr val="FF0000"/>
              </a:solidFill>
              <a:miter lim="800000"/>
              <a:headEnd/>
              <a:tailEnd/>
            </a:ln>
          </p:spPr>
          <p:txBody>
            <a:bodyPr wrap="none" lIns="36000" tIns="0" rIns="36000" bIns="0" anchor="ctr">
              <a:prstTxWarp prst="textNoShape">
                <a:avLst/>
              </a:prstTxWarp>
            </a:bodyPr>
            <a:lstStyle/>
            <a:p>
              <a:endParaRPr lang="en-US">
                <a:latin typeface="Calibri" pitchFamily="-123" charset="0"/>
              </a:endParaRPr>
            </a:p>
          </p:txBody>
        </p:sp>
      </p:grpSp>
      <p:sp>
        <p:nvSpPr>
          <p:cNvPr id="142339" name="Rectangle 22"/>
          <p:cNvSpPr>
            <a:spLocks noChangeArrowheads="1"/>
          </p:cNvSpPr>
          <p:nvPr/>
        </p:nvSpPr>
        <p:spPr bwMode="auto">
          <a:xfrm>
            <a:off x="103188" y="1600200"/>
            <a:ext cx="3554412" cy="4764088"/>
          </a:xfrm>
          <a:prstGeom prst="rect">
            <a:avLst/>
          </a:prstGeom>
          <a:noFill/>
          <a:ln w="9525">
            <a:noFill/>
            <a:miter lim="800000"/>
            <a:headEnd/>
            <a:tailEnd/>
          </a:ln>
        </p:spPr>
        <p:txBody>
          <a:bodyPr>
            <a:prstTxWarp prst="textNoShape">
              <a:avLst/>
            </a:prstTxWarp>
            <a:spAutoFit/>
          </a:bodyPr>
          <a:lstStyle/>
          <a:p>
            <a:pPr>
              <a:spcBef>
                <a:spcPct val="50000"/>
              </a:spcBef>
            </a:pPr>
            <a:r>
              <a:rPr lang="fr-CA" sz="1300" b="1"/>
              <a:t>Partenaires fondateurs:</a:t>
            </a:r>
          </a:p>
          <a:p>
            <a:pPr marL="287338" lvl="1" indent="-93663">
              <a:spcBef>
                <a:spcPct val="50000"/>
              </a:spcBef>
            </a:pPr>
            <a:r>
              <a:rPr lang="fr-CA" sz="1300"/>
              <a:t>•	8 ministères provinciaux</a:t>
            </a:r>
          </a:p>
          <a:p>
            <a:pPr marL="287338" lvl="1" indent="-93663">
              <a:spcBef>
                <a:spcPct val="50000"/>
              </a:spcBef>
            </a:pPr>
            <a:r>
              <a:rPr lang="fr-CA" sz="1300"/>
              <a:t>• Hydro-Québec</a:t>
            </a:r>
          </a:p>
          <a:p>
            <a:pPr marL="287338" lvl="1" indent="-93663">
              <a:spcBef>
                <a:spcPct val="50000"/>
              </a:spcBef>
            </a:pPr>
            <a:r>
              <a:rPr lang="fr-CA" sz="1300"/>
              <a:t>•	Service Météorologique du Canada</a:t>
            </a:r>
          </a:p>
          <a:p>
            <a:pPr marL="287338" lvl="1" indent="-93663">
              <a:spcBef>
                <a:spcPct val="50000"/>
              </a:spcBef>
            </a:pPr>
            <a:r>
              <a:rPr lang="fr-CA" sz="1300"/>
              <a:t>•	Autres partenaires probables</a:t>
            </a:r>
          </a:p>
          <a:p>
            <a:pPr marL="287338" lvl="1" indent="-93663">
              <a:spcBef>
                <a:spcPct val="50000"/>
              </a:spcBef>
            </a:pPr>
            <a:r>
              <a:rPr lang="fr-CA" sz="1300"/>
              <a:t>+ 4 Universités</a:t>
            </a:r>
          </a:p>
          <a:p>
            <a:pPr>
              <a:spcBef>
                <a:spcPct val="50000"/>
              </a:spcBef>
            </a:pPr>
            <a:r>
              <a:rPr lang="fr-CA" sz="1300" b="1"/>
              <a:t>Financement:</a:t>
            </a:r>
          </a:p>
          <a:p>
            <a:pPr marL="287338" lvl="1" indent="-93663">
              <a:spcBef>
                <a:spcPct val="50000"/>
              </a:spcBef>
            </a:pPr>
            <a:r>
              <a:rPr lang="fr-CA" sz="1300"/>
              <a:t>•	Environ 9M/an en support financier, technique et scientifique, sans inclure les fonds de recherche universitaires</a:t>
            </a:r>
          </a:p>
          <a:p>
            <a:pPr>
              <a:spcBef>
                <a:spcPct val="50000"/>
              </a:spcBef>
            </a:pPr>
            <a:r>
              <a:rPr lang="fr-CA" sz="1300" b="1"/>
              <a:t>Vision:</a:t>
            </a:r>
          </a:p>
          <a:p>
            <a:pPr marL="287338" lvl="1" indent="-93663">
              <a:spcBef>
                <a:spcPct val="50000"/>
              </a:spcBef>
            </a:pPr>
            <a:r>
              <a:rPr lang="fr-CA" sz="1300"/>
              <a:t>•	Un lieu d'échange et de formation pour des climatologues, hydrologues, géographes, économistes, sociologues…</a:t>
            </a:r>
          </a:p>
          <a:p>
            <a:pPr marL="287338" lvl="1" indent="-93663">
              <a:spcBef>
                <a:spcPct val="50000"/>
              </a:spcBef>
            </a:pPr>
            <a:r>
              <a:rPr lang="fr-CA" sz="1300"/>
              <a:t>• Une masse critique de spécialistes des changements climatiques... </a:t>
            </a:r>
          </a:p>
          <a:p>
            <a:pPr marL="287338" lvl="1" indent="-93663">
              <a:spcBef>
                <a:spcPct val="50000"/>
              </a:spcBef>
            </a:pPr>
            <a:r>
              <a:rPr lang="fr-CA" sz="1300"/>
              <a:t>• Un nœud multi-universitaire, multi-partenaire, multi-disciplinaire…</a:t>
            </a:r>
          </a:p>
        </p:txBody>
      </p:sp>
      <p:sp>
        <p:nvSpPr>
          <p:cNvPr id="142340" name="Rectangle 23"/>
          <p:cNvSpPr>
            <a:spLocks noChangeArrowheads="1"/>
          </p:cNvSpPr>
          <p:nvPr/>
        </p:nvSpPr>
        <p:spPr bwMode="auto">
          <a:xfrm>
            <a:off x="533400" y="762000"/>
            <a:ext cx="2949575" cy="762000"/>
          </a:xfrm>
          <a:prstGeom prst="rect">
            <a:avLst/>
          </a:prstGeom>
          <a:noFill/>
          <a:ln w="9525">
            <a:noFill/>
            <a:miter lim="800000"/>
            <a:headEnd/>
            <a:tailEnd/>
          </a:ln>
        </p:spPr>
        <p:txBody>
          <a:bodyPr>
            <a:prstTxWarp prst="textNoShape">
              <a:avLst/>
            </a:prstTxWarp>
            <a:spAutoFit/>
          </a:bodyPr>
          <a:lstStyle/>
          <a:p>
            <a:pPr algn="ctr"/>
            <a:r>
              <a:rPr lang="fr-CA" sz="1500" b="1">
                <a:ea typeface="Times New Roman" pitchFamily="-123" charset="0"/>
                <a:cs typeface="Times New Roman" pitchFamily="-123" charset="0"/>
              </a:rPr>
              <a:t>550 Sherbrooke ouest, </a:t>
            </a:r>
          </a:p>
          <a:p>
            <a:pPr algn="ctr"/>
            <a:r>
              <a:rPr lang="fr-CA" sz="1500" b="1">
                <a:ea typeface="Times New Roman" pitchFamily="-123" charset="0"/>
                <a:cs typeface="Times New Roman" pitchFamily="-123" charset="0"/>
              </a:rPr>
              <a:t>Montréal, </a:t>
            </a:r>
            <a:r>
              <a:rPr lang="fr-CA" sz="1400">
                <a:ea typeface="Times New Roman" pitchFamily="-123" charset="0"/>
                <a:cs typeface="Times New Roman" pitchFamily="-123" charset="0"/>
              </a:rPr>
              <a:t>au centre-ville, </a:t>
            </a:r>
          </a:p>
          <a:p>
            <a:pPr algn="ctr"/>
            <a:r>
              <a:rPr lang="fr-CA" sz="1400">
                <a:ea typeface="Times New Roman" pitchFamily="-123" charset="0"/>
                <a:cs typeface="Times New Roman" pitchFamily="-123" charset="0"/>
              </a:rPr>
              <a:t>18</a:t>
            </a:r>
            <a:r>
              <a:rPr lang="fr-CA" sz="1400" baseline="30000">
                <a:ea typeface="Times New Roman" pitchFamily="-123" charset="0"/>
                <a:cs typeface="Times New Roman" pitchFamily="-123" charset="0"/>
              </a:rPr>
              <a:t>e</a:t>
            </a:r>
            <a:r>
              <a:rPr lang="fr-CA" sz="1400">
                <a:ea typeface="Times New Roman" pitchFamily="-123" charset="0"/>
                <a:cs typeface="Times New Roman" pitchFamily="-123" charset="0"/>
              </a:rPr>
              <a:t>-19</a:t>
            </a:r>
            <a:r>
              <a:rPr lang="fr-CA" sz="1400" baseline="30000">
                <a:ea typeface="Times New Roman" pitchFamily="-123" charset="0"/>
                <a:cs typeface="Times New Roman" pitchFamily="-123" charset="0"/>
              </a:rPr>
              <a:t>e</a:t>
            </a:r>
            <a:r>
              <a:rPr lang="fr-CA" sz="1400">
                <a:ea typeface="Times New Roman" pitchFamily="-123" charset="0"/>
                <a:cs typeface="Times New Roman" pitchFamily="-123" charset="0"/>
              </a:rPr>
              <a:t> étage, 1600 m</a:t>
            </a:r>
            <a:r>
              <a:rPr lang="fr-CA" sz="1400" baseline="30000">
                <a:ea typeface="Times New Roman" pitchFamily="-123" charset="0"/>
                <a:cs typeface="Times New Roman" pitchFamily="-123" charset="0"/>
              </a:rPr>
              <a:t>2</a:t>
            </a:r>
          </a:p>
        </p:txBody>
      </p:sp>
      <p:sp>
        <p:nvSpPr>
          <p:cNvPr id="76824" name="Text Box 24"/>
          <p:cNvSpPr txBox="1">
            <a:spLocks noChangeArrowheads="1"/>
          </p:cNvSpPr>
          <p:nvPr/>
        </p:nvSpPr>
        <p:spPr bwMode="auto">
          <a:xfrm>
            <a:off x="336550" y="152400"/>
            <a:ext cx="8334375" cy="396875"/>
          </a:xfrm>
          <a:prstGeom prst="rect">
            <a:avLst/>
          </a:prstGeom>
          <a:noFill/>
          <a:ln w="9525">
            <a:noFill/>
            <a:miter lim="800000"/>
            <a:headEnd/>
            <a:tailEnd/>
          </a:ln>
          <a:effectLst/>
        </p:spPr>
        <p:txBody>
          <a:bodyPr>
            <a:prstTxWarp prst="textNoShape">
              <a:avLst/>
            </a:prstTxWarp>
            <a:spAutoFit/>
          </a:bodyPr>
          <a:lstStyle/>
          <a:p>
            <a:pPr fontAlgn="auto">
              <a:spcBef>
                <a:spcPts val="0"/>
              </a:spcBef>
              <a:spcAft>
                <a:spcPts val="0"/>
              </a:spcAft>
              <a:defRPr/>
            </a:pPr>
            <a:r>
              <a:rPr lang="fr-FR" sz="2000" b="1" i="1">
                <a:solidFill>
                  <a:srgbClr val="0000FF"/>
                </a:solidFill>
                <a:effectLst>
                  <a:outerShdw blurRad="38100" dist="38100" dir="2700000" algn="tl">
                    <a:srgbClr val="DDDDDD"/>
                  </a:outerShdw>
                </a:effectLst>
                <a:latin typeface="Arial" pitchFamily="22" charset="0"/>
                <a:ea typeface="+mn-ea"/>
                <a:cs typeface="+mn-cs"/>
              </a:rPr>
              <a:t>Le consortium Ouranos est créé en 2001</a:t>
            </a:r>
          </a:p>
        </p:txBody>
      </p:sp>
      <p:sp>
        <p:nvSpPr>
          <p:cNvPr id="142342" name="Line 25"/>
          <p:cNvSpPr>
            <a:spLocks noChangeShapeType="1"/>
          </p:cNvSpPr>
          <p:nvPr/>
        </p:nvSpPr>
        <p:spPr bwMode="auto">
          <a:xfrm>
            <a:off x="412750" y="552450"/>
            <a:ext cx="7867650" cy="0"/>
          </a:xfrm>
          <a:prstGeom prst="line">
            <a:avLst/>
          </a:prstGeom>
          <a:noFill/>
          <a:ln w="25400">
            <a:solidFill>
              <a:srgbClr val="2B2BAD"/>
            </a:solidFill>
            <a:round/>
            <a:headEnd/>
            <a:tailEnd/>
          </a:ln>
        </p:spPr>
        <p:txBody>
          <a:bodyPr>
            <a:prstTxWarp prst="textNoShape">
              <a:avLst/>
            </a:prstTxWarp>
          </a:bodyPr>
          <a:lstStyle/>
          <a:p>
            <a:endParaRPr lang="en-US"/>
          </a:p>
        </p:txBody>
      </p:sp>
      <p:grpSp>
        <p:nvGrpSpPr>
          <p:cNvPr id="142343" name="Group 26"/>
          <p:cNvGrpSpPr>
            <a:grpSpLocks/>
          </p:cNvGrpSpPr>
          <p:nvPr/>
        </p:nvGrpSpPr>
        <p:grpSpPr bwMode="auto">
          <a:xfrm>
            <a:off x="385763" y="6353175"/>
            <a:ext cx="887412" cy="336550"/>
            <a:chOff x="1411" y="1599"/>
            <a:chExt cx="2926" cy="1113"/>
          </a:xfrm>
        </p:grpSpPr>
        <p:grpSp>
          <p:nvGrpSpPr>
            <p:cNvPr id="142344" name="Group 27"/>
            <p:cNvGrpSpPr>
              <a:grpSpLocks/>
            </p:cNvGrpSpPr>
            <p:nvPr/>
          </p:nvGrpSpPr>
          <p:grpSpPr bwMode="auto">
            <a:xfrm>
              <a:off x="1425" y="2098"/>
              <a:ext cx="2644" cy="248"/>
              <a:chOff x="1425" y="2098"/>
              <a:chExt cx="2644" cy="248"/>
            </a:xfrm>
          </p:grpSpPr>
          <p:sp>
            <p:nvSpPr>
              <p:cNvPr id="142347" name="Freeform 28"/>
              <p:cNvSpPr>
                <a:spLocks/>
              </p:cNvSpPr>
              <p:nvPr/>
            </p:nvSpPr>
            <p:spPr bwMode="auto">
              <a:xfrm>
                <a:off x="1623" y="2098"/>
                <a:ext cx="218" cy="244"/>
              </a:xfrm>
              <a:custGeom>
                <a:avLst/>
                <a:gdLst>
                  <a:gd name="T0" fmla="*/ 0 w 436"/>
                  <a:gd name="T1" fmla="*/ 4 h 488"/>
                  <a:gd name="T2" fmla="*/ 40 w 436"/>
                  <a:gd name="T3" fmla="*/ 0 h 488"/>
                  <a:gd name="T4" fmla="*/ 71 w 436"/>
                  <a:gd name="T5" fmla="*/ 0 h 488"/>
                  <a:gd name="T6" fmla="*/ 93 w 436"/>
                  <a:gd name="T7" fmla="*/ 0 h 488"/>
                  <a:gd name="T8" fmla="*/ 124 w 436"/>
                  <a:gd name="T9" fmla="*/ 0 h 488"/>
                  <a:gd name="T10" fmla="*/ 162 w 436"/>
                  <a:gd name="T11" fmla="*/ 0 h 488"/>
                  <a:gd name="T12" fmla="*/ 199 w 436"/>
                  <a:gd name="T13" fmla="*/ 4 h 488"/>
                  <a:gd name="T14" fmla="*/ 234 w 436"/>
                  <a:gd name="T15" fmla="*/ 12 h 488"/>
                  <a:gd name="T16" fmla="*/ 269 w 436"/>
                  <a:gd name="T17" fmla="*/ 21 h 488"/>
                  <a:gd name="T18" fmla="*/ 300 w 436"/>
                  <a:gd name="T19" fmla="*/ 31 h 488"/>
                  <a:gd name="T20" fmla="*/ 329 w 436"/>
                  <a:gd name="T21" fmla="*/ 45 h 488"/>
                  <a:gd name="T22" fmla="*/ 356 w 436"/>
                  <a:gd name="T23" fmla="*/ 60 h 488"/>
                  <a:gd name="T24" fmla="*/ 380 w 436"/>
                  <a:gd name="T25" fmla="*/ 77 h 488"/>
                  <a:gd name="T26" fmla="*/ 397 w 436"/>
                  <a:gd name="T27" fmla="*/ 95 h 488"/>
                  <a:gd name="T28" fmla="*/ 413 w 436"/>
                  <a:gd name="T29" fmla="*/ 116 h 488"/>
                  <a:gd name="T30" fmla="*/ 424 w 436"/>
                  <a:gd name="T31" fmla="*/ 138 h 488"/>
                  <a:gd name="T32" fmla="*/ 432 w 436"/>
                  <a:gd name="T33" fmla="*/ 159 h 488"/>
                  <a:gd name="T34" fmla="*/ 434 w 436"/>
                  <a:gd name="T35" fmla="*/ 182 h 488"/>
                  <a:gd name="T36" fmla="*/ 434 w 436"/>
                  <a:gd name="T37" fmla="*/ 205 h 488"/>
                  <a:gd name="T38" fmla="*/ 430 w 436"/>
                  <a:gd name="T39" fmla="*/ 233 h 488"/>
                  <a:gd name="T40" fmla="*/ 422 w 436"/>
                  <a:gd name="T41" fmla="*/ 256 h 488"/>
                  <a:gd name="T42" fmla="*/ 413 w 436"/>
                  <a:gd name="T43" fmla="*/ 275 h 488"/>
                  <a:gd name="T44" fmla="*/ 399 w 436"/>
                  <a:gd name="T45" fmla="*/ 296 h 488"/>
                  <a:gd name="T46" fmla="*/ 385 w 436"/>
                  <a:gd name="T47" fmla="*/ 316 h 488"/>
                  <a:gd name="T48" fmla="*/ 370 w 436"/>
                  <a:gd name="T49" fmla="*/ 335 h 488"/>
                  <a:gd name="T50" fmla="*/ 351 w 436"/>
                  <a:gd name="T51" fmla="*/ 355 h 488"/>
                  <a:gd name="T52" fmla="*/ 329 w 436"/>
                  <a:gd name="T53" fmla="*/ 372 h 488"/>
                  <a:gd name="T54" fmla="*/ 306 w 436"/>
                  <a:gd name="T55" fmla="*/ 389 h 488"/>
                  <a:gd name="T56" fmla="*/ 283 w 436"/>
                  <a:gd name="T57" fmla="*/ 403 h 488"/>
                  <a:gd name="T58" fmla="*/ 263 w 436"/>
                  <a:gd name="T59" fmla="*/ 413 h 488"/>
                  <a:gd name="T60" fmla="*/ 244 w 436"/>
                  <a:gd name="T61" fmla="*/ 422 h 488"/>
                  <a:gd name="T62" fmla="*/ 225 w 436"/>
                  <a:gd name="T63" fmla="*/ 432 h 488"/>
                  <a:gd name="T64" fmla="*/ 203 w 436"/>
                  <a:gd name="T65" fmla="*/ 440 h 488"/>
                  <a:gd name="T66" fmla="*/ 180 w 436"/>
                  <a:gd name="T67" fmla="*/ 448 h 488"/>
                  <a:gd name="T68" fmla="*/ 159 w 436"/>
                  <a:gd name="T69" fmla="*/ 455 h 488"/>
                  <a:gd name="T70" fmla="*/ 137 w 436"/>
                  <a:gd name="T71" fmla="*/ 463 h 488"/>
                  <a:gd name="T72" fmla="*/ 114 w 436"/>
                  <a:gd name="T73" fmla="*/ 471 h 488"/>
                  <a:gd name="T74" fmla="*/ 91 w 436"/>
                  <a:gd name="T75" fmla="*/ 475 h 488"/>
                  <a:gd name="T76" fmla="*/ 67 w 436"/>
                  <a:gd name="T77" fmla="*/ 479 h 488"/>
                  <a:gd name="T78" fmla="*/ 44 w 436"/>
                  <a:gd name="T79" fmla="*/ 483 h 488"/>
                  <a:gd name="T80" fmla="*/ 21 w 436"/>
                  <a:gd name="T81" fmla="*/ 486 h 488"/>
                  <a:gd name="T82" fmla="*/ 0 w 436"/>
                  <a:gd name="T83" fmla="*/ 488 h 488"/>
                  <a:gd name="T84" fmla="*/ 15 w 436"/>
                  <a:gd name="T85" fmla="*/ 386 h 488"/>
                  <a:gd name="T86" fmla="*/ 36 w 436"/>
                  <a:gd name="T87" fmla="*/ 382 h 488"/>
                  <a:gd name="T88" fmla="*/ 58 w 436"/>
                  <a:gd name="T89" fmla="*/ 378 h 488"/>
                  <a:gd name="T90" fmla="*/ 97 w 436"/>
                  <a:gd name="T91" fmla="*/ 364 h 488"/>
                  <a:gd name="T92" fmla="*/ 135 w 436"/>
                  <a:gd name="T93" fmla="*/ 349 h 488"/>
                  <a:gd name="T94" fmla="*/ 166 w 436"/>
                  <a:gd name="T95" fmla="*/ 326 h 488"/>
                  <a:gd name="T96" fmla="*/ 195 w 436"/>
                  <a:gd name="T97" fmla="*/ 302 h 488"/>
                  <a:gd name="T98" fmla="*/ 217 w 436"/>
                  <a:gd name="T99" fmla="*/ 273 h 488"/>
                  <a:gd name="T100" fmla="*/ 232 w 436"/>
                  <a:gd name="T101" fmla="*/ 246 h 488"/>
                  <a:gd name="T102" fmla="*/ 236 w 436"/>
                  <a:gd name="T103" fmla="*/ 215 h 488"/>
                  <a:gd name="T104" fmla="*/ 234 w 436"/>
                  <a:gd name="T105" fmla="*/ 188 h 488"/>
                  <a:gd name="T106" fmla="*/ 221 w 436"/>
                  <a:gd name="T107" fmla="*/ 163 h 488"/>
                  <a:gd name="T108" fmla="*/ 203 w 436"/>
                  <a:gd name="T109" fmla="*/ 143 h 488"/>
                  <a:gd name="T110" fmla="*/ 176 w 436"/>
                  <a:gd name="T111" fmla="*/ 126 h 488"/>
                  <a:gd name="T112" fmla="*/ 147 w 436"/>
                  <a:gd name="T113" fmla="*/ 114 h 488"/>
                  <a:gd name="T114" fmla="*/ 110 w 436"/>
                  <a:gd name="T115" fmla="*/ 107 h 488"/>
                  <a:gd name="T116" fmla="*/ 69 w 436"/>
                  <a:gd name="T117" fmla="*/ 105 h 488"/>
                  <a:gd name="T118" fmla="*/ 46 w 436"/>
                  <a:gd name="T119" fmla="*/ 105 h 488"/>
                  <a:gd name="T120" fmla="*/ 25 w 436"/>
                  <a:gd name="T121" fmla="*/ 107 h 488"/>
                  <a:gd name="T122" fmla="*/ 3 w 436"/>
                  <a:gd name="T123" fmla="*/ 108 h 488"/>
                  <a:gd name="T124" fmla="*/ 0 w 436"/>
                  <a:gd name="T125" fmla="*/ 4 h 4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36"/>
                  <a:gd name="T190" fmla="*/ 0 h 488"/>
                  <a:gd name="T191" fmla="*/ 436 w 436"/>
                  <a:gd name="T192" fmla="*/ 488 h 48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36" h="488">
                    <a:moveTo>
                      <a:pt x="0" y="4"/>
                    </a:moveTo>
                    <a:lnTo>
                      <a:pt x="0" y="4"/>
                    </a:lnTo>
                    <a:lnTo>
                      <a:pt x="21" y="4"/>
                    </a:lnTo>
                    <a:lnTo>
                      <a:pt x="40" y="0"/>
                    </a:lnTo>
                    <a:lnTo>
                      <a:pt x="62" y="0"/>
                    </a:lnTo>
                    <a:lnTo>
                      <a:pt x="71" y="0"/>
                    </a:lnTo>
                    <a:lnTo>
                      <a:pt x="83" y="0"/>
                    </a:lnTo>
                    <a:lnTo>
                      <a:pt x="93" y="0"/>
                    </a:lnTo>
                    <a:lnTo>
                      <a:pt x="104" y="0"/>
                    </a:lnTo>
                    <a:lnTo>
                      <a:pt x="124" y="0"/>
                    </a:lnTo>
                    <a:lnTo>
                      <a:pt x="143" y="0"/>
                    </a:lnTo>
                    <a:lnTo>
                      <a:pt x="162" y="0"/>
                    </a:lnTo>
                    <a:lnTo>
                      <a:pt x="182" y="4"/>
                    </a:lnTo>
                    <a:lnTo>
                      <a:pt x="199" y="4"/>
                    </a:lnTo>
                    <a:lnTo>
                      <a:pt x="217" y="8"/>
                    </a:lnTo>
                    <a:lnTo>
                      <a:pt x="234" y="12"/>
                    </a:lnTo>
                    <a:lnTo>
                      <a:pt x="254" y="17"/>
                    </a:lnTo>
                    <a:lnTo>
                      <a:pt x="269" y="21"/>
                    </a:lnTo>
                    <a:lnTo>
                      <a:pt x="285" y="25"/>
                    </a:lnTo>
                    <a:lnTo>
                      <a:pt x="300" y="31"/>
                    </a:lnTo>
                    <a:lnTo>
                      <a:pt x="316" y="39"/>
                    </a:lnTo>
                    <a:lnTo>
                      <a:pt x="329" y="45"/>
                    </a:lnTo>
                    <a:lnTo>
                      <a:pt x="343" y="52"/>
                    </a:lnTo>
                    <a:lnTo>
                      <a:pt x="356" y="60"/>
                    </a:lnTo>
                    <a:lnTo>
                      <a:pt x="370" y="70"/>
                    </a:lnTo>
                    <a:lnTo>
                      <a:pt x="380" y="77"/>
                    </a:lnTo>
                    <a:lnTo>
                      <a:pt x="389" y="87"/>
                    </a:lnTo>
                    <a:lnTo>
                      <a:pt x="397" y="95"/>
                    </a:lnTo>
                    <a:lnTo>
                      <a:pt x="407" y="107"/>
                    </a:lnTo>
                    <a:lnTo>
                      <a:pt x="413" y="116"/>
                    </a:lnTo>
                    <a:lnTo>
                      <a:pt x="418" y="126"/>
                    </a:lnTo>
                    <a:lnTo>
                      <a:pt x="424" y="138"/>
                    </a:lnTo>
                    <a:lnTo>
                      <a:pt x="430" y="149"/>
                    </a:lnTo>
                    <a:lnTo>
                      <a:pt x="432" y="159"/>
                    </a:lnTo>
                    <a:lnTo>
                      <a:pt x="434" y="170"/>
                    </a:lnTo>
                    <a:lnTo>
                      <a:pt x="434" y="182"/>
                    </a:lnTo>
                    <a:lnTo>
                      <a:pt x="436" y="194"/>
                    </a:lnTo>
                    <a:lnTo>
                      <a:pt x="434" y="205"/>
                    </a:lnTo>
                    <a:lnTo>
                      <a:pt x="434" y="219"/>
                    </a:lnTo>
                    <a:lnTo>
                      <a:pt x="430" y="233"/>
                    </a:lnTo>
                    <a:lnTo>
                      <a:pt x="428" y="246"/>
                    </a:lnTo>
                    <a:lnTo>
                      <a:pt x="422" y="256"/>
                    </a:lnTo>
                    <a:lnTo>
                      <a:pt x="418" y="265"/>
                    </a:lnTo>
                    <a:lnTo>
                      <a:pt x="413" y="275"/>
                    </a:lnTo>
                    <a:lnTo>
                      <a:pt x="407" y="287"/>
                    </a:lnTo>
                    <a:lnTo>
                      <a:pt x="399" y="296"/>
                    </a:lnTo>
                    <a:lnTo>
                      <a:pt x="393" y="306"/>
                    </a:lnTo>
                    <a:lnTo>
                      <a:pt x="385" y="316"/>
                    </a:lnTo>
                    <a:lnTo>
                      <a:pt x="380" y="327"/>
                    </a:lnTo>
                    <a:lnTo>
                      <a:pt x="370" y="335"/>
                    </a:lnTo>
                    <a:lnTo>
                      <a:pt x="360" y="345"/>
                    </a:lnTo>
                    <a:lnTo>
                      <a:pt x="351" y="355"/>
                    </a:lnTo>
                    <a:lnTo>
                      <a:pt x="341" y="364"/>
                    </a:lnTo>
                    <a:lnTo>
                      <a:pt x="329" y="372"/>
                    </a:lnTo>
                    <a:lnTo>
                      <a:pt x="318" y="382"/>
                    </a:lnTo>
                    <a:lnTo>
                      <a:pt x="306" y="389"/>
                    </a:lnTo>
                    <a:lnTo>
                      <a:pt x="294" y="399"/>
                    </a:lnTo>
                    <a:lnTo>
                      <a:pt x="283" y="403"/>
                    </a:lnTo>
                    <a:lnTo>
                      <a:pt x="273" y="409"/>
                    </a:lnTo>
                    <a:lnTo>
                      <a:pt x="263" y="413"/>
                    </a:lnTo>
                    <a:lnTo>
                      <a:pt x="254" y="419"/>
                    </a:lnTo>
                    <a:lnTo>
                      <a:pt x="244" y="422"/>
                    </a:lnTo>
                    <a:lnTo>
                      <a:pt x="234" y="428"/>
                    </a:lnTo>
                    <a:lnTo>
                      <a:pt x="225" y="432"/>
                    </a:lnTo>
                    <a:lnTo>
                      <a:pt x="215" y="438"/>
                    </a:lnTo>
                    <a:lnTo>
                      <a:pt x="203" y="440"/>
                    </a:lnTo>
                    <a:lnTo>
                      <a:pt x="192" y="446"/>
                    </a:lnTo>
                    <a:lnTo>
                      <a:pt x="180" y="448"/>
                    </a:lnTo>
                    <a:lnTo>
                      <a:pt x="170" y="453"/>
                    </a:lnTo>
                    <a:lnTo>
                      <a:pt x="159" y="455"/>
                    </a:lnTo>
                    <a:lnTo>
                      <a:pt x="149" y="461"/>
                    </a:lnTo>
                    <a:lnTo>
                      <a:pt x="137" y="463"/>
                    </a:lnTo>
                    <a:lnTo>
                      <a:pt x="128" y="469"/>
                    </a:lnTo>
                    <a:lnTo>
                      <a:pt x="114" y="471"/>
                    </a:lnTo>
                    <a:lnTo>
                      <a:pt x="102" y="473"/>
                    </a:lnTo>
                    <a:lnTo>
                      <a:pt x="91" y="475"/>
                    </a:lnTo>
                    <a:lnTo>
                      <a:pt x="79" y="479"/>
                    </a:lnTo>
                    <a:lnTo>
                      <a:pt x="67" y="479"/>
                    </a:lnTo>
                    <a:lnTo>
                      <a:pt x="56" y="483"/>
                    </a:lnTo>
                    <a:lnTo>
                      <a:pt x="44" y="483"/>
                    </a:lnTo>
                    <a:lnTo>
                      <a:pt x="33" y="486"/>
                    </a:lnTo>
                    <a:lnTo>
                      <a:pt x="21" y="486"/>
                    </a:lnTo>
                    <a:lnTo>
                      <a:pt x="9" y="488"/>
                    </a:lnTo>
                    <a:lnTo>
                      <a:pt x="0" y="488"/>
                    </a:lnTo>
                    <a:lnTo>
                      <a:pt x="0" y="388"/>
                    </a:lnTo>
                    <a:lnTo>
                      <a:pt x="15" y="386"/>
                    </a:lnTo>
                    <a:lnTo>
                      <a:pt x="25" y="384"/>
                    </a:lnTo>
                    <a:lnTo>
                      <a:pt x="36" y="382"/>
                    </a:lnTo>
                    <a:lnTo>
                      <a:pt x="46" y="380"/>
                    </a:lnTo>
                    <a:lnTo>
                      <a:pt x="58" y="378"/>
                    </a:lnTo>
                    <a:lnTo>
                      <a:pt x="77" y="370"/>
                    </a:lnTo>
                    <a:lnTo>
                      <a:pt x="97" y="364"/>
                    </a:lnTo>
                    <a:lnTo>
                      <a:pt x="116" y="357"/>
                    </a:lnTo>
                    <a:lnTo>
                      <a:pt x="135" y="349"/>
                    </a:lnTo>
                    <a:lnTo>
                      <a:pt x="151" y="337"/>
                    </a:lnTo>
                    <a:lnTo>
                      <a:pt x="166" y="326"/>
                    </a:lnTo>
                    <a:lnTo>
                      <a:pt x="180" y="314"/>
                    </a:lnTo>
                    <a:lnTo>
                      <a:pt x="195" y="302"/>
                    </a:lnTo>
                    <a:lnTo>
                      <a:pt x="205" y="287"/>
                    </a:lnTo>
                    <a:lnTo>
                      <a:pt x="217" y="273"/>
                    </a:lnTo>
                    <a:lnTo>
                      <a:pt x="225" y="260"/>
                    </a:lnTo>
                    <a:lnTo>
                      <a:pt x="232" y="246"/>
                    </a:lnTo>
                    <a:lnTo>
                      <a:pt x="234" y="229"/>
                    </a:lnTo>
                    <a:lnTo>
                      <a:pt x="236" y="215"/>
                    </a:lnTo>
                    <a:lnTo>
                      <a:pt x="234" y="200"/>
                    </a:lnTo>
                    <a:lnTo>
                      <a:pt x="234" y="188"/>
                    </a:lnTo>
                    <a:lnTo>
                      <a:pt x="226" y="174"/>
                    </a:lnTo>
                    <a:lnTo>
                      <a:pt x="221" y="163"/>
                    </a:lnTo>
                    <a:lnTo>
                      <a:pt x="213" y="151"/>
                    </a:lnTo>
                    <a:lnTo>
                      <a:pt x="203" y="143"/>
                    </a:lnTo>
                    <a:lnTo>
                      <a:pt x="190" y="132"/>
                    </a:lnTo>
                    <a:lnTo>
                      <a:pt x="176" y="126"/>
                    </a:lnTo>
                    <a:lnTo>
                      <a:pt x="161" y="118"/>
                    </a:lnTo>
                    <a:lnTo>
                      <a:pt x="147" y="114"/>
                    </a:lnTo>
                    <a:lnTo>
                      <a:pt x="128" y="108"/>
                    </a:lnTo>
                    <a:lnTo>
                      <a:pt x="110" y="107"/>
                    </a:lnTo>
                    <a:lnTo>
                      <a:pt x="89" y="105"/>
                    </a:lnTo>
                    <a:lnTo>
                      <a:pt x="69" y="105"/>
                    </a:lnTo>
                    <a:lnTo>
                      <a:pt x="58" y="105"/>
                    </a:lnTo>
                    <a:lnTo>
                      <a:pt x="46" y="105"/>
                    </a:lnTo>
                    <a:lnTo>
                      <a:pt x="34" y="105"/>
                    </a:lnTo>
                    <a:lnTo>
                      <a:pt x="25" y="107"/>
                    </a:lnTo>
                    <a:lnTo>
                      <a:pt x="13" y="107"/>
                    </a:lnTo>
                    <a:lnTo>
                      <a:pt x="3" y="108"/>
                    </a:lnTo>
                    <a:lnTo>
                      <a:pt x="0" y="108"/>
                    </a:lnTo>
                    <a:lnTo>
                      <a:pt x="0" y="4"/>
                    </a:lnTo>
                    <a:close/>
                  </a:path>
                </a:pathLst>
              </a:custGeom>
              <a:solidFill>
                <a:srgbClr val="1B14A6"/>
              </a:solidFill>
              <a:ln w="8001">
                <a:solidFill>
                  <a:srgbClr val="1B14A6"/>
                </a:solidFill>
                <a:round/>
                <a:headEnd/>
                <a:tailEnd/>
              </a:ln>
            </p:spPr>
            <p:txBody>
              <a:bodyPr>
                <a:prstTxWarp prst="textNoShape">
                  <a:avLst/>
                </a:prstTxWarp>
              </a:bodyPr>
              <a:lstStyle/>
              <a:p>
                <a:endParaRPr lang="en-US">
                  <a:latin typeface="Calibri" pitchFamily="-123" charset="0"/>
                </a:endParaRPr>
              </a:p>
            </p:txBody>
          </p:sp>
          <p:sp>
            <p:nvSpPr>
              <p:cNvPr id="142348" name="Freeform 29"/>
              <p:cNvSpPr>
                <a:spLocks/>
              </p:cNvSpPr>
              <p:nvPr/>
            </p:nvSpPr>
            <p:spPr bwMode="auto">
              <a:xfrm>
                <a:off x="1425" y="2100"/>
                <a:ext cx="198" cy="245"/>
              </a:xfrm>
              <a:custGeom>
                <a:avLst/>
                <a:gdLst>
                  <a:gd name="T0" fmla="*/ 388 w 396"/>
                  <a:gd name="T1" fmla="*/ 106 h 490"/>
                  <a:gd name="T2" fmla="*/ 357 w 396"/>
                  <a:gd name="T3" fmla="*/ 114 h 490"/>
                  <a:gd name="T4" fmla="*/ 320 w 396"/>
                  <a:gd name="T5" fmla="*/ 128 h 490"/>
                  <a:gd name="T6" fmla="*/ 285 w 396"/>
                  <a:gd name="T7" fmla="*/ 147 h 490"/>
                  <a:gd name="T8" fmla="*/ 254 w 396"/>
                  <a:gd name="T9" fmla="*/ 170 h 490"/>
                  <a:gd name="T10" fmla="*/ 229 w 396"/>
                  <a:gd name="T11" fmla="*/ 196 h 490"/>
                  <a:gd name="T12" fmla="*/ 211 w 396"/>
                  <a:gd name="T13" fmla="*/ 225 h 490"/>
                  <a:gd name="T14" fmla="*/ 202 w 396"/>
                  <a:gd name="T15" fmla="*/ 256 h 490"/>
                  <a:gd name="T16" fmla="*/ 200 w 396"/>
                  <a:gd name="T17" fmla="*/ 283 h 490"/>
                  <a:gd name="T18" fmla="*/ 207 w 396"/>
                  <a:gd name="T19" fmla="*/ 310 h 490"/>
                  <a:gd name="T20" fmla="*/ 223 w 396"/>
                  <a:gd name="T21" fmla="*/ 333 h 490"/>
                  <a:gd name="T22" fmla="*/ 244 w 396"/>
                  <a:gd name="T23" fmla="*/ 353 h 490"/>
                  <a:gd name="T24" fmla="*/ 273 w 396"/>
                  <a:gd name="T25" fmla="*/ 366 h 490"/>
                  <a:gd name="T26" fmla="*/ 308 w 396"/>
                  <a:gd name="T27" fmla="*/ 378 h 490"/>
                  <a:gd name="T28" fmla="*/ 337 w 396"/>
                  <a:gd name="T29" fmla="*/ 382 h 490"/>
                  <a:gd name="T30" fmla="*/ 359 w 396"/>
                  <a:gd name="T31" fmla="*/ 384 h 490"/>
                  <a:gd name="T32" fmla="*/ 390 w 396"/>
                  <a:gd name="T33" fmla="*/ 384 h 490"/>
                  <a:gd name="T34" fmla="*/ 396 w 396"/>
                  <a:gd name="T35" fmla="*/ 484 h 490"/>
                  <a:gd name="T36" fmla="*/ 382 w 396"/>
                  <a:gd name="T37" fmla="*/ 486 h 490"/>
                  <a:gd name="T38" fmla="*/ 359 w 396"/>
                  <a:gd name="T39" fmla="*/ 488 h 490"/>
                  <a:gd name="T40" fmla="*/ 335 w 396"/>
                  <a:gd name="T41" fmla="*/ 490 h 490"/>
                  <a:gd name="T42" fmla="*/ 295 w 396"/>
                  <a:gd name="T43" fmla="*/ 488 h 490"/>
                  <a:gd name="T44" fmla="*/ 256 w 396"/>
                  <a:gd name="T45" fmla="*/ 484 h 490"/>
                  <a:gd name="T46" fmla="*/ 219 w 396"/>
                  <a:gd name="T47" fmla="*/ 477 h 490"/>
                  <a:gd name="T48" fmla="*/ 186 w 396"/>
                  <a:gd name="T49" fmla="*/ 471 h 490"/>
                  <a:gd name="T50" fmla="*/ 151 w 396"/>
                  <a:gd name="T51" fmla="*/ 459 h 490"/>
                  <a:gd name="T52" fmla="*/ 122 w 396"/>
                  <a:gd name="T53" fmla="*/ 448 h 490"/>
                  <a:gd name="T54" fmla="*/ 95 w 396"/>
                  <a:gd name="T55" fmla="*/ 434 h 490"/>
                  <a:gd name="T56" fmla="*/ 72 w 396"/>
                  <a:gd name="T57" fmla="*/ 418 h 490"/>
                  <a:gd name="T58" fmla="*/ 48 w 396"/>
                  <a:gd name="T59" fmla="*/ 399 h 490"/>
                  <a:gd name="T60" fmla="*/ 31 w 396"/>
                  <a:gd name="T61" fmla="*/ 380 h 490"/>
                  <a:gd name="T62" fmla="*/ 17 w 396"/>
                  <a:gd name="T63" fmla="*/ 358 h 490"/>
                  <a:gd name="T64" fmla="*/ 10 w 396"/>
                  <a:gd name="T65" fmla="*/ 339 h 490"/>
                  <a:gd name="T66" fmla="*/ 2 w 396"/>
                  <a:gd name="T67" fmla="*/ 314 h 490"/>
                  <a:gd name="T68" fmla="*/ 2 w 396"/>
                  <a:gd name="T69" fmla="*/ 291 h 490"/>
                  <a:gd name="T70" fmla="*/ 4 w 396"/>
                  <a:gd name="T71" fmla="*/ 265 h 490"/>
                  <a:gd name="T72" fmla="*/ 12 w 396"/>
                  <a:gd name="T73" fmla="*/ 242 h 490"/>
                  <a:gd name="T74" fmla="*/ 21 w 396"/>
                  <a:gd name="T75" fmla="*/ 215 h 490"/>
                  <a:gd name="T76" fmla="*/ 35 w 396"/>
                  <a:gd name="T77" fmla="*/ 190 h 490"/>
                  <a:gd name="T78" fmla="*/ 52 w 396"/>
                  <a:gd name="T79" fmla="*/ 166 h 490"/>
                  <a:gd name="T80" fmla="*/ 74 w 396"/>
                  <a:gd name="T81" fmla="*/ 145 h 490"/>
                  <a:gd name="T82" fmla="*/ 97 w 396"/>
                  <a:gd name="T83" fmla="*/ 122 h 490"/>
                  <a:gd name="T84" fmla="*/ 126 w 396"/>
                  <a:gd name="T85" fmla="*/ 103 h 490"/>
                  <a:gd name="T86" fmla="*/ 155 w 396"/>
                  <a:gd name="T87" fmla="*/ 83 h 490"/>
                  <a:gd name="T88" fmla="*/ 190 w 396"/>
                  <a:gd name="T89" fmla="*/ 66 h 490"/>
                  <a:gd name="T90" fmla="*/ 223 w 396"/>
                  <a:gd name="T91" fmla="*/ 48 h 490"/>
                  <a:gd name="T92" fmla="*/ 260 w 396"/>
                  <a:gd name="T93" fmla="*/ 35 h 490"/>
                  <a:gd name="T94" fmla="*/ 297 w 396"/>
                  <a:gd name="T95" fmla="*/ 21 h 490"/>
                  <a:gd name="T96" fmla="*/ 337 w 396"/>
                  <a:gd name="T97" fmla="*/ 13 h 490"/>
                  <a:gd name="T98" fmla="*/ 376 w 396"/>
                  <a:gd name="T99" fmla="*/ 4 h 490"/>
                  <a:gd name="T100" fmla="*/ 396 w 396"/>
                  <a:gd name="T101" fmla="*/ 104 h 4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6"/>
                  <a:gd name="T154" fmla="*/ 0 h 490"/>
                  <a:gd name="T155" fmla="*/ 396 w 396"/>
                  <a:gd name="T156" fmla="*/ 490 h 4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6" h="490">
                    <a:moveTo>
                      <a:pt x="396" y="104"/>
                    </a:moveTo>
                    <a:lnTo>
                      <a:pt x="388" y="106"/>
                    </a:lnTo>
                    <a:lnTo>
                      <a:pt x="378" y="110"/>
                    </a:lnTo>
                    <a:lnTo>
                      <a:pt x="357" y="114"/>
                    </a:lnTo>
                    <a:lnTo>
                      <a:pt x="337" y="122"/>
                    </a:lnTo>
                    <a:lnTo>
                      <a:pt x="320" y="128"/>
                    </a:lnTo>
                    <a:lnTo>
                      <a:pt x="302" y="139"/>
                    </a:lnTo>
                    <a:lnTo>
                      <a:pt x="285" y="147"/>
                    </a:lnTo>
                    <a:lnTo>
                      <a:pt x="269" y="159"/>
                    </a:lnTo>
                    <a:lnTo>
                      <a:pt x="254" y="170"/>
                    </a:lnTo>
                    <a:lnTo>
                      <a:pt x="242" y="184"/>
                    </a:lnTo>
                    <a:lnTo>
                      <a:pt x="229" y="196"/>
                    </a:lnTo>
                    <a:lnTo>
                      <a:pt x="219" y="211"/>
                    </a:lnTo>
                    <a:lnTo>
                      <a:pt x="211" y="225"/>
                    </a:lnTo>
                    <a:lnTo>
                      <a:pt x="207" y="242"/>
                    </a:lnTo>
                    <a:lnTo>
                      <a:pt x="202" y="256"/>
                    </a:lnTo>
                    <a:lnTo>
                      <a:pt x="200" y="269"/>
                    </a:lnTo>
                    <a:lnTo>
                      <a:pt x="200" y="283"/>
                    </a:lnTo>
                    <a:lnTo>
                      <a:pt x="204" y="298"/>
                    </a:lnTo>
                    <a:lnTo>
                      <a:pt x="207" y="310"/>
                    </a:lnTo>
                    <a:lnTo>
                      <a:pt x="215" y="322"/>
                    </a:lnTo>
                    <a:lnTo>
                      <a:pt x="223" y="333"/>
                    </a:lnTo>
                    <a:lnTo>
                      <a:pt x="235" y="345"/>
                    </a:lnTo>
                    <a:lnTo>
                      <a:pt x="244" y="353"/>
                    </a:lnTo>
                    <a:lnTo>
                      <a:pt x="258" y="360"/>
                    </a:lnTo>
                    <a:lnTo>
                      <a:pt x="273" y="366"/>
                    </a:lnTo>
                    <a:lnTo>
                      <a:pt x="291" y="374"/>
                    </a:lnTo>
                    <a:lnTo>
                      <a:pt x="308" y="378"/>
                    </a:lnTo>
                    <a:lnTo>
                      <a:pt x="328" y="382"/>
                    </a:lnTo>
                    <a:lnTo>
                      <a:pt x="337" y="382"/>
                    </a:lnTo>
                    <a:lnTo>
                      <a:pt x="347" y="384"/>
                    </a:lnTo>
                    <a:lnTo>
                      <a:pt x="359" y="384"/>
                    </a:lnTo>
                    <a:lnTo>
                      <a:pt x="370" y="385"/>
                    </a:lnTo>
                    <a:lnTo>
                      <a:pt x="390" y="384"/>
                    </a:lnTo>
                    <a:lnTo>
                      <a:pt x="396" y="384"/>
                    </a:lnTo>
                    <a:lnTo>
                      <a:pt x="396" y="484"/>
                    </a:lnTo>
                    <a:lnTo>
                      <a:pt x="394" y="484"/>
                    </a:lnTo>
                    <a:lnTo>
                      <a:pt x="382" y="486"/>
                    </a:lnTo>
                    <a:lnTo>
                      <a:pt x="370" y="486"/>
                    </a:lnTo>
                    <a:lnTo>
                      <a:pt x="359" y="488"/>
                    </a:lnTo>
                    <a:lnTo>
                      <a:pt x="347" y="488"/>
                    </a:lnTo>
                    <a:lnTo>
                      <a:pt x="335" y="490"/>
                    </a:lnTo>
                    <a:lnTo>
                      <a:pt x="314" y="488"/>
                    </a:lnTo>
                    <a:lnTo>
                      <a:pt x="295" y="488"/>
                    </a:lnTo>
                    <a:lnTo>
                      <a:pt x="273" y="486"/>
                    </a:lnTo>
                    <a:lnTo>
                      <a:pt x="256" y="484"/>
                    </a:lnTo>
                    <a:lnTo>
                      <a:pt x="237" y="480"/>
                    </a:lnTo>
                    <a:lnTo>
                      <a:pt x="219" y="477"/>
                    </a:lnTo>
                    <a:lnTo>
                      <a:pt x="202" y="473"/>
                    </a:lnTo>
                    <a:lnTo>
                      <a:pt x="186" y="471"/>
                    </a:lnTo>
                    <a:lnTo>
                      <a:pt x="169" y="465"/>
                    </a:lnTo>
                    <a:lnTo>
                      <a:pt x="151" y="459"/>
                    </a:lnTo>
                    <a:lnTo>
                      <a:pt x="136" y="453"/>
                    </a:lnTo>
                    <a:lnTo>
                      <a:pt x="122" y="448"/>
                    </a:lnTo>
                    <a:lnTo>
                      <a:pt x="109" y="440"/>
                    </a:lnTo>
                    <a:lnTo>
                      <a:pt x="95" y="434"/>
                    </a:lnTo>
                    <a:lnTo>
                      <a:pt x="83" y="426"/>
                    </a:lnTo>
                    <a:lnTo>
                      <a:pt x="72" y="418"/>
                    </a:lnTo>
                    <a:lnTo>
                      <a:pt x="60" y="409"/>
                    </a:lnTo>
                    <a:lnTo>
                      <a:pt x="48" y="399"/>
                    </a:lnTo>
                    <a:lnTo>
                      <a:pt x="39" y="389"/>
                    </a:lnTo>
                    <a:lnTo>
                      <a:pt x="31" y="380"/>
                    </a:lnTo>
                    <a:lnTo>
                      <a:pt x="23" y="368"/>
                    </a:lnTo>
                    <a:lnTo>
                      <a:pt x="17" y="358"/>
                    </a:lnTo>
                    <a:lnTo>
                      <a:pt x="12" y="349"/>
                    </a:lnTo>
                    <a:lnTo>
                      <a:pt x="10" y="339"/>
                    </a:lnTo>
                    <a:lnTo>
                      <a:pt x="4" y="325"/>
                    </a:lnTo>
                    <a:lnTo>
                      <a:pt x="2" y="314"/>
                    </a:lnTo>
                    <a:lnTo>
                      <a:pt x="0" y="302"/>
                    </a:lnTo>
                    <a:lnTo>
                      <a:pt x="2" y="291"/>
                    </a:lnTo>
                    <a:lnTo>
                      <a:pt x="2" y="277"/>
                    </a:lnTo>
                    <a:lnTo>
                      <a:pt x="4" y="265"/>
                    </a:lnTo>
                    <a:lnTo>
                      <a:pt x="6" y="254"/>
                    </a:lnTo>
                    <a:lnTo>
                      <a:pt x="12" y="242"/>
                    </a:lnTo>
                    <a:lnTo>
                      <a:pt x="15" y="229"/>
                    </a:lnTo>
                    <a:lnTo>
                      <a:pt x="21" y="215"/>
                    </a:lnTo>
                    <a:lnTo>
                      <a:pt x="27" y="201"/>
                    </a:lnTo>
                    <a:lnTo>
                      <a:pt x="35" y="190"/>
                    </a:lnTo>
                    <a:lnTo>
                      <a:pt x="43" y="178"/>
                    </a:lnTo>
                    <a:lnTo>
                      <a:pt x="52" y="166"/>
                    </a:lnTo>
                    <a:lnTo>
                      <a:pt x="62" y="155"/>
                    </a:lnTo>
                    <a:lnTo>
                      <a:pt x="74" y="145"/>
                    </a:lnTo>
                    <a:lnTo>
                      <a:pt x="85" y="134"/>
                    </a:lnTo>
                    <a:lnTo>
                      <a:pt x="97" y="122"/>
                    </a:lnTo>
                    <a:lnTo>
                      <a:pt x="110" y="112"/>
                    </a:lnTo>
                    <a:lnTo>
                      <a:pt x="126" y="103"/>
                    </a:lnTo>
                    <a:lnTo>
                      <a:pt x="140" y="91"/>
                    </a:lnTo>
                    <a:lnTo>
                      <a:pt x="155" y="83"/>
                    </a:lnTo>
                    <a:lnTo>
                      <a:pt x="173" y="73"/>
                    </a:lnTo>
                    <a:lnTo>
                      <a:pt x="190" y="66"/>
                    </a:lnTo>
                    <a:lnTo>
                      <a:pt x="205" y="56"/>
                    </a:lnTo>
                    <a:lnTo>
                      <a:pt x="223" y="48"/>
                    </a:lnTo>
                    <a:lnTo>
                      <a:pt x="240" y="41"/>
                    </a:lnTo>
                    <a:lnTo>
                      <a:pt x="260" y="35"/>
                    </a:lnTo>
                    <a:lnTo>
                      <a:pt x="277" y="27"/>
                    </a:lnTo>
                    <a:lnTo>
                      <a:pt x="297" y="21"/>
                    </a:lnTo>
                    <a:lnTo>
                      <a:pt x="316" y="17"/>
                    </a:lnTo>
                    <a:lnTo>
                      <a:pt x="337" y="13"/>
                    </a:lnTo>
                    <a:lnTo>
                      <a:pt x="355" y="8"/>
                    </a:lnTo>
                    <a:lnTo>
                      <a:pt x="376" y="4"/>
                    </a:lnTo>
                    <a:lnTo>
                      <a:pt x="396" y="0"/>
                    </a:lnTo>
                    <a:lnTo>
                      <a:pt x="396" y="104"/>
                    </a:lnTo>
                    <a:close/>
                  </a:path>
                </a:pathLst>
              </a:custGeom>
              <a:solidFill>
                <a:srgbClr val="1B14A6"/>
              </a:solidFill>
              <a:ln w="8001">
                <a:solidFill>
                  <a:srgbClr val="1B14A6"/>
                </a:solidFill>
                <a:round/>
                <a:headEnd/>
                <a:tailEnd/>
              </a:ln>
            </p:spPr>
            <p:txBody>
              <a:bodyPr>
                <a:prstTxWarp prst="textNoShape">
                  <a:avLst/>
                </a:prstTxWarp>
              </a:bodyPr>
              <a:lstStyle/>
              <a:p>
                <a:endParaRPr lang="en-US">
                  <a:latin typeface="Calibri" pitchFamily="-123" charset="0"/>
                </a:endParaRPr>
              </a:p>
            </p:txBody>
          </p:sp>
          <p:sp>
            <p:nvSpPr>
              <p:cNvPr id="142349" name="Freeform 30"/>
              <p:cNvSpPr>
                <a:spLocks/>
              </p:cNvSpPr>
              <p:nvPr/>
            </p:nvSpPr>
            <p:spPr bwMode="auto">
              <a:xfrm>
                <a:off x="1864" y="2106"/>
                <a:ext cx="386" cy="239"/>
              </a:xfrm>
              <a:custGeom>
                <a:avLst/>
                <a:gdLst>
                  <a:gd name="T0" fmla="*/ 199 w 771"/>
                  <a:gd name="T1" fmla="*/ 268 h 479"/>
                  <a:gd name="T2" fmla="*/ 193 w 771"/>
                  <a:gd name="T3" fmla="*/ 293 h 479"/>
                  <a:gd name="T4" fmla="*/ 193 w 771"/>
                  <a:gd name="T5" fmla="*/ 316 h 479"/>
                  <a:gd name="T6" fmla="*/ 203 w 771"/>
                  <a:gd name="T7" fmla="*/ 338 h 479"/>
                  <a:gd name="T8" fmla="*/ 217 w 771"/>
                  <a:gd name="T9" fmla="*/ 353 h 479"/>
                  <a:gd name="T10" fmla="*/ 238 w 771"/>
                  <a:gd name="T11" fmla="*/ 363 h 479"/>
                  <a:gd name="T12" fmla="*/ 265 w 771"/>
                  <a:gd name="T13" fmla="*/ 371 h 479"/>
                  <a:gd name="T14" fmla="*/ 298 w 771"/>
                  <a:gd name="T15" fmla="*/ 376 h 479"/>
                  <a:gd name="T16" fmla="*/ 335 w 771"/>
                  <a:gd name="T17" fmla="*/ 376 h 479"/>
                  <a:gd name="T18" fmla="*/ 370 w 771"/>
                  <a:gd name="T19" fmla="*/ 373 h 479"/>
                  <a:gd name="T20" fmla="*/ 401 w 771"/>
                  <a:gd name="T21" fmla="*/ 365 h 479"/>
                  <a:gd name="T22" fmla="*/ 428 w 771"/>
                  <a:gd name="T23" fmla="*/ 355 h 479"/>
                  <a:gd name="T24" fmla="*/ 453 w 771"/>
                  <a:gd name="T25" fmla="*/ 340 h 479"/>
                  <a:gd name="T26" fmla="*/ 475 w 771"/>
                  <a:gd name="T27" fmla="*/ 322 h 479"/>
                  <a:gd name="T28" fmla="*/ 492 w 771"/>
                  <a:gd name="T29" fmla="*/ 301 h 479"/>
                  <a:gd name="T30" fmla="*/ 506 w 771"/>
                  <a:gd name="T31" fmla="*/ 278 h 479"/>
                  <a:gd name="T32" fmla="*/ 601 w 771"/>
                  <a:gd name="T33" fmla="*/ 0 h 479"/>
                  <a:gd name="T34" fmla="*/ 682 w 771"/>
                  <a:gd name="T35" fmla="*/ 266 h 479"/>
                  <a:gd name="T36" fmla="*/ 671 w 771"/>
                  <a:gd name="T37" fmla="*/ 289 h 479"/>
                  <a:gd name="T38" fmla="*/ 659 w 771"/>
                  <a:gd name="T39" fmla="*/ 312 h 479"/>
                  <a:gd name="T40" fmla="*/ 643 w 771"/>
                  <a:gd name="T41" fmla="*/ 334 h 479"/>
                  <a:gd name="T42" fmla="*/ 628 w 771"/>
                  <a:gd name="T43" fmla="*/ 355 h 479"/>
                  <a:gd name="T44" fmla="*/ 607 w 771"/>
                  <a:gd name="T45" fmla="*/ 373 h 479"/>
                  <a:gd name="T46" fmla="*/ 585 w 771"/>
                  <a:gd name="T47" fmla="*/ 392 h 479"/>
                  <a:gd name="T48" fmla="*/ 562 w 771"/>
                  <a:gd name="T49" fmla="*/ 407 h 479"/>
                  <a:gd name="T50" fmla="*/ 539 w 771"/>
                  <a:gd name="T51" fmla="*/ 423 h 479"/>
                  <a:gd name="T52" fmla="*/ 510 w 771"/>
                  <a:gd name="T53" fmla="*/ 435 h 479"/>
                  <a:gd name="T54" fmla="*/ 480 w 771"/>
                  <a:gd name="T55" fmla="*/ 446 h 479"/>
                  <a:gd name="T56" fmla="*/ 449 w 771"/>
                  <a:gd name="T57" fmla="*/ 454 h 479"/>
                  <a:gd name="T58" fmla="*/ 418 w 771"/>
                  <a:gd name="T59" fmla="*/ 464 h 479"/>
                  <a:gd name="T60" fmla="*/ 384 w 771"/>
                  <a:gd name="T61" fmla="*/ 468 h 479"/>
                  <a:gd name="T62" fmla="*/ 349 w 771"/>
                  <a:gd name="T63" fmla="*/ 473 h 479"/>
                  <a:gd name="T64" fmla="*/ 312 w 771"/>
                  <a:gd name="T65" fmla="*/ 477 h 479"/>
                  <a:gd name="T66" fmla="*/ 277 w 771"/>
                  <a:gd name="T67" fmla="*/ 479 h 479"/>
                  <a:gd name="T68" fmla="*/ 238 w 771"/>
                  <a:gd name="T69" fmla="*/ 477 h 479"/>
                  <a:gd name="T70" fmla="*/ 203 w 771"/>
                  <a:gd name="T71" fmla="*/ 473 h 479"/>
                  <a:gd name="T72" fmla="*/ 170 w 771"/>
                  <a:gd name="T73" fmla="*/ 468 h 479"/>
                  <a:gd name="T74" fmla="*/ 141 w 771"/>
                  <a:gd name="T75" fmla="*/ 464 h 479"/>
                  <a:gd name="T76" fmla="*/ 112 w 771"/>
                  <a:gd name="T77" fmla="*/ 456 h 479"/>
                  <a:gd name="T78" fmla="*/ 89 w 771"/>
                  <a:gd name="T79" fmla="*/ 446 h 479"/>
                  <a:gd name="T80" fmla="*/ 67 w 771"/>
                  <a:gd name="T81" fmla="*/ 435 h 479"/>
                  <a:gd name="T82" fmla="*/ 50 w 771"/>
                  <a:gd name="T83" fmla="*/ 425 h 479"/>
                  <a:gd name="T84" fmla="*/ 21 w 771"/>
                  <a:gd name="T85" fmla="*/ 394 h 479"/>
                  <a:gd name="T86" fmla="*/ 3 w 771"/>
                  <a:gd name="T87" fmla="*/ 357 h 479"/>
                  <a:gd name="T88" fmla="*/ 0 w 771"/>
                  <a:gd name="T89" fmla="*/ 336 h 479"/>
                  <a:gd name="T90" fmla="*/ 0 w 771"/>
                  <a:gd name="T91" fmla="*/ 314 h 479"/>
                  <a:gd name="T92" fmla="*/ 3 w 771"/>
                  <a:gd name="T93" fmla="*/ 289 h 479"/>
                  <a:gd name="T94" fmla="*/ 11 w 771"/>
                  <a:gd name="T95" fmla="*/ 266 h 479"/>
                  <a:gd name="T96" fmla="*/ 288 w 771"/>
                  <a:gd name="T97" fmla="*/ 0 h 4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71"/>
                  <a:gd name="T148" fmla="*/ 0 h 479"/>
                  <a:gd name="T149" fmla="*/ 771 w 771"/>
                  <a:gd name="T150" fmla="*/ 479 h 47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71" h="479">
                    <a:moveTo>
                      <a:pt x="205" y="254"/>
                    </a:moveTo>
                    <a:lnTo>
                      <a:pt x="199" y="268"/>
                    </a:lnTo>
                    <a:lnTo>
                      <a:pt x="195" y="281"/>
                    </a:lnTo>
                    <a:lnTo>
                      <a:pt x="193" y="293"/>
                    </a:lnTo>
                    <a:lnTo>
                      <a:pt x="193" y="307"/>
                    </a:lnTo>
                    <a:lnTo>
                      <a:pt x="193" y="316"/>
                    </a:lnTo>
                    <a:lnTo>
                      <a:pt x="199" y="328"/>
                    </a:lnTo>
                    <a:lnTo>
                      <a:pt x="203" y="338"/>
                    </a:lnTo>
                    <a:lnTo>
                      <a:pt x="211" y="347"/>
                    </a:lnTo>
                    <a:lnTo>
                      <a:pt x="217" y="353"/>
                    </a:lnTo>
                    <a:lnTo>
                      <a:pt x="228" y="359"/>
                    </a:lnTo>
                    <a:lnTo>
                      <a:pt x="238" y="363"/>
                    </a:lnTo>
                    <a:lnTo>
                      <a:pt x="252" y="369"/>
                    </a:lnTo>
                    <a:lnTo>
                      <a:pt x="265" y="371"/>
                    </a:lnTo>
                    <a:lnTo>
                      <a:pt x="283" y="374"/>
                    </a:lnTo>
                    <a:lnTo>
                      <a:pt x="298" y="376"/>
                    </a:lnTo>
                    <a:lnTo>
                      <a:pt x="320" y="378"/>
                    </a:lnTo>
                    <a:lnTo>
                      <a:pt x="335" y="376"/>
                    </a:lnTo>
                    <a:lnTo>
                      <a:pt x="352" y="374"/>
                    </a:lnTo>
                    <a:lnTo>
                      <a:pt x="370" y="373"/>
                    </a:lnTo>
                    <a:lnTo>
                      <a:pt x="387" y="371"/>
                    </a:lnTo>
                    <a:lnTo>
                      <a:pt x="401" y="365"/>
                    </a:lnTo>
                    <a:lnTo>
                      <a:pt x="415" y="361"/>
                    </a:lnTo>
                    <a:lnTo>
                      <a:pt x="428" y="355"/>
                    </a:lnTo>
                    <a:lnTo>
                      <a:pt x="444" y="349"/>
                    </a:lnTo>
                    <a:lnTo>
                      <a:pt x="453" y="340"/>
                    </a:lnTo>
                    <a:lnTo>
                      <a:pt x="465" y="332"/>
                    </a:lnTo>
                    <a:lnTo>
                      <a:pt x="475" y="322"/>
                    </a:lnTo>
                    <a:lnTo>
                      <a:pt x="484" y="312"/>
                    </a:lnTo>
                    <a:lnTo>
                      <a:pt x="492" y="301"/>
                    </a:lnTo>
                    <a:lnTo>
                      <a:pt x="500" y="289"/>
                    </a:lnTo>
                    <a:lnTo>
                      <a:pt x="506" y="278"/>
                    </a:lnTo>
                    <a:lnTo>
                      <a:pt x="513" y="266"/>
                    </a:lnTo>
                    <a:lnTo>
                      <a:pt x="601" y="0"/>
                    </a:lnTo>
                    <a:lnTo>
                      <a:pt x="771" y="0"/>
                    </a:lnTo>
                    <a:lnTo>
                      <a:pt x="682" y="266"/>
                    </a:lnTo>
                    <a:lnTo>
                      <a:pt x="676" y="278"/>
                    </a:lnTo>
                    <a:lnTo>
                      <a:pt x="671" y="289"/>
                    </a:lnTo>
                    <a:lnTo>
                      <a:pt x="665" y="301"/>
                    </a:lnTo>
                    <a:lnTo>
                      <a:pt x="659" y="312"/>
                    </a:lnTo>
                    <a:lnTo>
                      <a:pt x="651" y="322"/>
                    </a:lnTo>
                    <a:lnTo>
                      <a:pt x="643" y="334"/>
                    </a:lnTo>
                    <a:lnTo>
                      <a:pt x="636" y="343"/>
                    </a:lnTo>
                    <a:lnTo>
                      <a:pt x="628" y="355"/>
                    </a:lnTo>
                    <a:lnTo>
                      <a:pt x="616" y="363"/>
                    </a:lnTo>
                    <a:lnTo>
                      <a:pt x="607" y="373"/>
                    </a:lnTo>
                    <a:lnTo>
                      <a:pt x="595" y="382"/>
                    </a:lnTo>
                    <a:lnTo>
                      <a:pt x="585" y="392"/>
                    </a:lnTo>
                    <a:lnTo>
                      <a:pt x="574" y="400"/>
                    </a:lnTo>
                    <a:lnTo>
                      <a:pt x="562" y="407"/>
                    </a:lnTo>
                    <a:lnTo>
                      <a:pt x="550" y="415"/>
                    </a:lnTo>
                    <a:lnTo>
                      <a:pt x="539" y="423"/>
                    </a:lnTo>
                    <a:lnTo>
                      <a:pt x="523" y="429"/>
                    </a:lnTo>
                    <a:lnTo>
                      <a:pt x="510" y="435"/>
                    </a:lnTo>
                    <a:lnTo>
                      <a:pt x="494" y="440"/>
                    </a:lnTo>
                    <a:lnTo>
                      <a:pt x="480" y="446"/>
                    </a:lnTo>
                    <a:lnTo>
                      <a:pt x="465" y="450"/>
                    </a:lnTo>
                    <a:lnTo>
                      <a:pt x="449" y="454"/>
                    </a:lnTo>
                    <a:lnTo>
                      <a:pt x="434" y="458"/>
                    </a:lnTo>
                    <a:lnTo>
                      <a:pt x="418" y="464"/>
                    </a:lnTo>
                    <a:lnTo>
                      <a:pt x="401" y="466"/>
                    </a:lnTo>
                    <a:lnTo>
                      <a:pt x="384" y="468"/>
                    </a:lnTo>
                    <a:lnTo>
                      <a:pt x="366" y="469"/>
                    </a:lnTo>
                    <a:lnTo>
                      <a:pt x="349" y="473"/>
                    </a:lnTo>
                    <a:lnTo>
                      <a:pt x="329" y="475"/>
                    </a:lnTo>
                    <a:lnTo>
                      <a:pt x="312" y="477"/>
                    </a:lnTo>
                    <a:lnTo>
                      <a:pt x="294" y="477"/>
                    </a:lnTo>
                    <a:lnTo>
                      <a:pt x="277" y="479"/>
                    </a:lnTo>
                    <a:lnTo>
                      <a:pt x="256" y="477"/>
                    </a:lnTo>
                    <a:lnTo>
                      <a:pt x="238" y="477"/>
                    </a:lnTo>
                    <a:lnTo>
                      <a:pt x="221" y="475"/>
                    </a:lnTo>
                    <a:lnTo>
                      <a:pt x="203" y="473"/>
                    </a:lnTo>
                    <a:lnTo>
                      <a:pt x="186" y="469"/>
                    </a:lnTo>
                    <a:lnTo>
                      <a:pt x="170" y="468"/>
                    </a:lnTo>
                    <a:lnTo>
                      <a:pt x="155" y="466"/>
                    </a:lnTo>
                    <a:lnTo>
                      <a:pt x="141" y="464"/>
                    </a:lnTo>
                    <a:lnTo>
                      <a:pt x="126" y="460"/>
                    </a:lnTo>
                    <a:lnTo>
                      <a:pt x="112" y="456"/>
                    </a:lnTo>
                    <a:lnTo>
                      <a:pt x="100" y="450"/>
                    </a:lnTo>
                    <a:lnTo>
                      <a:pt x="89" y="446"/>
                    </a:lnTo>
                    <a:lnTo>
                      <a:pt x="77" y="440"/>
                    </a:lnTo>
                    <a:lnTo>
                      <a:pt x="67" y="435"/>
                    </a:lnTo>
                    <a:lnTo>
                      <a:pt x="58" y="429"/>
                    </a:lnTo>
                    <a:lnTo>
                      <a:pt x="50" y="425"/>
                    </a:lnTo>
                    <a:lnTo>
                      <a:pt x="32" y="409"/>
                    </a:lnTo>
                    <a:lnTo>
                      <a:pt x="21" y="394"/>
                    </a:lnTo>
                    <a:lnTo>
                      <a:pt x="9" y="374"/>
                    </a:lnTo>
                    <a:lnTo>
                      <a:pt x="3" y="357"/>
                    </a:lnTo>
                    <a:lnTo>
                      <a:pt x="0" y="345"/>
                    </a:lnTo>
                    <a:lnTo>
                      <a:pt x="0" y="336"/>
                    </a:lnTo>
                    <a:lnTo>
                      <a:pt x="0" y="324"/>
                    </a:lnTo>
                    <a:lnTo>
                      <a:pt x="0" y="314"/>
                    </a:lnTo>
                    <a:lnTo>
                      <a:pt x="0" y="301"/>
                    </a:lnTo>
                    <a:lnTo>
                      <a:pt x="3" y="289"/>
                    </a:lnTo>
                    <a:lnTo>
                      <a:pt x="5" y="278"/>
                    </a:lnTo>
                    <a:lnTo>
                      <a:pt x="11" y="266"/>
                    </a:lnTo>
                    <a:lnTo>
                      <a:pt x="100" y="0"/>
                    </a:lnTo>
                    <a:lnTo>
                      <a:pt x="288" y="0"/>
                    </a:lnTo>
                    <a:lnTo>
                      <a:pt x="205" y="254"/>
                    </a:lnTo>
                    <a:close/>
                  </a:path>
                </a:pathLst>
              </a:custGeom>
              <a:solidFill>
                <a:srgbClr val="1B14A6"/>
              </a:solidFill>
              <a:ln w="8001">
                <a:solidFill>
                  <a:srgbClr val="1B14A6"/>
                </a:solidFill>
                <a:round/>
                <a:headEnd/>
                <a:tailEnd/>
              </a:ln>
            </p:spPr>
            <p:txBody>
              <a:bodyPr>
                <a:prstTxWarp prst="textNoShape">
                  <a:avLst/>
                </a:prstTxWarp>
              </a:bodyPr>
              <a:lstStyle/>
              <a:p>
                <a:endParaRPr lang="en-US">
                  <a:latin typeface="Calibri" pitchFamily="-123" charset="0"/>
                </a:endParaRPr>
              </a:p>
            </p:txBody>
          </p:sp>
          <p:sp>
            <p:nvSpPr>
              <p:cNvPr id="142350" name="Freeform 31"/>
              <p:cNvSpPr>
                <a:spLocks/>
              </p:cNvSpPr>
              <p:nvPr/>
            </p:nvSpPr>
            <p:spPr bwMode="auto">
              <a:xfrm>
                <a:off x="2417" y="2106"/>
                <a:ext cx="148" cy="231"/>
              </a:xfrm>
              <a:custGeom>
                <a:avLst/>
                <a:gdLst>
                  <a:gd name="T0" fmla="*/ 13 w 295"/>
                  <a:gd name="T1" fmla="*/ 0 h 464"/>
                  <a:gd name="T2" fmla="*/ 48 w 295"/>
                  <a:gd name="T3" fmla="*/ 0 h 464"/>
                  <a:gd name="T4" fmla="*/ 81 w 295"/>
                  <a:gd name="T5" fmla="*/ 0 h 464"/>
                  <a:gd name="T6" fmla="*/ 114 w 295"/>
                  <a:gd name="T7" fmla="*/ 2 h 464"/>
                  <a:gd name="T8" fmla="*/ 143 w 295"/>
                  <a:gd name="T9" fmla="*/ 4 h 464"/>
                  <a:gd name="T10" fmla="*/ 171 w 295"/>
                  <a:gd name="T11" fmla="*/ 10 h 464"/>
                  <a:gd name="T12" fmla="*/ 196 w 295"/>
                  <a:gd name="T13" fmla="*/ 18 h 464"/>
                  <a:gd name="T14" fmla="*/ 219 w 295"/>
                  <a:gd name="T15" fmla="*/ 28 h 464"/>
                  <a:gd name="T16" fmla="*/ 248 w 295"/>
                  <a:gd name="T17" fmla="*/ 41 h 464"/>
                  <a:gd name="T18" fmla="*/ 275 w 295"/>
                  <a:gd name="T19" fmla="*/ 64 h 464"/>
                  <a:gd name="T20" fmla="*/ 291 w 295"/>
                  <a:gd name="T21" fmla="*/ 90 h 464"/>
                  <a:gd name="T22" fmla="*/ 295 w 295"/>
                  <a:gd name="T23" fmla="*/ 119 h 464"/>
                  <a:gd name="T24" fmla="*/ 287 w 295"/>
                  <a:gd name="T25" fmla="*/ 146 h 464"/>
                  <a:gd name="T26" fmla="*/ 273 w 295"/>
                  <a:gd name="T27" fmla="*/ 165 h 464"/>
                  <a:gd name="T28" fmla="*/ 258 w 295"/>
                  <a:gd name="T29" fmla="*/ 185 h 464"/>
                  <a:gd name="T30" fmla="*/ 238 w 295"/>
                  <a:gd name="T31" fmla="*/ 202 h 464"/>
                  <a:gd name="T32" fmla="*/ 213 w 295"/>
                  <a:gd name="T33" fmla="*/ 218 h 464"/>
                  <a:gd name="T34" fmla="*/ 184 w 295"/>
                  <a:gd name="T35" fmla="*/ 233 h 464"/>
                  <a:gd name="T36" fmla="*/ 153 w 295"/>
                  <a:gd name="T37" fmla="*/ 247 h 464"/>
                  <a:gd name="T38" fmla="*/ 118 w 295"/>
                  <a:gd name="T39" fmla="*/ 258 h 464"/>
                  <a:gd name="T40" fmla="*/ 277 w 295"/>
                  <a:gd name="T41" fmla="*/ 464 h 464"/>
                  <a:gd name="T42" fmla="*/ 0 w 295"/>
                  <a:gd name="T43" fmla="*/ 392 h 464"/>
                  <a:gd name="T44" fmla="*/ 8 w 295"/>
                  <a:gd name="T45" fmla="*/ 208 h 464"/>
                  <a:gd name="T46" fmla="*/ 35 w 295"/>
                  <a:gd name="T47" fmla="*/ 200 h 464"/>
                  <a:gd name="T48" fmla="*/ 60 w 295"/>
                  <a:gd name="T49" fmla="*/ 194 h 464"/>
                  <a:gd name="T50" fmla="*/ 95 w 295"/>
                  <a:gd name="T51" fmla="*/ 173 h 464"/>
                  <a:gd name="T52" fmla="*/ 114 w 295"/>
                  <a:gd name="T53" fmla="*/ 148 h 464"/>
                  <a:gd name="T54" fmla="*/ 114 w 295"/>
                  <a:gd name="T55" fmla="*/ 117 h 464"/>
                  <a:gd name="T56" fmla="*/ 91 w 295"/>
                  <a:gd name="T57" fmla="*/ 97 h 464"/>
                  <a:gd name="T58" fmla="*/ 70 w 295"/>
                  <a:gd name="T59" fmla="*/ 90 h 464"/>
                  <a:gd name="T60" fmla="*/ 44 w 295"/>
                  <a:gd name="T61" fmla="*/ 86 h 464"/>
                  <a:gd name="T62" fmla="*/ 13 w 295"/>
                  <a:gd name="T63" fmla="*/ 84 h 464"/>
                  <a:gd name="T64" fmla="*/ 0 w 295"/>
                  <a:gd name="T65" fmla="*/ 0 h 4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5"/>
                  <a:gd name="T100" fmla="*/ 0 h 464"/>
                  <a:gd name="T101" fmla="*/ 295 w 295"/>
                  <a:gd name="T102" fmla="*/ 464 h 4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5" h="464">
                    <a:moveTo>
                      <a:pt x="0" y="0"/>
                    </a:moveTo>
                    <a:lnTo>
                      <a:pt x="13" y="0"/>
                    </a:lnTo>
                    <a:lnTo>
                      <a:pt x="31" y="0"/>
                    </a:lnTo>
                    <a:lnTo>
                      <a:pt x="48" y="0"/>
                    </a:lnTo>
                    <a:lnTo>
                      <a:pt x="66" y="0"/>
                    </a:lnTo>
                    <a:lnTo>
                      <a:pt x="81" y="0"/>
                    </a:lnTo>
                    <a:lnTo>
                      <a:pt x="99" y="0"/>
                    </a:lnTo>
                    <a:lnTo>
                      <a:pt x="114" y="2"/>
                    </a:lnTo>
                    <a:lnTo>
                      <a:pt x="130" y="4"/>
                    </a:lnTo>
                    <a:lnTo>
                      <a:pt x="143" y="4"/>
                    </a:lnTo>
                    <a:lnTo>
                      <a:pt x="157" y="8"/>
                    </a:lnTo>
                    <a:lnTo>
                      <a:pt x="171" y="10"/>
                    </a:lnTo>
                    <a:lnTo>
                      <a:pt x="184" y="14"/>
                    </a:lnTo>
                    <a:lnTo>
                      <a:pt x="196" y="18"/>
                    </a:lnTo>
                    <a:lnTo>
                      <a:pt x="207" y="22"/>
                    </a:lnTo>
                    <a:lnTo>
                      <a:pt x="219" y="28"/>
                    </a:lnTo>
                    <a:lnTo>
                      <a:pt x="233" y="33"/>
                    </a:lnTo>
                    <a:lnTo>
                      <a:pt x="248" y="41"/>
                    </a:lnTo>
                    <a:lnTo>
                      <a:pt x="266" y="53"/>
                    </a:lnTo>
                    <a:lnTo>
                      <a:pt x="275" y="64"/>
                    </a:lnTo>
                    <a:lnTo>
                      <a:pt x="287" y="78"/>
                    </a:lnTo>
                    <a:lnTo>
                      <a:pt x="291" y="90"/>
                    </a:lnTo>
                    <a:lnTo>
                      <a:pt x="295" y="105"/>
                    </a:lnTo>
                    <a:lnTo>
                      <a:pt x="295" y="119"/>
                    </a:lnTo>
                    <a:lnTo>
                      <a:pt x="293" y="136"/>
                    </a:lnTo>
                    <a:lnTo>
                      <a:pt x="287" y="146"/>
                    </a:lnTo>
                    <a:lnTo>
                      <a:pt x="281" y="155"/>
                    </a:lnTo>
                    <a:lnTo>
                      <a:pt x="273" y="165"/>
                    </a:lnTo>
                    <a:lnTo>
                      <a:pt x="268" y="177"/>
                    </a:lnTo>
                    <a:lnTo>
                      <a:pt x="258" y="185"/>
                    </a:lnTo>
                    <a:lnTo>
                      <a:pt x="250" y="194"/>
                    </a:lnTo>
                    <a:lnTo>
                      <a:pt x="238" y="202"/>
                    </a:lnTo>
                    <a:lnTo>
                      <a:pt x="229" y="212"/>
                    </a:lnTo>
                    <a:lnTo>
                      <a:pt x="213" y="218"/>
                    </a:lnTo>
                    <a:lnTo>
                      <a:pt x="200" y="225"/>
                    </a:lnTo>
                    <a:lnTo>
                      <a:pt x="184" y="233"/>
                    </a:lnTo>
                    <a:lnTo>
                      <a:pt x="171" y="241"/>
                    </a:lnTo>
                    <a:lnTo>
                      <a:pt x="153" y="247"/>
                    </a:lnTo>
                    <a:lnTo>
                      <a:pt x="136" y="252"/>
                    </a:lnTo>
                    <a:lnTo>
                      <a:pt x="118" y="258"/>
                    </a:lnTo>
                    <a:lnTo>
                      <a:pt x="101" y="264"/>
                    </a:lnTo>
                    <a:lnTo>
                      <a:pt x="277" y="464"/>
                    </a:lnTo>
                    <a:lnTo>
                      <a:pt x="60" y="464"/>
                    </a:lnTo>
                    <a:lnTo>
                      <a:pt x="0" y="392"/>
                    </a:lnTo>
                    <a:lnTo>
                      <a:pt x="0" y="208"/>
                    </a:lnTo>
                    <a:lnTo>
                      <a:pt x="8" y="208"/>
                    </a:lnTo>
                    <a:lnTo>
                      <a:pt x="21" y="204"/>
                    </a:lnTo>
                    <a:lnTo>
                      <a:pt x="35" y="200"/>
                    </a:lnTo>
                    <a:lnTo>
                      <a:pt x="46" y="196"/>
                    </a:lnTo>
                    <a:lnTo>
                      <a:pt x="60" y="194"/>
                    </a:lnTo>
                    <a:lnTo>
                      <a:pt x="77" y="185"/>
                    </a:lnTo>
                    <a:lnTo>
                      <a:pt x="95" y="173"/>
                    </a:lnTo>
                    <a:lnTo>
                      <a:pt x="105" y="159"/>
                    </a:lnTo>
                    <a:lnTo>
                      <a:pt x="114" y="148"/>
                    </a:lnTo>
                    <a:lnTo>
                      <a:pt x="116" y="130"/>
                    </a:lnTo>
                    <a:lnTo>
                      <a:pt x="114" y="117"/>
                    </a:lnTo>
                    <a:lnTo>
                      <a:pt x="105" y="105"/>
                    </a:lnTo>
                    <a:lnTo>
                      <a:pt x="91" y="97"/>
                    </a:lnTo>
                    <a:lnTo>
                      <a:pt x="79" y="92"/>
                    </a:lnTo>
                    <a:lnTo>
                      <a:pt x="70" y="90"/>
                    </a:lnTo>
                    <a:lnTo>
                      <a:pt x="56" y="86"/>
                    </a:lnTo>
                    <a:lnTo>
                      <a:pt x="44" y="86"/>
                    </a:lnTo>
                    <a:lnTo>
                      <a:pt x="29" y="84"/>
                    </a:lnTo>
                    <a:lnTo>
                      <a:pt x="13" y="84"/>
                    </a:lnTo>
                    <a:lnTo>
                      <a:pt x="0" y="84"/>
                    </a:lnTo>
                    <a:lnTo>
                      <a:pt x="0" y="0"/>
                    </a:lnTo>
                    <a:close/>
                  </a:path>
                </a:pathLst>
              </a:custGeom>
              <a:solidFill>
                <a:srgbClr val="1B14A6"/>
              </a:solidFill>
              <a:ln w="8001">
                <a:solidFill>
                  <a:srgbClr val="1B14A6"/>
                </a:solidFill>
                <a:round/>
                <a:headEnd/>
                <a:tailEnd/>
              </a:ln>
            </p:spPr>
            <p:txBody>
              <a:bodyPr>
                <a:prstTxWarp prst="textNoShape">
                  <a:avLst/>
                </a:prstTxWarp>
              </a:bodyPr>
              <a:lstStyle/>
              <a:p>
                <a:endParaRPr lang="en-US">
                  <a:latin typeface="Calibri" pitchFamily="-123" charset="0"/>
                </a:endParaRPr>
              </a:p>
            </p:txBody>
          </p:sp>
          <p:sp>
            <p:nvSpPr>
              <p:cNvPr id="142351" name="Freeform 32"/>
              <p:cNvSpPr>
                <a:spLocks/>
              </p:cNvSpPr>
              <p:nvPr/>
            </p:nvSpPr>
            <p:spPr bwMode="auto">
              <a:xfrm>
                <a:off x="2235" y="2106"/>
                <a:ext cx="182" cy="231"/>
              </a:xfrm>
              <a:custGeom>
                <a:avLst/>
                <a:gdLst>
                  <a:gd name="T0" fmla="*/ 365 w 365"/>
                  <a:gd name="T1" fmla="*/ 84 h 464"/>
                  <a:gd name="T2" fmla="*/ 361 w 365"/>
                  <a:gd name="T3" fmla="*/ 84 h 464"/>
                  <a:gd name="T4" fmla="*/ 344 w 365"/>
                  <a:gd name="T5" fmla="*/ 84 h 464"/>
                  <a:gd name="T6" fmla="*/ 313 w 365"/>
                  <a:gd name="T7" fmla="*/ 84 h 464"/>
                  <a:gd name="T8" fmla="*/ 270 w 365"/>
                  <a:gd name="T9" fmla="*/ 214 h 464"/>
                  <a:gd name="T10" fmla="*/ 309 w 365"/>
                  <a:gd name="T11" fmla="*/ 214 h 464"/>
                  <a:gd name="T12" fmla="*/ 324 w 365"/>
                  <a:gd name="T13" fmla="*/ 212 h 464"/>
                  <a:gd name="T14" fmla="*/ 342 w 365"/>
                  <a:gd name="T15" fmla="*/ 212 h 464"/>
                  <a:gd name="T16" fmla="*/ 357 w 365"/>
                  <a:gd name="T17" fmla="*/ 210 h 464"/>
                  <a:gd name="T18" fmla="*/ 365 w 365"/>
                  <a:gd name="T19" fmla="*/ 208 h 464"/>
                  <a:gd name="T20" fmla="*/ 365 w 365"/>
                  <a:gd name="T21" fmla="*/ 392 h 464"/>
                  <a:gd name="T22" fmla="*/ 274 w 365"/>
                  <a:gd name="T23" fmla="*/ 281 h 464"/>
                  <a:gd name="T24" fmla="*/ 247 w 365"/>
                  <a:gd name="T25" fmla="*/ 281 h 464"/>
                  <a:gd name="T26" fmla="*/ 185 w 365"/>
                  <a:gd name="T27" fmla="*/ 464 h 464"/>
                  <a:gd name="T28" fmla="*/ 0 w 365"/>
                  <a:gd name="T29" fmla="*/ 464 h 464"/>
                  <a:gd name="T30" fmla="*/ 155 w 365"/>
                  <a:gd name="T31" fmla="*/ 0 h 464"/>
                  <a:gd name="T32" fmla="*/ 361 w 365"/>
                  <a:gd name="T33" fmla="*/ 0 h 464"/>
                  <a:gd name="T34" fmla="*/ 365 w 365"/>
                  <a:gd name="T35" fmla="*/ 0 h 464"/>
                  <a:gd name="T36" fmla="*/ 365 w 365"/>
                  <a:gd name="T37" fmla="*/ 84 h 4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5"/>
                  <a:gd name="T58" fmla="*/ 0 h 464"/>
                  <a:gd name="T59" fmla="*/ 365 w 365"/>
                  <a:gd name="T60" fmla="*/ 464 h 4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5" h="464">
                    <a:moveTo>
                      <a:pt x="365" y="84"/>
                    </a:moveTo>
                    <a:lnTo>
                      <a:pt x="361" y="84"/>
                    </a:lnTo>
                    <a:lnTo>
                      <a:pt x="344" y="84"/>
                    </a:lnTo>
                    <a:lnTo>
                      <a:pt x="313" y="84"/>
                    </a:lnTo>
                    <a:lnTo>
                      <a:pt x="270" y="214"/>
                    </a:lnTo>
                    <a:lnTo>
                      <a:pt x="309" y="214"/>
                    </a:lnTo>
                    <a:lnTo>
                      <a:pt x="324" y="212"/>
                    </a:lnTo>
                    <a:lnTo>
                      <a:pt x="342" y="212"/>
                    </a:lnTo>
                    <a:lnTo>
                      <a:pt x="357" y="210"/>
                    </a:lnTo>
                    <a:lnTo>
                      <a:pt x="365" y="208"/>
                    </a:lnTo>
                    <a:lnTo>
                      <a:pt x="365" y="392"/>
                    </a:lnTo>
                    <a:lnTo>
                      <a:pt x="274" y="281"/>
                    </a:lnTo>
                    <a:lnTo>
                      <a:pt x="247" y="281"/>
                    </a:lnTo>
                    <a:lnTo>
                      <a:pt x="185" y="464"/>
                    </a:lnTo>
                    <a:lnTo>
                      <a:pt x="0" y="464"/>
                    </a:lnTo>
                    <a:lnTo>
                      <a:pt x="155" y="0"/>
                    </a:lnTo>
                    <a:lnTo>
                      <a:pt x="361" y="0"/>
                    </a:lnTo>
                    <a:lnTo>
                      <a:pt x="365" y="0"/>
                    </a:lnTo>
                    <a:lnTo>
                      <a:pt x="365" y="84"/>
                    </a:lnTo>
                    <a:close/>
                  </a:path>
                </a:pathLst>
              </a:custGeom>
              <a:solidFill>
                <a:srgbClr val="1B14A6"/>
              </a:solidFill>
              <a:ln w="8001">
                <a:solidFill>
                  <a:srgbClr val="1B14A6"/>
                </a:solidFill>
                <a:round/>
                <a:headEnd/>
                <a:tailEnd/>
              </a:ln>
            </p:spPr>
            <p:txBody>
              <a:bodyPr>
                <a:prstTxWarp prst="textNoShape">
                  <a:avLst/>
                </a:prstTxWarp>
              </a:bodyPr>
              <a:lstStyle/>
              <a:p>
                <a:endParaRPr lang="en-US">
                  <a:latin typeface="Calibri" pitchFamily="-123" charset="0"/>
                </a:endParaRPr>
              </a:p>
            </p:txBody>
          </p:sp>
          <p:sp>
            <p:nvSpPr>
              <p:cNvPr id="142352" name="Freeform 33"/>
              <p:cNvSpPr>
                <a:spLocks/>
              </p:cNvSpPr>
              <p:nvPr/>
            </p:nvSpPr>
            <p:spPr bwMode="auto">
              <a:xfrm>
                <a:off x="2755" y="2098"/>
                <a:ext cx="187" cy="239"/>
              </a:xfrm>
              <a:custGeom>
                <a:avLst/>
                <a:gdLst>
                  <a:gd name="T0" fmla="*/ 0 w 374"/>
                  <a:gd name="T1" fmla="*/ 105 h 479"/>
                  <a:gd name="T2" fmla="*/ 122 w 374"/>
                  <a:gd name="T3" fmla="*/ 0 h 479"/>
                  <a:gd name="T4" fmla="*/ 136 w 374"/>
                  <a:gd name="T5" fmla="*/ 0 h 479"/>
                  <a:gd name="T6" fmla="*/ 374 w 374"/>
                  <a:gd name="T7" fmla="*/ 479 h 479"/>
                  <a:gd name="T8" fmla="*/ 174 w 374"/>
                  <a:gd name="T9" fmla="*/ 479 h 479"/>
                  <a:gd name="T10" fmla="*/ 145 w 374"/>
                  <a:gd name="T11" fmla="*/ 411 h 479"/>
                  <a:gd name="T12" fmla="*/ 0 w 374"/>
                  <a:gd name="T13" fmla="*/ 411 h 479"/>
                  <a:gd name="T14" fmla="*/ 0 w 374"/>
                  <a:gd name="T15" fmla="*/ 331 h 479"/>
                  <a:gd name="T16" fmla="*/ 114 w 374"/>
                  <a:gd name="T17" fmla="*/ 331 h 479"/>
                  <a:gd name="T18" fmla="*/ 58 w 374"/>
                  <a:gd name="T19" fmla="*/ 186 h 479"/>
                  <a:gd name="T20" fmla="*/ 0 w 374"/>
                  <a:gd name="T21" fmla="*/ 242 h 479"/>
                  <a:gd name="T22" fmla="*/ 0 w 374"/>
                  <a:gd name="T23" fmla="*/ 105 h 4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4"/>
                  <a:gd name="T37" fmla="*/ 0 h 479"/>
                  <a:gd name="T38" fmla="*/ 374 w 374"/>
                  <a:gd name="T39" fmla="*/ 479 h 4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4" h="479">
                    <a:moveTo>
                      <a:pt x="0" y="105"/>
                    </a:moveTo>
                    <a:lnTo>
                      <a:pt x="122" y="0"/>
                    </a:lnTo>
                    <a:lnTo>
                      <a:pt x="136" y="0"/>
                    </a:lnTo>
                    <a:lnTo>
                      <a:pt x="374" y="479"/>
                    </a:lnTo>
                    <a:lnTo>
                      <a:pt x="174" y="479"/>
                    </a:lnTo>
                    <a:lnTo>
                      <a:pt x="145" y="411"/>
                    </a:lnTo>
                    <a:lnTo>
                      <a:pt x="0" y="411"/>
                    </a:lnTo>
                    <a:lnTo>
                      <a:pt x="0" y="331"/>
                    </a:lnTo>
                    <a:lnTo>
                      <a:pt x="114" y="331"/>
                    </a:lnTo>
                    <a:lnTo>
                      <a:pt x="58" y="186"/>
                    </a:lnTo>
                    <a:lnTo>
                      <a:pt x="0" y="242"/>
                    </a:lnTo>
                    <a:lnTo>
                      <a:pt x="0" y="105"/>
                    </a:lnTo>
                    <a:close/>
                  </a:path>
                </a:pathLst>
              </a:custGeom>
              <a:solidFill>
                <a:srgbClr val="1B14A6"/>
              </a:solidFill>
              <a:ln w="8001">
                <a:solidFill>
                  <a:srgbClr val="1B14A6"/>
                </a:solidFill>
                <a:round/>
                <a:headEnd/>
                <a:tailEnd/>
              </a:ln>
            </p:spPr>
            <p:txBody>
              <a:bodyPr>
                <a:prstTxWarp prst="textNoShape">
                  <a:avLst/>
                </a:prstTxWarp>
              </a:bodyPr>
              <a:lstStyle/>
              <a:p>
                <a:endParaRPr lang="en-US">
                  <a:latin typeface="Calibri" pitchFamily="-123" charset="0"/>
                </a:endParaRPr>
              </a:p>
            </p:txBody>
          </p:sp>
          <p:sp>
            <p:nvSpPr>
              <p:cNvPr id="142353" name="Freeform 34"/>
              <p:cNvSpPr>
                <a:spLocks/>
              </p:cNvSpPr>
              <p:nvPr/>
            </p:nvSpPr>
            <p:spPr bwMode="auto">
              <a:xfrm>
                <a:off x="2533" y="2150"/>
                <a:ext cx="222" cy="187"/>
              </a:xfrm>
              <a:custGeom>
                <a:avLst/>
                <a:gdLst>
                  <a:gd name="T0" fmla="*/ 444 w 444"/>
                  <a:gd name="T1" fmla="*/ 137 h 374"/>
                  <a:gd name="T2" fmla="*/ 349 w 444"/>
                  <a:gd name="T3" fmla="*/ 226 h 374"/>
                  <a:gd name="T4" fmla="*/ 444 w 444"/>
                  <a:gd name="T5" fmla="*/ 226 h 374"/>
                  <a:gd name="T6" fmla="*/ 444 w 444"/>
                  <a:gd name="T7" fmla="*/ 306 h 374"/>
                  <a:gd name="T8" fmla="*/ 265 w 444"/>
                  <a:gd name="T9" fmla="*/ 306 h 374"/>
                  <a:gd name="T10" fmla="*/ 192 w 444"/>
                  <a:gd name="T11" fmla="*/ 374 h 374"/>
                  <a:gd name="T12" fmla="*/ 0 w 444"/>
                  <a:gd name="T13" fmla="*/ 374 h 374"/>
                  <a:gd name="T14" fmla="*/ 444 w 444"/>
                  <a:gd name="T15" fmla="*/ 0 h 374"/>
                  <a:gd name="T16" fmla="*/ 444 w 444"/>
                  <a:gd name="T17" fmla="*/ 137 h 3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4"/>
                  <a:gd name="T28" fmla="*/ 0 h 374"/>
                  <a:gd name="T29" fmla="*/ 444 w 444"/>
                  <a:gd name="T30" fmla="*/ 374 h 3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4" h="374">
                    <a:moveTo>
                      <a:pt x="444" y="137"/>
                    </a:moveTo>
                    <a:lnTo>
                      <a:pt x="349" y="226"/>
                    </a:lnTo>
                    <a:lnTo>
                      <a:pt x="444" y="226"/>
                    </a:lnTo>
                    <a:lnTo>
                      <a:pt x="444" y="306"/>
                    </a:lnTo>
                    <a:lnTo>
                      <a:pt x="265" y="306"/>
                    </a:lnTo>
                    <a:lnTo>
                      <a:pt x="192" y="374"/>
                    </a:lnTo>
                    <a:lnTo>
                      <a:pt x="0" y="374"/>
                    </a:lnTo>
                    <a:lnTo>
                      <a:pt x="444" y="0"/>
                    </a:lnTo>
                    <a:lnTo>
                      <a:pt x="444" y="137"/>
                    </a:lnTo>
                    <a:close/>
                  </a:path>
                </a:pathLst>
              </a:custGeom>
              <a:solidFill>
                <a:srgbClr val="1B14A6"/>
              </a:solidFill>
              <a:ln w="8001">
                <a:solidFill>
                  <a:srgbClr val="1B14A6"/>
                </a:solidFill>
                <a:round/>
                <a:headEnd/>
                <a:tailEnd/>
              </a:ln>
            </p:spPr>
            <p:txBody>
              <a:bodyPr>
                <a:prstTxWarp prst="textNoShape">
                  <a:avLst/>
                </a:prstTxWarp>
              </a:bodyPr>
              <a:lstStyle/>
              <a:p>
                <a:endParaRPr lang="en-US">
                  <a:latin typeface="Calibri" pitchFamily="-123" charset="0"/>
                </a:endParaRPr>
              </a:p>
            </p:txBody>
          </p:sp>
          <p:sp>
            <p:nvSpPr>
              <p:cNvPr id="142354" name="Freeform 35"/>
              <p:cNvSpPr>
                <a:spLocks/>
              </p:cNvSpPr>
              <p:nvPr/>
            </p:nvSpPr>
            <p:spPr bwMode="auto">
              <a:xfrm>
                <a:off x="2936" y="2098"/>
                <a:ext cx="423" cy="248"/>
              </a:xfrm>
              <a:custGeom>
                <a:avLst/>
                <a:gdLst>
                  <a:gd name="T0" fmla="*/ 161 w 846"/>
                  <a:gd name="T1" fmla="*/ 0 h 496"/>
                  <a:gd name="T2" fmla="*/ 179 w 846"/>
                  <a:gd name="T3" fmla="*/ 0 h 496"/>
                  <a:gd name="T4" fmla="*/ 586 w 846"/>
                  <a:gd name="T5" fmla="*/ 271 h 496"/>
                  <a:gd name="T6" fmla="*/ 671 w 846"/>
                  <a:gd name="T7" fmla="*/ 15 h 496"/>
                  <a:gd name="T8" fmla="*/ 846 w 846"/>
                  <a:gd name="T9" fmla="*/ 15 h 496"/>
                  <a:gd name="T10" fmla="*/ 685 w 846"/>
                  <a:gd name="T11" fmla="*/ 496 h 496"/>
                  <a:gd name="T12" fmla="*/ 670 w 846"/>
                  <a:gd name="T13" fmla="*/ 496 h 496"/>
                  <a:gd name="T14" fmla="*/ 262 w 846"/>
                  <a:gd name="T15" fmla="*/ 227 h 496"/>
                  <a:gd name="T16" fmla="*/ 177 w 846"/>
                  <a:gd name="T17" fmla="*/ 479 h 496"/>
                  <a:gd name="T18" fmla="*/ 0 w 846"/>
                  <a:gd name="T19" fmla="*/ 479 h 496"/>
                  <a:gd name="T20" fmla="*/ 161 w 846"/>
                  <a:gd name="T21" fmla="*/ 0 h 4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46"/>
                  <a:gd name="T34" fmla="*/ 0 h 496"/>
                  <a:gd name="T35" fmla="*/ 846 w 846"/>
                  <a:gd name="T36" fmla="*/ 496 h 4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46" h="496">
                    <a:moveTo>
                      <a:pt x="161" y="0"/>
                    </a:moveTo>
                    <a:lnTo>
                      <a:pt x="179" y="0"/>
                    </a:lnTo>
                    <a:lnTo>
                      <a:pt x="586" y="271"/>
                    </a:lnTo>
                    <a:lnTo>
                      <a:pt x="671" y="15"/>
                    </a:lnTo>
                    <a:lnTo>
                      <a:pt x="846" y="15"/>
                    </a:lnTo>
                    <a:lnTo>
                      <a:pt x="685" y="496"/>
                    </a:lnTo>
                    <a:lnTo>
                      <a:pt x="670" y="496"/>
                    </a:lnTo>
                    <a:lnTo>
                      <a:pt x="262" y="227"/>
                    </a:lnTo>
                    <a:lnTo>
                      <a:pt x="177" y="479"/>
                    </a:lnTo>
                    <a:lnTo>
                      <a:pt x="0" y="479"/>
                    </a:lnTo>
                    <a:lnTo>
                      <a:pt x="161" y="0"/>
                    </a:lnTo>
                    <a:close/>
                  </a:path>
                </a:pathLst>
              </a:custGeom>
              <a:solidFill>
                <a:srgbClr val="1B14A6"/>
              </a:solidFill>
              <a:ln w="8001">
                <a:solidFill>
                  <a:srgbClr val="1B14A6"/>
                </a:solidFill>
                <a:round/>
                <a:headEnd/>
                <a:tailEnd/>
              </a:ln>
            </p:spPr>
            <p:txBody>
              <a:bodyPr>
                <a:prstTxWarp prst="textNoShape">
                  <a:avLst/>
                </a:prstTxWarp>
              </a:bodyPr>
              <a:lstStyle/>
              <a:p>
                <a:endParaRPr lang="en-US">
                  <a:latin typeface="Calibri" pitchFamily="-123" charset="0"/>
                </a:endParaRPr>
              </a:p>
            </p:txBody>
          </p:sp>
          <p:sp>
            <p:nvSpPr>
              <p:cNvPr id="142355" name="Freeform 36"/>
              <p:cNvSpPr>
                <a:spLocks/>
              </p:cNvSpPr>
              <p:nvPr/>
            </p:nvSpPr>
            <p:spPr bwMode="auto">
              <a:xfrm>
                <a:off x="3555" y="2098"/>
                <a:ext cx="218" cy="244"/>
              </a:xfrm>
              <a:custGeom>
                <a:avLst/>
                <a:gdLst>
                  <a:gd name="T0" fmla="*/ 0 w 436"/>
                  <a:gd name="T1" fmla="*/ 4 h 488"/>
                  <a:gd name="T2" fmla="*/ 41 w 436"/>
                  <a:gd name="T3" fmla="*/ 0 h 488"/>
                  <a:gd name="T4" fmla="*/ 72 w 436"/>
                  <a:gd name="T5" fmla="*/ 0 h 488"/>
                  <a:gd name="T6" fmla="*/ 93 w 436"/>
                  <a:gd name="T7" fmla="*/ 0 h 488"/>
                  <a:gd name="T8" fmla="*/ 124 w 436"/>
                  <a:gd name="T9" fmla="*/ 0 h 488"/>
                  <a:gd name="T10" fmla="*/ 163 w 436"/>
                  <a:gd name="T11" fmla="*/ 0 h 488"/>
                  <a:gd name="T12" fmla="*/ 200 w 436"/>
                  <a:gd name="T13" fmla="*/ 4 h 488"/>
                  <a:gd name="T14" fmla="*/ 234 w 436"/>
                  <a:gd name="T15" fmla="*/ 12 h 488"/>
                  <a:gd name="T16" fmla="*/ 269 w 436"/>
                  <a:gd name="T17" fmla="*/ 21 h 488"/>
                  <a:gd name="T18" fmla="*/ 300 w 436"/>
                  <a:gd name="T19" fmla="*/ 31 h 488"/>
                  <a:gd name="T20" fmla="*/ 329 w 436"/>
                  <a:gd name="T21" fmla="*/ 45 h 488"/>
                  <a:gd name="T22" fmla="*/ 355 w 436"/>
                  <a:gd name="T23" fmla="*/ 60 h 488"/>
                  <a:gd name="T24" fmla="*/ 378 w 436"/>
                  <a:gd name="T25" fmla="*/ 77 h 488"/>
                  <a:gd name="T26" fmla="*/ 397 w 436"/>
                  <a:gd name="T27" fmla="*/ 95 h 488"/>
                  <a:gd name="T28" fmla="*/ 413 w 436"/>
                  <a:gd name="T29" fmla="*/ 116 h 488"/>
                  <a:gd name="T30" fmla="*/ 424 w 436"/>
                  <a:gd name="T31" fmla="*/ 138 h 488"/>
                  <a:gd name="T32" fmla="*/ 432 w 436"/>
                  <a:gd name="T33" fmla="*/ 159 h 488"/>
                  <a:gd name="T34" fmla="*/ 434 w 436"/>
                  <a:gd name="T35" fmla="*/ 182 h 488"/>
                  <a:gd name="T36" fmla="*/ 434 w 436"/>
                  <a:gd name="T37" fmla="*/ 205 h 488"/>
                  <a:gd name="T38" fmla="*/ 430 w 436"/>
                  <a:gd name="T39" fmla="*/ 233 h 488"/>
                  <a:gd name="T40" fmla="*/ 423 w 436"/>
                  <a:gd name="T41" fmla="*/ 256 h 488"/>
                  <a:gd name="T42" fmla="*/ 413 w 436"/>
                  <a:gd name="T43" fmla="*/ 275 h 488"/>
                  <a:gd name="T44" fmla="*/ 399 w 436"/>
                  <a:gd name="T45" fmla="*/ 296 h 488"/>
                  <a:gd name="T46" fmla="*/ 386 w 436"/>
                  <a:gd name="T47" fmla="*/ 316 h 488"/>
                  <a:gd name="T48" fmla="*/ 370 w 436"/>
                  <a:gd name="T49" fmla="*/ 335 h 488"/>
                  <a:gd name="T50" fmla="*/ 351 w 436"/>
                  <a:gd name="T51" fmla="*/ 355 h 488"/>
                  <a:gd name="T52" fmla="*/ 329 w 436"/>
                  <a:gd name="T53" fmla="*/ 372 h 488"/>
                  <a:gd name="T54" fmla="*/ 306 w 436"/>
                  <a:gd name="T55" fmla="*/ 389 h 488"/>
                  <a:gd name="T56" fmla="*/ 283 w 436"/>
                  <a:gd name="T57" fmla="*/ 403 h 488"/>
                  <a:gd name="T58" fmla="*/ 264 w 436"/>
                  <a:gd name="T59" fmla="*/ 413 h 488"/>
                  <a:gd name="T60" fmla="*/ 244 w 436"/>
                  <a:gd name="T61" fmla="*/ 422 h 488"/>
                  <a:gd name="T62" fmla="*/ 225 w 436"/>
                  <a:gd name="T63" fmla="*/ 432 h 488"/>
                  <a:gd name="T64" fmla="*/ 203 w 436"/>
                  <a:gd name="T65" fmla="*/ 440 h 488"/>
                  <a:gd name="T66" fmla="*/ 180 w 436"/>
                  <a:gd name="T67" fmla="*/ 448 h 488"/>
                  <a:gd name="T68" fmla="*/ 159 w 436"/>
                  <a:gd name="T69" fmla="*/ 455 h 488"/>
                  <a:gd name="T70" fmla="*/ 137 w 436"/>
                  <a:gd name="T71" fmla="*/ 463 h 488"/>
                  <a:gd name="T72" fmla="*/ 114 w 436"/>
                  <a:gd name="T73" fmla="*/ 471 h 488"/>
                  <a:gd name="T74" fmla="*/ 91 w 436"/>
                  <a:gd name="T75" fmla="*/ 475 h 488"/>
                  <a:gd name="T76" fmla="*/ 68 w 436"/>
                  <a:gd name="T77" fmla="*/ 479 h 488"/>
                  <a:gd name="T78" fmla="*/ 44 w 436"/>
                  <a:gd name="T79" fmla="*/ 483 h 488"/>
                  <a:gd name="T80" fmla="*/ 21 w 436"/>
                  <a:gd name="T81" fmla="*/ 486 h 488"/>
                  <a:gd name="T82" fmla="*/ 0 w 436"/>
                  <a:gd name="T83" fmla="*/ 488 h 488"/>
                  <a:gd name="T84" fmla="*/ 15 w 436"/>
                  <a:gd name="T85" fmla="*/ 386 h 488"/>
                  <a:gd name="T86" fmla="*/ 37 w 436"/>
                  <a:gd name="T87" fmla="*/ 382 h 488"/>
                  <a:gd name="T88" fmla="*/ 58 w 436"/>
                  <a:gd name="T89" fmla="*/ 378 h 488"/>
                  <a:gd name="T90" fmla="*/ 97 w 436"/>
                  <a:gd name="T91" fmla="*/ 364 h 488"/>
                  <a:gd name="T92" fmla="*/ 136 w 436"/>
                  <a:gd name="T93" fmla="*/ 349 h 488"/>
                  <a:gd name="T94" fmla="*/ 167 w 436"/>
                  <a:gd name="T95" fmla="*/ 326 h 488"/>
                  <a:gd name="T96" fmla="*/ 196 w 436"/>
                  <a:gd name="T97" fmla="*/ 302 h 488"/>
                  <a:gd name="T98" fmla="*/ 217 w 436"/>
                  <a:gd name="T99" fmla="*/ 273 h 488"/>
                  <a:gd name="T100" fmla="*/ 232 w 436"/>
                  <a:gd name="T101" fmla="*/ 246 h 488"/>
                  <a:gd name="T102" fmla="*/ 236 w 436"/>
                  <a:gd name="T103" fmla="*/ 215 h 488"/>
                  <a:gd name="T104" fmla="*/ 234 w 436"/>
                  <a:gd name="T105" fmla="*/ 188 h 488"/>
                  <a:gd name="T106" fmla="*/ 223 w 436"/>
                  <a:gd name="T107" fmla="*/ 163 h 488"/>
                  <a:gd name="T108" fmla="*/ 205 w 436"/>
                  <a:gd name="T109" fmla="*/ 143 h 488"/>
                  <a:gd name="T110" fmla="*/ 178 w 436"/>
                  <a:gd name="T111" fmla="*/ 126 h 488"/>
                  <a:gd name="T112" fmla="*/ 147 w 436"/>
                  <a:gd name="T113" fmla="*/ 114 h 488"/>
                  <a:gd name="T114" fmla="*/ 110 w 436"/>
                  <a:gd name="T115" fmla="*/ 107 h 488"/>
                  <a:gd name="T116" fmla="*/ 70 w 436"/>
                  <a:gd name="T117" fmla="*/ 105 h 488"/>
                  <a:gd name="T118" fmla="*/ 46 w 436"/>
                  <a:gd name="T119" fmla="*/ 105 h 488"/>
                  <a:gd name="T120" fmla="*/ 25 w 436"/>
                  <a:gd name="T121" fmla="*/ 107 h 488"/>
                  <a:gd name="T122" fmla="*/ 4 w 436"/>
                  <a:gd name="T123" fmla="*/ 108 h 488"/>
                  <a:gd name="T124" fmla="*/ 0 w 436"/>
                  <a:gd name="T125" fmla="*/ 4 h 4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36"/>
                  <a:gd name="T190" fmla="*/ 0 h 488"/>
                  <a:gd name="T191" fmla="*/ 436 w 436"/>
                  <a:gd name="T192" fmla="*/ 488 h 48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36" h="488">
                    <a:moveTo>
                      <a:pt x="0" y="4"/>
                    </a:moveTo>
                    <a:lnTo>
                      <a:pt x="0" y="4"/>
                    </a:lnTo>
                    <a:lnTo>
                      <a:pt x="21" y="4"/>
                    </a:lnTo>
                    <a:lnTo>
                      <a:pt x="41" y="0"/>
                    </a:lnTo>
                    <a:lnTo>
                      <a:pt x="62" y="0"/>
                    </a:lnTo>
                    <a:lnTo>
                      <a:pt x="72" y="0"/>
                    </a:lnTo>
                    <a:lnTo>
                      <a:pt x="83" y="0"/>
                    </a:lnTo>
                    <a:lnTo>
                      <a:pt x="93" y="0"/>
                    </a:lnTo>
                    <a:lnTo>
                      <a:pt x="105" y="0"/>
                    </a:lnTo>
                    <a:lnTo>
                      <a:pt x="124" y="0"/>
                    </a:lnTo>
                    <a:lnTo>
                      <a:pt x="143" y="0"/>
                    </a:lnTo>
                    <a:lnTo>
                      <a:pt x="163" y="0"/>
                    </a:lnTo>
                    <a:lnTo>
                      <a:pt x="182" y="4"/>
                    </a:lnTo>
                    <a:lnTo>
                      <a:pt x="200" y="4"/>
                    </a:lnTo>
                    <a:lnTo>
                      <a:pt x="217" y="8"/>
                    </a:lnTo>
                    <a:lnTo>
                      <a:pt x="234" y="12"/>
                    </a:lnTo>
                    <a:lnTo>
                      <a:pt x="254" y="17"/>
                    </a:lnTo>
                    <a:lnTo>
                      <a:pt x="269" y="21"/>
                    </a:lnTo>
                    <a:lnTo>
                      <a:pt x="285" y="25"/>
                    </a:lnTo>
                    <a:lnTo>
                      <a:pt x="300" y="31"/>
                    </a:lnTo>
                    <a:lnTo>
                      <a:pt x="316" y="39"/>
                    </a:lnTo>
                    <a:lnTo>
                      <a:pt x="329" y="45"/>
                    </a:lnTo>
                    <a:lnTo>
                      <a:pt x="343" y="52"/>
                    </a:lnTo>
                    <a:lnTo>
                      <a:pt x="355" y="60"/>
                    </a:lnTo>
                    <a:lnTo>
                      <a:pt x="368" y="70"/>
                    </a:lnTo>
                    <a:lnTo>
                      <a:pt x="378" y="77"/>
                    </a:lnTo>
                    <a:lnTo>
                      <a:pt x="388" y="87"/>
                    </a:lnTo>
                    <a:lnTo>
                      <a:pt x="397" y="95"/>
                    </a:lnTo>
                    <a:lnTo>
                      <a:pt x="407" y="107"/>
                    </a:lnTo>
                    <a:lnTo>
                      <a:pt x="413" y="116"/>
                    </a:lnTo>
                    <a:lnTo>
                      <a:pt x="419" y="126"/>
                    </a:lnTo>
                    <a:lnTo>
                      <a:pt x="424" y="138"/>
                    </a:lnTo>
                    <a:lnTo>
                      <a:pt x="430" y="149"/>
                    </a:lnTo>
                    <a:lnTo>
                      <a:pt x="432" y="159"/>
                    </a:lnTo>
                    <a:lnTo>
                      <a:pt x="434" y="170"/>
                    </a:lnTo>
                    <a:lnTo>
                      <a:pt x="434" y="182"/>
                    </a:lnTo>
                    <a:lnTo>
                      <a:pt x="436" y="194"/>
                    </a:lnTo>
                    <a:lnTo>
                      <a:pt x="434" y="205"/>
                    </a:lnTo>
                    <a:lnTo>
                      <a:pt x="434" y="219"/>
                    </a:lnTo>
                    <a:lnTo>
                      <a:pt x="430" y="233"/>
                    </a:lnTo>
                    <a:lnTo>
                      <a:pt x="428" y="246"/>
                    </a:lnTo>
                    <a:lnTo>
                      <a:pt x="423" y="256"/>
                    </a:lnTo>
                    <a:lnTo>
                      <a:pt x="419" y="265"/>
                    </a:lnTo>
                    <a:lnTo>
                      <a:pt x="413" y="275"/>
                    </a:lnTo>
                    <a:lnTo>
                      <a:pt x="407" y="287"/>
                    </a:lnTo>
                    <a:lnTo>
                      <a:pt x="399" y="296"/>
                    </a:lnTo>
                    <a:lnTo>
                      <a:pt x="393" y="306"/>
                    </a:lnTo>
                    <a:lnTo>
                      <a:pt x="386" y="316"/>
                    </a:lnTo>
                    <a:lnTo>
                      <a:pt x="380" y="327"/>
                    </a:lnTo>
                    <a:lnTo>
                      <a:pt x="370" y="335"/>
                    </a:lnTo>
                    <a:lnTo>
                      <a:pt x="360" y="345"/>
                    </a:lnTo>
                    <a:lnTo>
                      <a:pt x="351" y="355"/>
                    </a:lnTo>
                    <a:lnTo>
                      <a:pt x="341" y="364"/>
                    </a:lnTo>
                    <a:lnTo>
                      <a:pt x="329" y="372"/>
                    </a:lnTo>
                    <a:lnTo>
                      <a:pt x="318" y="382"/>
                    </a:lnTo>
                    <a:lnTo>
                      <a:pt x="306" y="389"/>
                    </a:lnTo>
                    <a:lnTo>
                      <a:pt x="295" y="399"/>
                    </a:lnTo>
                    <a:lnTo>
                      <a:pt x="283" y="403"/>
                    </a:lnTo>
                    <a:lnTo>
                      <a:pt x="273" y="409"/>
                    </a:lnTo>
                    <a:lnTo>
                      <a:pt x="264" y="413"/>
                    </a:lnTo>
                    <a:lnTo>
                      <a:pt x="254" y="419"/>
                    </a:lnTo>
                    <a:lnTo>
                      <a:pt x="244" y="422"/>
                    </a:lnTo>
                    <a:lnTo>
                      <a:pt x="234" y="428"/>
                    </a:lnTo>
                    <a:lnTo>
                      <a:pt x="225" y="432"/>
                    </a:lnTo>
                    <a:lnTo>
                      <a:pt x="215" y="438"/>
                    </a:lnTo>
                    <a:lnTo>
                      <a:pt x="203" y="440"/>
                    </a:lnTo>
                    <a:lnTo>
                      <a:pt x="192" y="446"/>
                    </a:lnTo>
                    <a:lnTo>
                      <a:pt x="180" y="448"/>
                    </a:lnTo>
                    <a:lnTo>
                      <a:pt x="170" y="453"/>
                    </a:lnTo>
                    <a:lnTo>
                      <a:pt x="159" y="455"/>
                    </a:lnTo>
                    <a:lnTo>
                      <a:pt x="149" y="461"/>
                    </a:lnTo>
                    <a:lnTo>
                      <a:pt x="137" y="463"/>
                    </a:lnTo>
                    <a:lnTo>
                      <a:pt x="128" y="469"/>
                    </a:lnTo>
                    <a:lnTo>
                      <a:pt x="114" y="471"/>
                    </a:lnTo>
                    <a:lnTo>
                      <a:pt x="103" y="473"/>
                    </a:lnTo>
                    <a:lnTo>
                      <a:pt x="91" y="475"/>
                    </a:lnTo>
                    <a:lnTo>
                      <a:pt x="79" y="479"/>
                    </a:lnTo>
                    <a:lnTo>
                      <a:pt x="68" y="479"/>
                    </a:lnTo>
                    <a:lnTo>
                      <a:pt x="56" y="483"/>
                    </a:lnTo>
                    <a:lnTo>
                      <a:pt x="44" y="483"/>
                    </a:lnTo>
                    <a:lnTo>
                      <a:pt x="33" y="486"/>
                    </a:lnTo>
                    <a:lnTo>
                      <a:pt x="21" y="486"/>
                    </a:lnTo>
                    <a:lnTo>
                      <a:pt x="9" y="488"/>
                    </a:lnTo>
                    <a:lnTo>
                      <a:pt x="0" y="488"/>
                    </a:lnTo>
                    <a:lnTo>
                      <a:pt x="0" y="388"/>
                    </a:lnTo>
                    <a:lnTo>
                      <a:pt x="15" y="386"/>
                    </a:lnTo>
                    <a:lnTo>
                      <a:pt x="25" y="384"/>
                    </a:lnTo>
                    <a:lnTo>
                      <a:pt x="37" y="382"/>
                    </a:lnTo>
                    <a:lnTo>
                      <a:pt x="46" y="380"/>
                    </a:lnTo>
                    <a:lnTo>
                      <a:pt x="58" y="378"/>
                    </a:lnTo>
                    <a:lnTo>
                      <a:pt x="77" y="370"/>
                    </a:lnTo>
                    <a:lnTo>
                      <a:pt x="97" y="364"/>
                    </a:lnTo>
                    <a:lnTo>
                      <a:pt x="116" y="357"/>
                    </a:lnTo>
                    <a:lnTo>
                      <a:pt x="136" y="349"/>
                    </a:lnTo>
                    <a:lnTo>
                      <a:pt x="151" y="337"/>
                    </a:lnTo>
                    <a:lnTo>
                      <a:pt x="167" y="326"/>
                    </a:lnTo>
                    <a:lnTo>
                      <a:pt x="180" y="314"/>
                    </a:lnTo>
                    <a:lnTo>
                      <a:pt x="196" y="302"/>
                    </a:lnTo>
                    <a:lnTo>
                      <a:pt x="205" y="287"/>
                    </a:lnTo>
                    <a:lnTo>
                      <a:pt x="217" y="273"/>
                    </a:lnTo>
                    <a:lnTo>
                      <a:pt x="225" y="260"/>
                    </a:lnTo>
                    <a:lnTo>
                      <a:pt x="232" y="246"/>
                    </a:lnTo>
                    <a:lnTo>
                      <a:pt x="234" y="229"/>
                    </a:lnTo>
                    <a:lnTo>
                      <a:pt x="236" y="215"/>
                    </a:lnTo>
                    <a:lnTo>
                      <a:pt x="234" y="200"/>
                    </a:lnTo>
                    <a:lnTo>
                      <a:pt x="234" y="188"/>
                    </a:lnTo>
                    <a:lnTo>
                      <a:pt x="229" y="174"/>
                    </a:lnTo>
                    <a:lnTo>
                      <a:pt x="223" y="163"/>
                    </a:lnTo>
                    <a:lnTo>
                      <a:pt x="213" y="151"/>
                    </a:lnTo>
                    <a:lnTo>
                      <a:pt x="205" y="143"/>
                    </a:lnTo>
                    <a:lnTo>
                      <a:pt x="192" y="132"/>
                    </a:lnTo>
                    <a:lnTo>
                      <a:pt x="178" y="126"/>
                    </a:lnTo>
                    <a:lnTo>
                      <a:pt x="163" y="118"/>
                    </a:lnTo>
                    <a:lnTo>
                      <a:pt x="147" y="114"/>
                    </a:lnTo>
                    <a:lnTo>
                      <a:pt x="128" y="108"/>
                    </a:lnTo>
                    <a:lnTo>
                      <a:pt x="110" y="107"/>
                    </a:lnTo>
                    <a:lnTo>
                      <a:pt x="89" y="105"/>
                    </a:lnTo>
                    <a:lnTo>
                      <a:pt x="70" y="105"/>
                    </a:lnTo>
                    <a:lnTo>
                      <a:pt x="58" y="105"/>
                    </a:lnTo>
                    <a:lnTo>
                      <a:pt x="46" y="105"/>
                    </a:lnTo>
                    <a:lnTo>
                      <a:pt x="35" y="105"/>
                    </a:lnTo>
                    <a:lnTo>
                      <a:pt x="25" y="107"/>
                    </a:lnTo>
                    <a:lnTo>
                      <a:pt x="13" y="107"/>
                    </a:lnTo>
                    <a:lnTo>
                      <a:pt x="4" y="108"/>
                    </a:lnTo>
                    <a:lnTo>
                      <a:pt x="0" y="108"/>
                    </a:lnTo>
                    <a:lnTo>
                      <a:pt x="0" y="4"/>
                    </a:lnTo>
                    <a:close/>
                  </a:path>
                </a:pathLst>
              </a:custGeom>
              <a:solidFill>
                <a:srgbClr val="1B14A6"/>
              </a:solidFill>
              <a:ln w="8001">
                <a:solidFill>
                  <a:srgbClr val="1B14A6"/>
                </a:solidFill>
                <a:round/>
                <a:headEnd/>
                <a:tailEnd/>
              </a:ln>
            </p:spPr>
            <p:txBody>
              <a:bodyPr>
                <a:prstTxWarp prst="textNoShape">
                  <a:avLst/>
                </a:prstTxWarp>
              </a:bodyPr>
              <a:lstStyle/>
              <a:p>
                <a:endParaRPr lang="en-US">
                  <a:latin typeface="Calibri" pitchFamily="-123" charset="0"/>
                </a:endParaRPr>
              </a:p>
            </p:txBody>
          </p:sp>
          <p:sp>
            <p:nvSpPr>
              <p:cNvPr id="142356" name="Freeform 37"/>
              <p:cNvSpPr>
                <a:spLocks/>
              </p:cNvSpPr>
              <p:nvPr/>
            </p:nvSpPr>
            <p:spPr bwMode="auto">
              <a:xfrm>
                <a:off x="3357" y="2100"/>
                <a:ext cx="198" cy="245"/>
              </a:xfrm>
              <a:custGeom>
                <a:avLst/>
                <a:gdLst>
                  <a:gd name="T0" fmla="*/ 388 w 396"/>
                  <a:gd name="T1" fmla="*/ 106 h 490"/>
                  <a:gd name="T2" fmla="*/ 357 w 396"/>
                  <a:gd name="T3" fmla="*/ 114 h 490"/>
                  <a:gd name="T4" fmla="*/ 320 w 396"/>
                  <a:gd name="T5" fmla="*/ 128 h 490"/>
                  <a:gd name="T6" fmla="*/ 285 w 396"/>
                  <a:gd name="T7" fmla="*/ 147 h 490"/>
                  <a:gd name="T8" fmla="*/ 254 w 396"/>
                  <a:gd name="T9" fmla="*/ 170 h 490"/>
                  <a:gd name="T10" fmla="*/ 229 w 396"/>
                  <a:gd name="T11" fmla="*/ 196 h 490"/>
                  <a:gd name="T12" fmla="*/ 212 w 396"/>
                  <a:gd name="T13" fmla="*/ 225 h 490"/>
                  <a:gd name="T14" fmla="*/ 202 w 396"/>
                  <a:gd name="T15" fmla="*/ 256 h 490"/>
                  <a:gd name="T16" fmla="*/ 200 w 396"/>
                  <a:gd name="T17" fmla="*/ 283 h 490"/>
                  <a:gd name="T18" fmla="*/ 206 w 396"/>
                  <a:gd name="T19" fmla="*/ 310 h 490"/>
                  <a:gd name="T20" fmla="*/ 221 w 396"/>
                  <a:gd name="T21" fmla="*/ 333 h 490"/>
                  <a:gd name="T22" fmla="*/ 245 w 396"/>
                  <a:gd name="T23" fmla="*/ 353 h 490"/>
                  <a:gd name="T24" fmla="*/ 272 w 396"/>
                  <a:gd name="T25" fmla="*/ 366 h 490"/>
                  <a:gd name="T26" fmla="*/ 307 w 396"/>
                  <a:gd name="T27" fmla="*/ 378 h 490"/>
                  <a:gd name="T28" fmla="*/ 336 w 396"/>
                  <a:gd name="T29" fmla="*/ 382 h 490"/>
                  <a:gd name="T30" fmla="*/ 359 w 396"/>
                  <a:gd name="T31" fmla="*/ 384 h 490"/>
                  <a:gd name="T32" fmla="*/ 390 w 396"/>
                  <a:gd name="T33" fmla="*/ 384 h 490"/>
                  <a:gd name="T34" fmla="*/ 396 w 396"/>
                  <a:gd name="T35" fmla="*/ 484 h 490"/>
                  <a:gd name="T36" fmla="*/ 382 w 396"/>
                  <a:gd name="T37" fmla="*/ 486 h 490"/>
                  <a:gd name="T38" fmla="*/ 359 w 396"/>
                  <a:gd name="T39" fmla="*/ 488 h 490"/>
                  <a:gd name="T40" fmla="*/ 336 w 396"/>
                  <a:gd name="T41" fmla="*/ 490 h 490"/>
                  <a:gd name="T42" fmla="*/ 295 w 396"/>
                  <a:gd name="T43" fmla="*/ 488 h 490"/>
                  <a:gd name="T44" fmla="*/ 256 w 396"/>
                  <a:gd name="T45" fmla="*/ 484 h 490"/>
                  <a:gd name="T46" fmla="*/ 219 w 396"/>
                  <a:gd name="T47" fmla="*/ 477 h 490"/>
                  <a:gd name="T48" fmla="*/ 186 w 396"/>
                  <a:gd name="T49" fmla="*/ 471 h 490"/>
                  <a:gd name="T50" fmla="*/ 151 w 396"/>
                  <a:gd name="T51" fmla="*/ 459 h 490"/>
                  <a:gd name="T52" fmla="*/ 122 w 396"/>
                  <a:gd name="T53" fmla="*/ 448 h 490"/>
                  <a:gd name="T54" fmla="*/ 95 w 396"/>
                  <a:gd name="T55" fmla="*/ 434 h 490"/>
                  <a:gd name="T56" fmla="*/ 72 w 396"/>
                  <a:gd name="T57" fmla="*/ 418 h 490"/>
                  <a:gd name="T58" fmla="*/ 49 w 396"/>
                  <a:gd name="T59" fmla="*/ 399 h 490"/>
                  <a:gd name="T60" fmla="*/ 31 w 396"/>
                  <a:gd name="T61" fmla="*/ 380 h 490"/>
                  <a:gd name="T62" fmla="*/ 18 w 396"/>
                  <a:gd name="T63" fmla="*/ 358 h 490"/>
                  <a:gd name="T64" fmla="*/ 10 w 396"/>
                  <a:gd name="T65" fmla="*/ 339 h 490"/>
                  <a:gd name="T66" fmla="*/ 2 w 396"/>
                  <a:gd name="T67" fmla="*/ 314 h 490"/>
                  <a:gd name="T68" fmla="*/ 2 w 396"/>
                  <a:gd name="T69" fmla="*/ 291 h 490"/>
                  <a:gd name="T70" fmla="*/ 4 w 396"/>
                  <a:gd name="T71" fmla="*/ 265 h 490"/>
                  <a:gd name="T72" fmla="*/ 12 w 396"/>
                  <a:gd name="T73" fmla="*/ 242 h 490"/>
                  <a:gd name="T74" fmla="*/ 20 w 396"/>
                  <a:gd name="T75" fmla="*/ 215 h 490"/>
                  <a:gd name="T76" fmla="*/ 33 w 396"/>
                  <a:gd name="T77" fmla="*/ 190 h 490"/>
                  <a:gd name="T78" fmla="*/ 51 w 396"/>
                  <a:gd name="T79" fmla="*/ 166 h 490"/>
                  <a:gd name="T80" fmla="*/ 72 w 396"/>
                  <a:gd name="T81" fmla="*/ 145 h 490"/>
                  <a:gd name="T82" fmla="*/ 95 w 396"/>
                  <a:gd name="T83" fmla="*/ 122 h 490"/>
                  <a:gd name="T84" fmla="*/ 124 w 396"/>
                  <a:gd name="T85" fmla="*/ 103 h 490"/>
                  <a:gd name="T86" fmla="*/ 153 w 396"/>
                  <a:gd name="T87" fmla="*/ 83 h 490"/>
                  <a:gd name="T88" fmla="*/ 190 w 396"/>
                  <a:gd name="T89" fmla="*/ 66 h 490"/>
                  <a:gd name="T90" fmla="*/ 223 w 396"/>
                  <a:gd name="T91" fmla="*/ 48 h 490"/>
                  <a:gd name="T92" fmla="*/ 260 w 396"/>
                  <a:gd name="T93" fmla="*/ 35 h 490"/>
                  <a:gd name="T94" fmla="*/ 297 w 396"/>
                  <a:gd name="T95" fmla="*/ 21 h 490"/>
                  <a:gd name="T96" fmla="*/ 338 w 396"/>
                  <a:gd name="T97" fmla="*/ 13 h 490"/>
                  <a:gd name="T98" fmla="*/ 376 w 396"/>
                  <a:gd name="T99" fmla="*/ 4 h 490"/>
                  <a:gd name="T100" fmla="*/ 396 w 396"/>
                  <a:gd name="T101" fmla="*/ 104 h 4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6"/>
                  <a:gd name="T154" fmla="*/ 0 h 490"/>
                  <a:gd name="T155" fmla="*/ 396 w 396"/>
                  <a:gd name="T156" fmla="*/ 490 h 4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6" h="490">
                    <a:moveTo>
                      <a:pt x="396" y="104"/>
                    </a:moveTo>
                    <a:lnTo>
                      <a:pt x="388" y="106"/>
                    </a:lnTo>
                    <a:lnTo>
                      <a:pt x="378" y="110"/>
                    </a:lnTo>
                    <a:lnTo>
                      <a:pt x="357" y="114"/>
                    </a:lnTo>
                    <a:lnTo>
                      <a:pt x="338" y="122"/>
                    </a:lnTo>
                    <a:lnTo>
                      <a:pt x="320" y="128"/>
                    </a:lnTo>
                    <a:lnTo>
                      <a:pt x="303" y="139"/>
                    </a:lnTo>
                    <a:lnTo>
                      <a:pt x="285" y="147"/>
                    </a:lnTo>
                    <a:lnTo>
                      <a:pt x="270" y="159"/>
                    </a:lnTo>
                    <a:lnTo>
                      <a:pt x="254" y="170"/>
                    </a:lnTo>
                    <a:lnTo>
                      <a:pt x="243" y="184"/>
                    </a:lnTo>
                    <a:lnTo>
                      <a:pt x="229" y="196"/>
                    </a:lnTo>
                    <a:lnTo>
                      <a:pt x="219" y="211"/>
                    </a:lnTo>
                    <a:lnTo>
                      <a:pt x="212" y="225"/>
                    </a:lnTo>
                    <a:lnTo>
                      <a:pt x="208" y="242"/>
                    </a:lnTo>
                    <a:lnTo>
                      <a:pt x="202" y="256"/>
                    </a:lnTo>
                    <a:lnTo>
                      <a:pt x="200" y="269"/>
                    </a:lnTo>
                    <a:lnTo>
                      <a:pt x="200" y="283"/>
                    </a:lnTo>
                    <a:lnTo>
                      <a:pt x="204" y="298"/>
                    </a:lnTo>
                    <a:lnTo>
                      <a:pt x="206" y="310"/>
                    </a:lnTo>
                    <a:lnTo>
                      <a:pt x="213" y="322"/>
                    </a:lnTo>
                    <a:lnTo>
                      <a:pt x="221" y="333"/>
                    </a:lnTo>
                    <a:lnTo>
                      <a:pt x="233" y="345"/>
                    </a:lnTo>
                    <a:lnTo>
                      <a:pt x="245" y="353"/>
                    </a:lnTo>
                    <a:lnTo>
                      <a:pt x="258" y="360"/>
                    </a:lnTo>
                    <a:lnTo>
                      <a:pt x="272" y="366"/>
                    </a:lnTo>
                    <a:lnTo>
                      <a:pt x="289" y="374"/>
                    </a:lnTo>
                    <a:lnTo>
                      <a:pt x="307" y="378"/>
                    </a:lnTo>
                    <a:lnTo>
                      <a:pt x="326" y="382"/>
                    </a:lnTo>
                    <a:lnTo>
                      <a:pt x="336" y="382"/>
                    </a:lnTo>
                    <a:lnTo>
                      <a:pt x="347" y="384"/>
                    </a:lnTo>
                    <a:lnTo>
                      <a:pt x="359" y="384"/>
                    </a:lnTo>
                    <a:lnTo>
                      <a:pt x="371" y="385"/>
                    </a:lnTo>
                    <a:lnTo>
                      <a:pt x="390" y="384"/>
                    </a:lnTo>
                    <a:lnTo>
                      <a:pt x="396" y="384"/>
                    </a:lnTo>
                    <a:lnTo>
                      <a:pt x="396" y="484"/>
                    </a:lnTo>
                    <a:lnTo>
                      <a:pt x="394" y="484"/>
                    </a:lnTo>
                    <a:lnTo>
                      <a:pt x="382" y="486"/>
                    </a:lnTo>
                    <a:lnTo>
                      <a:pt x="371" y="486"/>
                    </a:lnTo>
                    <a:lnTo>
                      <a:pt x="359" y="488"/>
                    </a:lnTo>
                    <a:lnTo>
                      <a:pt x="347" y="488"/>
                    </a:lnTo>
                    <a:lnTo>
                      <a:pt x="336" y="490"/>
                    </a:lnTo>
                    <a:lnTo>
                      <a:pt x="314" y="488"/>
                    </a:lnTo>
                    <a:lnTo>
                      <a:pt x="295" y="488"/>
                    </a:lnTo>
                    <a:lnTo>
                      <a:pt x="274" y="486"/>
                    </a:lnTo>
                    <a:lnTo>
                      <a:pt x="256" y="484"/>
                    </a:lnTo>
                    <a:lnTo>
                      <a:pt x="237" y="480"/>
                    </a:lnTo>
                    <a:lnTo>
                      <a:pt x="219" y="477"/>
                    </a:lnTo>
                    <a:lnTo>
                      <a:pt x="202" y="473"/>
                    </a:lnTo>
                    <a:lnTo>
                      <a:pt x="186" y="471"/>
                    </a:lnTo>
                    <a:lnTo>
                      <a:pt x="169" y="465"/>
                    </a:lnTo>
                    <a:lnTo>
                      <a:pt x="151" y="459"/>
                    </a:lnTo>
                    <a:lnTo>
                      <a:pt x="136" y="453"/>
                    </a:lnTo>
                    <a:lnTo>
                      <a:pt x="122" y="448"/>
                    </a:lnTo>
                    <a:lnTo>
                      <a:pt x="109" y="440"/>
                    </a:lnTo>
                    <a:lnTo>
                      <a:pt x="95" y="434"/>
                    </a:lnTo>
                    <a:lnTo>
                      <a:pt x="84" y="426"/>
                    </a:lnTo>
                    <a:lnTo>
                      <a:pt x="72" y="418"/>
                    </a:lnTo>
                    <a:lnTo>
                      <a:pt x="60" y="409"/>
                    </a:lnTo>
                    <a:lnTo>
                      <a:pt x="49" y="399"/>
                    </a:lnTo>
                    <a:lnTo>
                      <a:pt x="39" y="389"/>
                    </a:lnTo>
                    <a:lnTo>
                      <a:pt x="31" y="380"/>
                    </a:lnTo>
                    <a:lnTo>
                      <a:pt x="23" y="368"/>
                    </a:lnTo>
                    <a:lnTo>
                      <a:pt x="18" y="358"/>
                    </a:lnTo>
                    <a:lnTo>
                      <a:pt x="12" y="349"/>
                    </a:lnTo>
                    <a:lnTo>
                      <a:pt x="10" y="339"/>
                    </a:lnTo>
                    <a:lnTo>
                      <a:pt x="4" y="325"/>
                    </a:lnTo>
                    <a:lnTo>
                      <a:pt x="2" y="314"/>
                    </a:lnTo>
                    <a:lnTo>
                      <a:pt x="0" y="302"/>
                    </a:lnTo>
                    <a:lnTo>
                      <a:pt x="2" y="291"/>
                    </a:lnTo>
                    <a:lnTo>
                      <a:pt x="2" y="277"/>
                    </a:lnTo>
                    <a:lnTo>
                      <a:pt x="4" y="265"/>
                    </a:lnTo>
                    <a:lnTo>
                      <a:pt x="6" y="254"/>
                    </a:lnTo>
                    <a:lnTo>
                      <a:pt x="12" y="242"/>
                    </a:lnTo>
                    <a:lnTo>
                      <a:pt x="14" y="229"/>
                    </a:lnTo>
                    <a:lnTo>
                      <a:pt x="20" y="215"/>
                    </a:lnTo>
                    <a:lnTo>
                      <a:pt x="25" y="201"/>
                    </a:lnTo>
                    <a:lnTo>
                      <a:pt x="33" y="190"/>
                    </a:lnTo>
                    <a:lnTo>
                      <a:pt x="41" y="178"/>
                    </a:lnTo>
                    <a:lnTo>
                      <a:pt x="51" y="166"/>
                    </a:lnTo>
                    <a:lnTo>
                      <a:pt x="60" y="155"/>
                    </a:lnTo>
                    <a:lnTo>
                      <a:pt x="72" y="145"/>
                    </a:lnTo>
                    <a:lnTo>
                      <a:pt x="84" y="134"/>
                    </a:lnTo>
                    <a:lnTo>
                      <a:pt x="95" y="122"/>
                    </a:lnTo>
                    <a:lnTo>
                      <a:pt x="109" y="112"/>
                    </a:lnTo>
                    <a:lnTo>
                      <a:pt x="124" y="103"/>
                    </a:lnTo>
                    <a:lnTo>
                      <a:pt x="138" y="91"/>
                    </a:lnTo>
                    <a:lnTo>
                      <a:pt x="153" y="83"/>
                    </a:lnTo>
                    <a:lnTo>
                      <a:pt x="171" y="73"/>
                    </a:lnTo>
                    <a:lnTo>
                      <a:pt x="190" y="66"/>
                    </a:lnTo>
                    <a:lnTo>
                      <a:pt x="206" y="56"/>
                    </a:lnTo>
                    <a:lnTo>
                      <a:pt x="223" y="48"/>
                    </a:lnTo>
                    <a:lnTo>
                      <a:pt x="241" y="41"/>
                    </a:lnTo>
                    <a:lnTo>
                      <a:pt x="260" y="35"/>
                    </a:lnTo>
                    <a:lnTo>
                      <a:pt x="277" y="27"/>
                    </a:lnTo>
                    <a:lnTo>
                      <a:pt x="297" y="21"/>
                    </a:lnTo>
                    <a:lnTo>
                      <a:pt x="316" y="17"/>
                    </a:lnTo>
                    <a:lnTo>
                      <a:pt x="338" y="13"/>
                    </a:lnTo>
                    <a:lnTo>
                      <a:pt x="355" y="8"/>
                    </a:lnTo>
                    <a:lnTo>
                      <a:pt x="376" y="4"/>
                    </a:lnTo>
                    <a:lnTo>
                      <a:pt x="396" y="0"/>
                    </a:lnTo>
                    <a:lnTo>
                      <a:pt x="396" y="104"/>
                    </a:lnTo>
                    <a:close/>
                  </a:path>
                </a:pathLst>
              </a:custGeom>
              <a:solidFill>
                <a:srgbClr val="1B14A6"/>
              </a:solidFill>
              <a:ln w="8001">
                <a:solidFill>
                  <a:srgbClr val="1B14A6"/>
                </a:solidFill>
                <a:round/>
                <a:headEnd/>
                <a:tailEnd/>
              </a:ln>
            </p:spPr>
            <p:txBody>
              <a:bodyPr>
                <a:prstTxWarp prst="textNoShape">
                  <a:avLst/>
                </a:prstTxWarp>
              </a:bodyPr>
              <a:lstStyle/>
              <a:p>
                <a:endParaRPr lang="en-US">
                  <a:latin typeface="Calibri" pitchFamily="-123" charset="0"/>
                </a:endParaRPr>
              </a:p>
            </p:txBody>
          </p:sp>
          <p:sp>
            <p:nvSpPr>
              <p:cNvPr id="142357" name="Freeform 38"/>
              <p:cNvSpPr>
                <a:spLocks/>
              </p:cNvSpPr>
              <p:nvPr/>
            </p:nvSpPr>
            <p:spPr bwMode="auto">
              <a:xfrm>
                <a:off x="3774" y="2098"/>
                <a:ext cx="295" cy="247"/>
              </a:xfrm>
              <a:custGeom>
                <a:avLst/>
                <a:gdLst>
                  <a:gd name="T0" fmla="*/ 258 w 590"/>
                  <a:gd name="T1" fmla="*/ 393 h 494"/>
                  <a:gd name="T2" fmla="*/ 291 w 590"/>
                  <a:gd name="T3" fmla="*/ 388 h 494"/>
                  <a:gd name="T4" fmla="*/ 320 w 590"/>
                  <a:gd name="T5" fmla="*/ 382 h 494"/>
                  <a:gd name="T6" fmla="*/ 353 w 590"/>
                  <a:gd name="T7" fmla="*/ 358 h 494"/>
                  <a:gd name="T8" fmla="*/ 357 w 590"/>
                  <a:gd name="T9" fmla="*/ 327 h 494"/>
                  <a:gd name="T10" fmla="*/ 318 w 590"/>
                  <a:gd name="T11" fmla="*/ 302 h 494"/>
                  <a:gd name="T12" fmla="*/ 275 w 590"/>
                  <a:gd name="T13" fmla="*/ 285 h 494"/>
                  <a:gd name="T14" fmla="*/ 204 w 590"/>
                  <a:gd name="T15" fmla="*/ 260 h 494"/>
                  <a:gd name="T16" fmla="*/ 155 w 590"/>
                  <a:gd name="T17" fmla="*/ 236 h 494"/>
                  <a:gd name="T18" fmla="*/ 120 w 590"/>
                  <a:gd name="T19" fmla="*/ 215 h 494"/>
                  <a:gd name="T20" fmla="*/ 93 w 590"/>
                  <a:gd name="T21" fmla="*/ 182 h 494"/>
                  <a:gd name="T22" fmla="*/ 93 w 590"/>
                  <a:gd name="T23" fmla="*/ 128 h 494"/>
                  <a:gd name="T24" fmla="*/ 114 w 590"/>
                  <a:gd name="T25" fmla="*/ 87 h 494"/>
                  <a:gd name="T26" fmla="*/ 155 w 590"/>
                  <a:gd name="T27" fmla="*/ 52 h 494"/>
                  <a:gd name="T28" fmla="*/ 202 w 590"/>
                  <a:gd name="T29" fmla="*/ 29 h 494"/>
                  <a:gd name="T30" fmla="*/ 235 w 590"/>
                  <a:gd name="T31" fmla="*/ 19 h 494"/>
                  <a:gd name="T32" fmla="*/ 270 w 590"/>
                  <a:gd name="T33" fmla="*/ 10 h 494"/>
                  <a:gd name="T34" fmla="*/ 308 w 590"/>
                  <a:gd name="T35" fmla="*/ 2 h 494"/>
                  <a:gd name="T36" fmla="*/ 349 w 590"/>
                  <a:gd name="T37" fmla="*/ 0 h 494"/>
                  <a:gd name="T38" fmla="*/ 396 w 590"/>
                  <a:gd name="T39" fmla="*/ 0 h 494"/>
                  <a:gd name="T40" fmla="*/ 429 w 590"/>
                  <a:gd name="T41" fmla="*/ 0 h 494"/>
                  <a:gd name="T42" fmla="*/ 464 w 590"/>
                  <a:gd name="T43" fmla="*/ 2 h 494"/>
                  <a:gd name="T44" fmla="*/ 500 w 590"/>
                  <a:gd name="T45" fmla="*/ 6 h 494"/>
                  <a:gd name="T46" fmla="*/ 537 w 590"/>
                  <a:gd name="T47" fmla="*/ 12 h 494"/>
                  <a:gd name="T48" fmla="*/ 576 w 590"/>
                  <a:gd name="T49" fmla="*/ 19 h 494"/>
                  <a:gd name="T50" fmla="*/ 537 w 590"/>
                  <a:gd name="T51" fmla="*/ 126 h 494"/>
                  <a:gd name="T52" fmla="*/ 498 w 590"/>
                  <a:gd name="T53" fmla="*/ 110 h 494"/>
                  <a:gd name="T54" fmla="*/ 462 w 590"/>
                  <a:gd name="T55" fmla="*/ 99 h 494"/>
                  <a:gd name="T56" fmla="*/ 427 w 590"/>
                  <a:gd name="T57" fmla="*/ 91 h 494"/>
                  <a:gd name="T58" fmla="*/ 386 w 590"/>
                  <a:gd name="T59" fmla="*/ 87 h 494"/>
                  <a:gd name="T60" fmla="*/ 332 w 590"/>
                  <a:gd name="T61" fmla="*/ 89 h 494"/>
                  <a:gd name="T62" fmla="*/ 289 w 590"/>
                  <a:gd name="T63" fmla="*/ 101 h 494"/>
                  <a:gd name="T64" fmla="*/ 272 w 590"/>
                  <a:gd name="T65" fmla="*/ 124 h 494"/>
                  <a:gd name="T66" fmla="*/ 281 w 590"/>
                  <a:gd name="T67" fmla="*/ 151 h 494"/>
                  <a:gd name="T68" fmla="*/ 312 w 590"/>
                  <a:gd name="T69" fmla="*/ 167 h 494"/>
                  <a:gd name="T70" fmla="*/ 431 w 590"/>
                  <a:gd name="T71" fmla="*/ 209 h 494"/>
                  <a:gd name="T72" fmla="*/ 479 w 590"/>
                  <a:gd name="T73" fmla="*/ 229 h 494"/>
                  <a:gd name="T74" fmla="*/ 518 w 590"/>
                  <a:gd name="T75" fmla="*/ 256 h 494"/>
                  <a:gd name="T76" fmla="*/ 539 w 590"/>
                  <a:gd name="T77" fmla="*/ 281 h 494"/>
                  <a:gd name="T78" fmla="*/ 549 w 590"/>
                  <a:gd name="T79" fmla="*/ 316 h 494"/>
                  <a:gd name="T80" fmla="*/ 537 w 590"/>
                  <a:gd name="T81" fmla="*/ 357 h 494"/>
                  <a:gd name="T82" fmla="*/ 504 w 590"/>
                  <a:gd name="T83" fmla="*/ 401 h 494"/>
                  <a:gd name="T84" fmla="*/ 477 w 590"/>
                  <a:gd name="T85" fmla="*/ 419 h 494"/>
                  <a:gd name="T86" fmla="*/ 450 w 590"/>
                  <a:gd name="T87" fmla="*/ 438 h 494"/>
                  <a:gd name="T88" fmla="*/ 417 w 590"/>
                  <a:gd name="T89" fmla="*/ 453 h 494"/>
                  <a:gd name="T90" fmla="*/ 382 w 590"/>
                  <a:gd name="T91" fmla="*/ 467 h 494"/>
                  <a:gd name="T92" fmla="*/ 341 w 590"/>
                  <a:gd name="T93" fmla="*/ 477 h 494"/>
                  <a:gd name="T94" fmla="*/ 297 w 590"/>
                  <a:gd name="T95" fmla="*/ 484 h 494"/>
                  <a:gd name="T96" fmla="*/ 250 w 590"/>
                  <a:gd name="T97" fmla="*/ 490 h 494"/>
                  <a:gd name="T98" fmla="*/ 204 w 590"/>
                  <a:gd name="T99" fmla="*/ 494 h 494"/>
                  <a:gd name="T100" fmla="*/ 167 w 590"/>
                  <a:gd name="T101" fmla="*/ 492 h 494"/>
                  <a:gd name="T102" fmla="*/ 130 w 590"/>
                  <a:gd name="T103" fmla="*/ 490 h 494"/>
                  <a:gd name="T104" fmla="*/ 93 w 590"/>
                  <a:gd name="T105" fmla="*/ 484 h 494"/>
                  <a:gd name="T106" fmla="*/ 52 w 590"/>
                  <a:gd name="T107" fmla="*/ 481 h 494"/>
                  <a:gd name="T108" fmla="*/ 12 w 590"/>
                  <a:gd name="T109" fmla="*/ 473 h 494"/>
                  <a:gd name="T110" fmla="*/ 37 w 590"/>
                  <a:gd name="T111" fmla="*/ 351 h 494"/>
                  <a:gd name="T112" fmla="*/ 76 w 590"/>
                  <a:gd name="T113" fmla="*/ 364 h 494"/>
                  <a:gd name="T114" fmla="*/ 114 w 590"/>
                  <a:gd name="T115" fmla="*/ 376 h 494"/>
                  <a:gd name="T116" fmla="*/ 151 w 590"/>
                  <a:gd name="T117" fmla="*/ 386 h 494"/>
                  <a:gd name="T118" fmla="*/ 190 w 590"/>
                  <a:gd name="T119" fmla="*/ 391 h 494"/>
                  <a:gd name="T120" fmla="*/ 235 w 590"/>
                  <a:gd name="T121" fmla="*/ 395 h 49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90"/>
                  <a:gd name="T184" fmla="*/ 0 h 494"/>
                  <a:gd name="T185" fmla="*/ 590 w 590"/>
                  <a:gd name="T186" fmla="*/ 494 h 49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90" h="494">
                    <a:moveTo>
                      <a:pt x="235" y="395"/>
                    </a:moveTo>
                    <a:lnTo>
                      <a:pt x="246" y="393"/>
                    </a:lnTo>
                    <a:lnTo>
                      <a:pt x="258" y="393"/>
                    </a:lnTo>
                    <a:lnTo>
                      <a:pt x="270" y="391"/>
                    </a:lnTo>
                    <a:lnTo>
                      <a:pt x="281" y="391"/>
                    </a:lnTo>
                    <a:lnTo>
                      <a:pt x="291" y="388"/>
                    </a:lnTo>
                    <a:lnTo>
                      <a:pt x="301" y="386"/>
                    </a:lnTo>
                    <a:lnTo>
                      <a:pt x="310" y="384"/>
                    </a:lnTo>
                    <a:lnTo>
                      <a:pt x="320" y="382"/>
                    </a:lnTo>
                    <a:lnTo>
                      <a:pt x="334" y="374"/>
                    </a:lnTo>
                    <a:lnTo>
                      <a:pt x="345" y="366"/>
                    </a:lnTo>
                    <a:lnTo>
                      <a:pt x="353" y="358"/>
                    </a:lnTo>
                    <a:lnTo>
                      <a:pt x="361" y="351"/>
                    </a:lnTo>
                    <a:lnTo>
                      <a:pt x="361" y="337"/>
                    </a:lnTo>
                    <a:lnTo>
                      <a:pt x="357" y="327"/>
                    </a:lnTo>
                    <a:lnTo>
                      <a:pt x="347" y="318"/>
                    </a:lnTo>
                    <a:lnTo>
                      <a:pt x="336" y="310"/>
                    </a:lnTo>
                    <a:lnTo>
                      <a:pt x="318" y="302"/>
                    </a:lnTo>
                    <a:lnTo>
                      <a:pt x="299" y="295"/>
                    </a:lnTo>
                    <a:lnTo>
                      <a:pt x="287" y="289"/>
                    </a:lnTo>
                    <a:lnTo>
                      <a:pt x="275" y="285"/>
                    </a:lnTo>
                    <a:lnTo>
                      <a:pt x="262" y="281"/>
                    </a:lnTo>
                    <a:lnTo>
                      <a:pt x="250" y="277"/>
                    </a:lnTo>
                    <a:lnTo>
                      <a:pt x="204" y="260"/>
                    </a:lnTo>
                    <a:lnTo>
                      <a:pt x="186" y="252"/>
                    </a:lnTo>
                    <a:lnTo>
                      <a:pt x="171" y="244"/>
                    </a:lnTo>
                    <a:lnTo>
                      <a:pt x="155" y="236"/>
                    </a:lnTo>
                    <a:lnTo>
                      <a:pt x="144" y="231"/>
                    </a:lnTo>
                    <a:lnTo>
                      <a:pt x="130" y="223"/>
                    </a:lnTo>
                    <a:lnTo>
                      <a:pt x="120" y="215"/>
                    </a:lnTo>
                    <a:lnTo>
                      <a:pt x="111" y="207"/>
                    </a:lnTo>
                    <a:lnTo>
                      <a:pt x="105" y="200"/>
                    </a:lnTo>
                    <a:lnTo>
                      <a:pt x="93" y="182"/>
                    </a:lnTo>
                    <a:lnTo>
                      <a:pt x="87" y="165"/>
                    </a:lnTo>
                    <a:lnTo>
                      <a:pt x="87" y="145"/>
                    </a:lnTo>
                    <a:lnTo>
                      <a:pt x="93" y="128"/>
                    </a:lnTo>
                    <a:lnTo>
                      <a:pt x="97" y="112"/>
                    </a:lnTo>
                    <a:lnTo>
                      <a:pt x="105" y="99"/>
                    </a:lnTo>
                    <a:lnTo>
                      <a:pt x="114" y="87"/>
                    </a:lnTo>
                    <a:lnTo>
                      <a:pt x="126" y="76"/>
                    </a:lnTo>
                    <a:lnTo>
                      <a:pt x="138" y="64"/>
                    </a:lnTo>
                    <a:lnTo>
                      <a:pt x="155" y="52"/>
                    </a:lnTo>
                    <a:lnTo>
                      <a:pt x="173" y="43"/>
                    </a:lnTo>
                    <a:lnTo>
                      <a:pt x="194" y="35"/>
                    </a:lnTo>
                    <a:lnTo>
                      <a:pt x="202" y="29"/>
                    </a:lnTo>
                    <a:lnTo>
                      <a:pt x="211" y="25"/>
                    </a:lnTo>
                    <a:lnTo>
                      <a:pt x="223" y="21"/>
                    </a:lnTo>
                    <a:lnTo>
                      <a:pt x="235" y="19"/>
                    </a:lnTo>
                    <a:lnTo>
                      <a:pt x="246" y="15"/>
                    </a:lnTo>
                    <a:lnTo>
                      <a:pt x="258" y="13"/>
                    </a:lnTo>
                    <a:lnTo>
                      <a:pt x="270" y="10"/>
                    </a:lnTo>
                    <a:lnTo>
                      <a:pt x="283" y="8"/>
                    </a:lnTo>
                    <a:lnTo>
                      <a:pt x="295" y="4"/>
                    </a:lnTo>
                    <a:lnTo>
                      <a:pt x="308" y="2"/>
                    </a:lnTo>
                    <a:lnTo>
                      <a:pt x="322" y="0"/>
                    </a:lnTo>
                    <a:lnTo>
                      <a:pt x="336" y="0"/>
                    </a:lnTo>
                    <a:lnTo>
                      <a:pt x="349" y="0"/>
                    </a:lnTo>
                    <a:lnTo>
                      <a:pt x="365" y="0"/>
                    </a:lnTo>
                    <a:lnTo>
                      <a:pt x="378" y="0"/>
                    </a:lnTo>
                    <a:lnTo>
                      <a:pt x="396" y="0"/>
                    </a:lnTo>
                    <a:lnTo>
                      <a:pt x="405" y="0"/>
                    </a:lnTo>
                    <a:lnTo>
                      <a:pt x="417" y="0"/>
                    </a:lnTo>
                    <a:lnTo>
                      <a:pt x="429" y="0"/>
                    </a:lnTo>
                    <a:lnTo>
                      <a:pt x="440" y="0"/>
                    </a:lnTo>
                    <a:lnTo>
                      <a:pt x="452" y="0"/>
                    </a:lnTo>
                    <a:lnTo>
                      <a:pt x="464" y="2"/>
                    </a:lnTo>
                    <a:lnTo>
                      <a:pt x="475" y="4"/>
                    </a:lnTo>
                    <a:lnTo>
                      <a:pt x="489" y="6"/>
                    </a:lnTo>
                    <a:lnTo>
                      <a:pt x="500" y="6"/>
                    </a:lnTo>
                    <a:lnTo>
                      <a:pt x="512" y="8"/>
                    </a:lnTo>
                    <a:lnTo>
                      <a:pt x="524" y="10"/>
                    </a:lnTo>
                    <a:lnTo>
                      <a:pt x="537" y="12"/>
                    </a:lnTo>
                    <a:lnTo>
                      <a:pt x="549" y="13"/>
                    </a:lnTo>
                    <a:lnTo>
                      <a:pt x="562" y="17"/>
                    </a:lnTo>
                    <a:lnTo>
                      <a:pt x="576" y="19"/>
                    </a:lnTo>
                    <a:lnTo>
                      <a:pt x="590" y="23"/>
                    </a:lnTo>
                    <a:lnTo>
                      <a:pt x="553" y="132"/>
                    </a:lnTo>
                    <a:lnTo>
                      <a:pt x="537" y="126"/>
                    </a:lnTo>
                    <a:lnTo>
                      <a:pt x="524" y="120"/>
                    </a:lnTo>
                    <a:lnTo>
                      <a:pt x="510" y="114"/>
                    </a:lnTo>
                    <a:lnTo>
                      <a:pt x="498" y="110"/>
                    </a:lnTo>
                    <a:lnTo>
                      <a:pt x="485" y="105"/>
                    </a:lnTo>
                    <a:lnTo>
                      <a:pt x="473" y="103"/>
                    </a:lnTo>
                    <a:lnTo>
                      <a:pt x="462" y="99"/>
                    </a:lnTo>
                    <a:lnTo>
                      <a:pt x="450" y="97"/>
                    </a:lnTo>
                    <a:lnTo>
                      <a:pt x="438" y="93"/>
                    </a:lnTo>
                    <a:lnTo>
                      <a:pt x="427" y="91"/>
                    </a:lnTo>
                    <a:lnTo>
                      <a:pt x="415" y="89"/>
                    </a:lnTo>
                    <a:lnTo>
                      <a:pt x="405" y="89"/>
                    </a:lnTo>
                    <a:lnTo>
                      <a:pt x="386" y="87"/>
                    </a:lnTo>
                    <a:lnTo>
                      <a:pt x="370" y="87"/>
                    </a:lnTo>
                    <a:lnTo>
                      <a:pt x="349" y="87"/>
                    </a:lnTo>
                    <a:lnTo>
                      <a:pt x="332" y="89"/>
                    </a:lnTo>
                    <a:lnTo>
                      <a:pt x="314" y="91"/>
                    </a:lnTo>
                    <a:lnTo>
                      <a:pt x="303" y="97"/>
                    </a:lnTo>
                    <a:lnTo>
                      <a:pt x="289" y="101"/>
                    </a:lnTo>
                    <a:lnTo>
                      <a:pt x="281" y="107"/>
                    </a:lnTo>
                    <a:lnTo>
                      <a:pt x="274" y="114"/>
                    </a:lnTo>
                    <a:lnTo>
                      <a:pt x="272" y="124"/>
                    </a:lnTo>
                    <a:lnTo>
                      <a:pt x="270" y="136"/>
                    </a:lnTo>
                    <a:lnTo>
                      <a:pt x="277" y="147"/>
                    </a:lnTo>
                    <a:lnTo>
                      <a:pt x="281" y="151"/>
                    </a:lnTo>
                    <a:lnTo>
                      <a:pt x="289" y="157"/>
                    </a:lnTo>
                    <a:lnTo>
                      <a:pt x="299" y="161"/>
                    </a:lnTo>
                    <a:lnTo>
                      <a:pt x="312" y="167"/>
                    </a:lnTo>
                    <a:lnTo>
                      <a:pt x="396" y="198"/>
                    </a:lnTo>
                    <a:lnTo>
                      <a:pt x="413" y="203"/>
                    </a:lnTo>
                    <a:lnTo>
                      <a:pt x="431" y="209"/>
                    </a:lnTo>
                    <a:lnTo>
                      <a:pt x="448" y="215"/>
                    </a:lnTo>
                    <a:lnTo>
                      <a:pt x="466" y="223"/>
                    </a:lnTo>
                    <a:lnTo>
                      <a:pt x="479" y="229"/>
                    </a:lnTo>
                    <a:lnTo>
                      <a:pt x="495" y="238"/>
                    </a:lnTo>
                    <a:lnTo>
                      <a:pt x="506" y="246"/>
                    </a:lnTo>
                    <a:lnTo>
                      <a:pt x="518" y="256"/>
                    </a:lnTo>
                    <a:lnTo>
                      <a:pt x="526" y="264"/>
                    </a:lnTo>
                    <a:lnTo>
                      <a:pt x="533" y="273"/>
                    </a:lnTo>
                    <a:lnTo>
                      <a:pt x="539" y="281"/>
                    </a:lnTo>
                    <a:lnTo>
                      <a:pt x="545" y="293"/>
                    </a:lnTo>
                    <a:lnTo>
                      <a:pt x="547" y="304"/>
                    </a:lnTo>
                    <a:lnTo>
                      <a:pt x="549" y="316"/>
                    </a:lnTo>
                    <a:lnTo>
                      <a:pt x="547" y="327"/>
                    </a:lnTo>
                    <a:lnTo>
                      <a:pt x="545" y="343"/>
                    </a:lnTo>
                    <a:lnTo>
                      <a:pt x="537" y="357"/>
                    </a:lnTo>
                    <a:lnTo>
                      <a:pt x="528" y="372"/>
                    </a:lnTo>
                    <a:lnTo>
                      <a:pt x="516" y="386"/>
                    </a:lnTo>
                    <a:lnTo>
                      <a:pt x="504" y="401"/>
                    </a:lnTo>
                    <a:lnTo>
                      <a:pt x="495" y="407"/>
                    </a:lnTo>
                    <a:lnTo>
                      <a:pt x="487" y="413"/>
                    </a:lnTo>
                    <a:lnTo>
                      <a:pt x="477" y="419"/>
                    </a:lnTo>
                    <a:lnTo>
                      <a:pt x="469" y="426"/>
                    </a:lnTo>
                    <a:lnTo>
                      <a:pt x="460" y="432"/>
                    </a:lnTo>
                    <a:lnTo>
                      <a:pt x="450" y="438"/>
                    </a:lnTo>
                    <a:lnTo>
                      <a:pt x="440" y="444"/>
                    </a:lnTo>
                    <a:lnTo>
                      <a:pt x="431" y="450"/>
                    </a:lnTo>
                    <a:lnTo>
                      <a:pt x="417" y="453"/>
                    </a:lnTo>
                    <a:lnTo>
                      <a:pt x="405" y="457"/>
                    </a:lnTo>
                    <a:lnTo>
                      <a:pt x="394" y="461"/>
                    </a:lnTo>
                    <a:lnTo>
                      <a:pt x="382" y="467"/>
                    </a:lnTo>
                    <a:lnTo>
                      <a:pt x="369" y="469"/>
                    </a:lnTo>
                    <a:lnTo>
                      <a:pt x="355" y="473"/>
                    </a:lnTo>
                    <a:lnTo>
                      <a:pt x="341" y="477"/>
                    </a:lnTo>
                    <a:lnTo>
                      <a:pt x="328" y="481"/>
                    </a:lnTo>
                    <a:lnTo>
                      <a:pt x="312" y="483"/>
                    </a:lnTo>
                    <a:lnTo>
                      <a:pt x="297" y="484"/>
                    </a:lnTo>
                    <a:lnTo>
                      <a:pt x="281" y="486"/>
                    </a:lnTo>
                    <a:lnTo>
                      <a:pt x="268" y="490"/>
                    </a:lnTo>
                    <a:lnTo>
                      <a:pt x="250" y="490"/>
                    </a:lnTo>
                    <a:lnTo>
                      <a:pt x="235" y="492"/>
                    </a:lnTo>
                    <a:lnTo>
                      <a:pt x="219" y="492"/>
                    </a:lnTo>
                    <a:lnTo>
                      <a:pt x="204" y="494"/>
                    </a:lnTo>
                    <a:lnTo>
                      <a:pt x="190" y="492"/>
                    </a:lnTo>
                    <a:lnTo>
                      <a:pt x="178" y="492"/>
                    </a:lnTo>
                    <a:lnTo>
                      <a:pt x="167" y="492"/>
                    </a:lnTo>
                    <a:lnTo>
                      <a:pt x="155" y="492"/>
                    </a:lnTo>
                    <a:lnTo>
                      <a:pt x="142" y="490"/>
                    </a:lnTo>
                    <a:lnTo>
                      <a:pt x="130" y="490"/>
                    </a:lnTo>
                    <a:lnTo>
                      <a:pt x="118" y="488"/>
                    </a:lnTo>
                    <a:lnTo>
                      <a:pt x="107" y="488"/>
                    </a:lnTo>
                    <a:lnTo>
                      <a:pt x="93" y="484"/>
                    </a:lnTo>
                    <a:lnTo>
                      <a:pt x="80" y="484"/>
                    </a:lnTo>
                    <a:lnTo>
                      <a:pt x="66" y="481"/>
                    </a:lnTo>
                    <a:lnTo>
                      <a:pt x="52" y="481"/>
                    </a:lnTo>
                    <a:lnTo>
                      <a:pt x="39" y="477"/>
                    </a:lnTo>
                    <a:lnTo>
                      <a:pt x="25" y="475"/>
                    </a:lnTo>
                    <a:lnTo>
                      <a:pt x="12" y="473"/>
                    </a:lnTo>
                    <a:lnTo>
                      <a:pt x="0" y="471"/>
                    </a:lnTo>
                    <a:lnTo>
                      <a:pt x="25" y="347"/>
                    </a:lnTo>
                    <a:lnTo>
                      <a:pt x="37" y="351"/>
                    </a:lnTo>
                    <a:lnTo>
                      <a:pt x="50" y="355"/>
                    </a:lnTo>
                    <a:lnTo>
                      <a:pt x="62" y="358"/>
                    </a:lnTo>
                    <a:lnTo>
                      <a:pt x="76" y="364"/>
                    </a:lnTo>
                    <a:lnTo>
                      <a:pt x="87" y="368"/>
                    </a:lnTo>
                    <a:lnTo>
                      <a:pt x="101" y="372"/>
                    </a:lnTo>
                    <a:lnTo>
                      <a:pt x="114" y="376"/>
                    </a:lnTo>
                    <a:lnTo>
                      <a:pt x="128" y="382"/>
                    </a:lnTo>
                    <a:lnTo>
                      <a:pt x="140" y="384"/>
                    </a:lnTo>
                    <a:lnTo>
                      <a:pt x="151" y="386"/>
                    </a:lnTo>
                    <a:lnTo>
                      <a:pt x="165" y="388"/>
                    </a:lnTo>
                    <a:lnTo>
                      <a:pt x="178" y="391"/>
                    </a:lnTo>
                    <a:lnTo>
                      <a:pt x="190" y="391"/>
                    </a:lnTo>
                    <a:lnTo>
                      <a:pt x="206" y="393"/>
                    </a:lnTo>
                    <a:lnTo>
                      <a:pt x="219" y="393"/>
                    </a:lnTo>
                    <a:lnTo>
                      <a:pt x="235" y="395"/>
                    </a:lnTo>
                    <a:close/>
                  </a:path>
                </a:pathLst>
              </a:custGeom>
              <a:solidFill>
                <a:srgbClr val="1B14A6"/>
              </a:solidFill>
              <a:ln w="8001">
                <a:solidFill>
                  <a:srgbClr val="1B14A6"/>
                </a:solidFill>
                <a:round/>
                <a:headEnd/>
                <a:tailEnd/>
              </a:ln>
            </p:spPr>
            <p:txBody>
              <a:bodyPr>
                <a:prstTxWarp prst="textNoShape">
                  <a:avLst/>
                </a:prstTxWarp>
              </a:bodyPr>
              <a:lstStyle/>
              <a:p>
                <a:endParaRPr lang="en-US">
                  <a:latin typeface="Calibri" pitchFamily="-123" charset="0"/>
                </a:endParaRPr>
              </a:p>
            </p:txBody>
          </p:sp>
        </p:grpSp>
        <p:sp>
          <p:nvSpPr>
            <p:cNvPr id="142345" name="Freeform 39"/>
            <p:cNvSpPr>
              <a:spLocks/>
            </p:cNvSpPr>
            <p:nvPr/>
          </p:nvSpPr>
          <p:spPr bwMode="auto">
            <a:xfrm>
              <a:off x="2160" y="1599"/>
              <a:ext cx="1282" cy="430"/>
            </a:xfrm>
            <a:custGeom>
              <a:avLst/>
              <a:gdLst>
                <a:gd name="T0" fmla="*/ 1420 w 2564"/>
                <a:gd name="T1" fmla="*/ 769 h 860"/>
                <a:gd name="T2" fmla="*/ 1582 w 2564"/>
                <a:gd name="T3" fmla="*/ 758 h 860"/>
                <a:gd name="T4" fmla="*/ 1852 w 2564"/>
                <a:gd name="T5" fmla="*/ 723 h 860"/>
                <a:gd name="T6" fmla="*/ 2079 w 2564"/>
                <a:gd name="T7" fmla="*/ 665 h 860"/>
                <a:gd name="T8" fmla="*/ 2300 w 2564"/>
                <a:gd name="T9" fmla="*/ 531 h 860"/>
                <a:gd name="T10" fmla="*/ 2213 w 2564"/>
                <a:gd name="T11" fmla="*/ 358 h 860"/>
                <a:gd name="T12" fmla="*/ 2015 w 2564"/>
                <a:gd name="T13" fmla="*/ 287 h 860"/>
                <a:gd name="T14" fmla="*/ 1800 w 2564"/>
                <a:gd name="T15" fmla="*/ 254 h 860"/>
                <a:gd name="T16" fmla="*/ 1571 w 2564"/>
                <a:gd name="T17" fmla="*/ 254 h 860"/>
                <a:gd name="T18" fmla="*/ 1390 w 2564"/>
                <a:gd name="T19" fmla="*/ 273 h 860"/>
                <a:gd name="T20" fmla="*/ 1158 w 2564"/>
                <a:gd name="T21" fmla="*/ 347 h 860"/>
                <a:gd name="T22" fmla="*/ 1010 w 2564"/>
                <a:gd name="T23" fmla="*/ 333 h 860"/>
                <a:gd name="T24" fmla="*/ 1181 w 2564"/>
                <a:gd name="T25" fmla="*/ 234 h 860"/>
                <a:gd name="T26" fmla="*/ 1422 w 2564"/>
                <a:gd name="T27" fmla="*/ 186 h 860"/>
                <a:gd name="T28" fmla="*/ 1726 w 2564"/>
                <a:gd name="T29" fmla="*/ 172 h 860"/>
                <a:gd name="T30" fmla="*/ 2032 w 2564"/>
                <a:gd name="T31" fmla="*/ 199 h 860"/>
                <a:gd name="T32" fmla="*/ 2285 w 2564"/>
                <a:gd name="T33" fmla="*/ 263 h 860"/>
                <a:gd name="T34" fmla="*/ 2453 w 2564"/>
                <a:gd name="T35" fmla="*/ 358 h 860"/>
                <a:gd name="T36" fmla="*/ 2463 w 2564"/>
                <a:gd name="T37" fmla="*/ 587 h 860"/>
                <a:gd name="T38" fmla="*/ 2298 w 2564"/>
                <a:gd name="T39" fmla="*/ 713 h 860"/>
                <a:gd name="T40" fmla="*/ 2081 w 2564"/>
                <a:gd name="T41" fmla="*/ 794 h 860"/>
                <a:gd name="T42" fmla="*/ 1813 w 2564"/>
                <a:gd name="T43" fmla="*/ 853 h 860"/>
                <a:gd name="T44" fmla="*/ 2030 w 2564"/>
                <a:gd name="T45" fmla="*/ 814 h 860"/>
                <a:gd name="T46" fmla="*/ 2283 w 2564"/>
                <a:gd name="T47" fmla="*/ 736 h 860"/>
                <a:gd name="T48" fmla="*/ 2461 w 2564"/>
                <a:gd name="T49" fmla="*/ 634 h 860"/>
                <a:gd name="T50" fmla="*/ 2541 w 2564"/>
                <a:gd name="T51" fmla="*/ 399 h 860"/>
                <a:gd name="T52" fmla="*/ 2362 w 2564"/>
                <a:gd name="T53" fmla="*/ 261 h 860"/>
                <a:gd name="T54" fmla="*/ 2118 w 2564"/>
                <a:gd name="T55" fmla="*/ 184 h 860"/>
                <a:gd name="T56" fmla="*/ 1811 w 2564"/>
                <a:gd name="T57" fmla="*/ 139 h 860"/>
                <a:gd name="T58" fmla="*/ 1295 w 2564"/>
                <a:gd name="T59" fmla="*/ 141 h 860"/>
                <a:gd name="T60" fmla="*/ 1045 w 2564"/>
                <a:gd name="T61" fmla="*/ 182 h 860"/>
                <a:gd name="T62" fmla="*/ 849 w 2564"/>
                <a:gd name="T63" fmla="*/ 246 h 860"/>
                <a:gd name="T64" fmla="*/ 700 w 2564"/>
                <a:gd name="T65" fmla="*/ 403 h 860"/>
                <a:gd name="T66" fmla="*/ 834 w 2564"/>
                <a:gd name="T67" fmla="*/ 541 h 860"/>
                <a:gd name="T68" fmla="*/ 1024 w 2564"/>
                <a:gd name="T69" fmla="*/ 599 h 860"/>
                <a:gd name="T70" fmla="*/ 1268 w 2564"/>
                <a:gd name="T71" fmla="*/ 630 h 860"/>
                <a:gd name="T72" fmla="*/ 1522 w 2564"/>
                <a:gd name="T73" fmla="*/ 636 h 860"/>
                <a:gd name="T74" fmla="*/ 1728 w 2564"/>
                <a:gd name="T75" fmla="*/ 612 h 860"/>
                <a:gd name="T76" fmla="*/ 1908 w 2564"/>
                <a:gd name="T77" fmla="*/ 572 h 860"/>
                <a:gd name="T78" fmla="*/ 2120 w 2564"/>
                <a:gd name="T79" fmla="*/ 461 h 860"/>
                <a:gd name="T80" fmla="*/ 2050 w 2564"/>
                <a:gd name="T81" fmla="*/ 608 h 860"/>
                <a:gd name="T82" fmla="*/ 1811 w 2564"/>
                <a:gd name="T83" fmla="*/ 684 h 860"/>
                <a:gd name="T84" fmla="*/ 1627 w 2564"/>
                <a:gd name="T85" fmla="*/ 717 h 860"/>
                <a:gd name="T86" fmla="*/ 1427 w 2564"/>
                <a:gd name="T87" fmla="*/ 734 h 860"/>
                <a:gd name="T88" fmla="*/ 1078 w 2564"/>
                <a:gd name="T89" fmla="*/ 730 h 860"/>
                <a:gd name="T90" fmla="*/ 667 w 2564"/>
                <a:gd name="T91" fmla="*/ 680 h 860"/>
                <a:gd name="T92" fmla="*/ 353 w 2564"/>
                <a:gd name="T93" fmla="*/ 589 h 860"/>
                <a:gd name="T94" fmla="*/ 169 w 2564"/>
                <a:gd name="T95" fmla="*/ 467 h 860"/>
                <a:gd name="T96" fmla="*/ 206 w 2564"/>
                <a:gd name="T97" fmla="*/ 265 h 860"/>
                <a:gd name="T98" fmla="*/ 425 w 2564"/>
                <a:gd name="T99" fmla="*/ 149 h 860"/>
                <a:gd name="T100" fmla="*/ 758 w 2564"/>
                <a:gd name="T101" fmla="*/ 60 h 860"/>
                <a:gd name="T102" fmla="*/ 1167 w 2564"/>
                <a:gd name="T103" fmla="*/ 8 h 860"/>
                <a:gd name="T104" fmla="*/ 1006 w 2564"/>
                <a:gd name="T105" fmla="*/ 10 h 860"/>
                <a:gd name="T106" fmla="*/ 580 w 2564"/>
                <a:gd name="T107" fmla="*/ 75 h 860"/>
                <a:gd name="T108" fmla="*/ 242 w 2564"/>
                <a:gd name="T109" fmla="*/ 174 h 860"/>
                <a:gd name="T110" fmla="*/ 39 w 2564"/>
                <a:gd name="T111" fmla="*/ 306 h 860"/>
                <a:gd name="T112" fmla="*/ 33 w 2564"/>
                <a:gd name="T113" fmla="*/ 488 h 860"/>
                <a:gd name="T114" fmla="*/ 217 w 2564"/>
                <a:gd name="T115" fmla="*/ 614 h 860"/>
                <a:gd name="T116" fmla="*/ 531 w 2564"/>
                <a:gd name="T117" fmla="*/ 709 h 860"/>
                <a:gd name="T118" fmla="*/ 941 w 2564"/>
                <a:gd name="T119" fmla="*/ 761 h 8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64"/>
                <a:gd name="T181" fmla="*/ 0 h 860"/>
                <a:gd name="T182" fmla="*/ 2564 w 2564"/>
                <a:gd name="T183" fmla="*/ 860 h 8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64" h="860">
                  <a:moveTo>
                    <a:pt x="1255" y="775"/>
                  </a:moveTo>
                  <a:lnTo>
                    <a:pt x="1266" y="773"/>
                  </a:lnTo>
                  <a:lnTo>
                    <a:pt x="1278" y="773"/>
                  </a:lnTo>
                  <a:lnTo>
                    <a:pt x="1290" y="773"/>
                  </a:lnTo>
                  <a:lnTo>
                    <a:pt x="1301" y="773"/>
                  </a:lnTo>
                  <a:lnTo>
                    <a:pt x="1313" y="771"/>
                  </a:lnTo>
                  <a:lnTo>
                    <a:pt x="1325" y="771"/>
                  </a:lnTo>
                  <a:lnTo>
                    <a:pt x="1336" y="771"/>
                  </a:lnTo>
                  <a:lnTo>
                    <a:pt x="1350" y="771"/>
                  </a:lnTo>
                  <a:lnTo>
                    <a:pt x="1361" y="769"/>
                  </a:lnTo>
                  <a:lnTo>
                    <a:pt x="1373" y="769"/>
                  </a:lnTo>
                  <a:lnTo>
                    <a:pt x="1385" y="769"/>
                  </a:lnTo>
                  <a:lnTo>
                    <a:pt x="1396" y="769"/>
                  </a:lnTo>
                  <a:lnTo>
                    <a:pt x="1408" y="769"/>
                  </a:lnTo>
                  <a:lnTo>
                    <a:pt x="1420" y="769"/>
                  </a:lnTo>
                  <a:lnTo>
                    <a:pt x="1431" y="769"/>
                  </a:lnTo>
                  <a:lnTo>
                    <a:pt x="1443" y="769"/>
                  </a:lnTo>
                  <a:lnTo>
                    <a:pt x="1453" y="767"/>
                  </a:lnTo>
                  <a:lnTo>
                    <a:pt x="1464" y="767"/>
                  </a:lnTo>
                  <a:lnTo>
                    <a:pt x="1474" y="765"/>
                  </a:lnTo>
                  <a:lnTo>
                    <a:pt x="1486" y="765"/>
                  </a:lnTo>
                  <a:lnTo>
                    <a:pt x="1495" y="763"/>
                  </a:lnTo>
                  <a:lnTo>
                    <a:pt x="1507" y="763"/>
                  </a:lnTo>
                  <a:lnTo>
                    <a:pt x="1518" y="763"/>
                  </a:lnTo>
                  <a:lnTo>
                    <a:pt x="1530" y="763"/>
                  </a:lnTo>
                  <a:lnTo>
                    <a:pt x="1540" y="761"/>
                  </a:lnTo>
                  <a:lnTo>
                    <a:pt x="1550" y="761"/>
                  </a:lnTo>
                  <a:lnTo>
                    <a:pt x="1561" y="760"/>
                  </a:lnTo>
                  <a:lnTo>
                    <a:pt x="1573" y="760"/>
                  </a:lnTo>
                  <a:lnTo>
                    <a:pt x="1582" y="758"/>
                  </a:lnTo>
                  <a:lnTo>
                    <a:pt x="1592" y="758"/>
                  </a:lnTo>
                  <a:lnTo>
                    <a:pt x="1604" y="758"/>
                  </a:lnTo>
                  <a:lnTo>
                    <a:pt x="1615" y="758"/>
                  </a:lnTo>
                  <a:lnTo>
                    <a:pt x="1635" y="754"/>
                  </a:lnTo>
                  <a:lnTo>
                    <a:pt x="1654" y="752"/>
                  </a:lnTo>
                  <a:lnTo>
                    <a:pt x="1674" y="748"/>
                  </a:lnTo>
                  <a:lnTo>
                    <a:pt x="1695" y="746"/>
                  </a:lnTo>
                  <a:lnTo>
                    <a:pt x="1714" y="742"/>
                  </a:lnTo>
                  <a:lnTo>
                    <a:pt x="1734" y="740"/>
                  </a:lnTo>
                  <a:lnTo>
                    <a:pt x="1753" y="738"/>
                  </a:lnTo>
                  <a:lnTo>
                    <a:pt x="1774" y="736"/>
                  </a:lnTo>
                  <a:lnTo>
                    <a:pt x="1792" y="732"/>
                  </a:lnTo>
                  <a:lnTo>
                    <a:pt x="1811" y="729"/>
                  </a:lnTo>
                  <a:lnTo>
                    <a:pt x="1831" y="725"/>
                  </a:lnTo>
                  <a:lnTo>
                    <a:pt x="1852" y="723"/>
                  </a:lnTo>
                  <a:lnTo>
                    <a:pt x="1870" y="717"/>
                  </a:lnTo>
                  <a:lnTo>
                    <a:pt x="1889" y="715"/>
                  </a:lnTo>
                  <a:lnTo>
                    <a:pt x="1908" y="709"/>
                  </a:lnTo>
                  <a:lnTo>
                    <a:pt x="1930" y="707"/>
                  </a:lnTo>
                  <a:lnTo>
                    <a:pt x="1939" y="703"/>
                  </a:lnTo>
                  <a:lnTo>
                    <a:pt x="1951" y="701"/>
                  </a:lnTo>
                  <a:lnTo>
                    <a:pt x="1963" y="698"/>
                  </a:lnTo>
                  <a:lnTo>
                    <a:pt x="1974" y="696"/>
                  </a:lnTo>
                  <a:lnTo>
                    <a:pt x="1984" y="692"/>
                  </a:lnTo>
                  <a:lnTo>
                    <a:pt x="1996" y="690"/>
                  </a:lnTo>
                  <a:lnTo>
                    <a:pt x="2007" y="686"/>
                  </a:lnTo>
                  <a:lnTo>
                    <a:pt x="2019" y="684"/>
                  </a:lnTo>
                  <a:lnTo>
                    <a:pt x="2038" y="676"/>
                  </a:lnTo>
                  <a:lnTo>
                    <a:pt x="2060" y="670"/>
                  </a:lnTo>
                  <a:lnTo>
                    <a:pt x="2079" y="665"/>
                  </a:lnTo>
                  <a:lnTo>
                    <a:pt x="2100" y="659"/>
                  </a:lnTo>
                  <a:lnTo>
                    <a:pt x="2118" y="651"/>
                  </a:lnTo>
                  <a:lnTo>
                    <a:pt x="2135" y="643"/>
                  </a:lnTo>
                  <a:lnTo>
                    <a:pt x="2153" y="636"/>
                  </a:lnTo>
                  <a:lnTo>
                    <a:pt x="2170" y="630"/>
                  </a:lnTo>
                  <a:lnTo>
                    <a:pt x="2184" y="620"/>
                  </a:lnTo>
                  <a:lnTo>
                    <a:pt x="2199" y="614"/>
                  </a:lnTo>
                  <a:lnTo>
                    <a:pt x="2213" y="604"/>
                  </a:lnTo>
                  <a:lnTo>
                    <a:pt x="2228" y="599"/>
                  </a:lnTo>
                  <a:lnTo>
                    <a:pt x="2238" y="589"/>
                  </a:lnTo>
                  <a:lnTo>
                    <a:pt x="2250" y="581"/>
                  </a:lnTo>
                  <a:lnTo>
                    <a:pt x="2259" y="572"/>
                  </a:lnTo>
                  <a:lnTo>
                    <a:pt x="2271" y="564"/>
                  </a:lnTo>
                  <a:lnTo>
                    <a:pt x="2286" y="546"/>
                  </a:lnTo>
                  <a:lnTo>
                    <a:pt x="2300" y="531"/>
                  </a:lnTo>
                  <a:lnTo>
                    <a:pt x="2304" y="519"/>
                  </a:lnTo>
                  <a:lnTo>
                    <a:pt x="2308" y="511"/>
                  </a:lnTo>
                  <a:lnTo>
                    <a:pt x="2310" y="502"/>
                  </a:lnTo>
                  <a:lnTo>
                    <a:pt x="2314" y="494"/>
                  </a:lnTo>
                  <a:lnTo>
                    <a:pt x="2314" y="475"/>
                  </a:lnTo>
                  <a:lnTo>
                    <a:pt x="2312" y="457"/>
                  </a:lnTo>
                  <a:lnTo>
                    <a:pt x="2306" y="446"/>
                  </a:lnTo>
                  <a:lnTo>
                    <a:pt x="2300" y="434"/>
                  </a:lnTo>
                  <a:lnTo>
                    <a:pt x="2290" y="422"/>
                  </a:lnTo>
                  <a:lnTo>
                    <a:pt x="2283" y="411"/>
                  </a:lnTo>
                  <a:lnTo>
                    <a:pt x="2271" y="399"/>
                  </a:lnTo>
                  <a:lnTo>
                    <a:pt x="2259" y="389"/>
                  </a:lnTo>
                  <a:lnTo>
                    <a:pt x="2244" y="380"/>
                  </a:lnTo>
                  <a:lnTo>
                    <a:pt x="2230" y="370"/>
                  </a:lnTo>
                  <a:lnTo>
                    <a:pt x="2213" y="358"/>
                  </a:lnTo>
                  <a:lnTo>
                    <a:pt x="2195" y="351"/>
                  </a:lnTo>
                  <a:lnTo>
                    <a:pt x="2176" y="341"/>
                  </a:lnTo>
                  <a:lnTo>
                    <a:pt x="2157" y="333"/>
                  </a:lnTo>
                  <a:lnTo>
                    <a:pt x="2145" y="327"/>
                  </a:lnTo>
                  <a:lnTo>
                    <a:pt x="2135" y="323"/>
                  </a:lnTo>
                  <a:lnTo>
                    <a:pt x="2124" y="320"/>
                  </a:lnTo>
                  <a:lnTo>
                    <a:pt x="2114" y="316"/>
                  </a:lnTo>
                  <a:lnTo>
                    <a:pt x="2102" y="312"/>
                  </a:lnTo>
                  <a:lnTo>
                    <a:pt x="2091" y="308"/>
                  </a:lnTo>
                  <a:lnTo>
                    <a:pt x="2079" y="304"/>
                  </a:lnTo>
                  <a:lnTo>
                    <a:pt x="2067" y="302"/>
                  </a:lnTo>
                  <a:lnTo>
                    <a:pt x="2054" y="296"/>
                  </a:lnTo>
                  <a:lnTo>
                    <a:pt x="2040" y="294"/>
                  </a:lnTo>
                  <a:lnTo>
                    <a:pt x="2027" y="289"/>
                  </a:lnTo>
                  <a:lnTo>
                    <a:pt x="2015" y="287"/>
                  </a:lnTo>
                  <a:lnTo>
                    <a:pt x="2001" y="283"/>
                  </a:lnTo>
                  <a:lnTo>
                    <a:pt x="1988" y="281"/>
                  </a:lnTo>
                  <a:lnTo>
                    <a:pt x="1974" y="277"/>
                  </a:lnTo>
                  <a:lnTo>
                    <a:pt x="1963" y="277"/>
                  </a:lnTo>
                  <a:lnTo>
                    <a:pt x="1947" y="273"/>
                  </a:lnTo>
                  <a:lnTo>
                    <a:pt x="1934" y="271"/>
                  </a:lnTo>
                  <a:lnTo>
                    <a:pt x="1918" y="267"/>
                  </a:lnTo>
                  <a:lnTo>
                    <a:pt x="1904" y="265"/>
                  </a:lnTo>
                  <a:lnTo>
                    <a:pt x="1889" y="263"/>
                  </a:lnTo>
                  <a:lnTo>
                    <a:pt x="1875" y="261"/>
                  </a:lnTo>
                  <a:lnTo>
                    <a:pt x="1862" y="260"/>
                  </a:lnTo>
                  <a:lnTo>
                    <a:pt x="1848" y="260"/>
                  </a:lnTo>
                  <a:lnTo>
                    <a:pt x="1831" y="258"/>
                  </a:lnTo>
                  <a:lnTo>
                    <a:pt x="1817" y="256"/>
                  </a:lnTo>
                  <a:lnTo>
                    <a:pt x="1800" y="254"/>
                  </a:lnTo>
                  <a:lnTo>
                    <a:pt x="1786" y="254"/>
                  </a:lnTo>
                  <a:lnTo>
                    <a:pt x="1769" y="252"/>
                  </a:lnTo>
                  <a:lnTo>
                    <a:pt x="1755" y="252"/>
                  </a:lnTo>
                  <a:lnTo>
                    <a:pt x="1738" y="252"/>
                  </a:lnTo>
                  <a:lnTo>
                    <a:pt x="1724" y="252"/>
                  </a:lnTo>
                  <a:lnTo>
                    <a:pt x="1707" y="250"/>
                  </a:lnTo>
                  <a:lnTo>
                    <a:pt x="1691" y="250"/>
                  </a:lnTo>
                  <a:lnTo>
                    <a:pt x="1676" y="250"/>
                  </a:lnTo>
                  <a:lnTo>
                    <a:pt x="1662" y="250"/>
                  </a:lnTo>
                  <a:lnTo>
                    <a:pt x="1645" y="250"/>
                  </a:lnTo>
                  <a:lnTo>
                    <a:pt x="1629" y="252"/>
                  </a:lnTo>
                  <a:lnTo>
                    <a:pt x="1614" y="252"/>
                  </a:lnTo>
                  <a:lnTo>
                    <a:pt x="1600" y="254"/>
                  </a:lnTo>
                  <a:lnTo>
                    <a:pt x="1584" y="254"/>
                  </a:lnTo>
                  <a:lnTo>
                    <a:pt x="1571" y="254"/>
                  </a:lnTo>
                  <a:lnTo>
                    <a:pt x="1557" y="254"/>
                  </a:lnTo>
                  <a:lnTo>
                    <a:pt x="1546" y="254"/>
                  </a:lnTo>
                  <a:lnTo>
                    <a:pt x="1532" y="254"/>
                  </a:lnTo>
                  <a:lnTo>
                    <a:pt x="1518" y="256"/>
                  </a:lnTo>
                  <a:lnTo>
                    <a:pt x="1507" y="258"/>
                  </a:lnTo>
                  <a:lnTo>
                    <a:pt x="1495" y="260"/>
                  </a:lnTo>
                  <a:lnTo>
                    <a:pt x="1482" y="260"/>
                  </a:lnTo>
                  <a:lnTo>
                    <a:pt x="1470" y="261"/>
                  </a:lnTo>
                  <a:lnTo>
                    <a:pt x="1458" y="263"/>
                  </a:lnTo>
                  <a:lnTo>
                    <a:pt x="1447" y="265"/>
                  </a:lnTo>
                  <a:lnTo>
                    <a:pt x="1435" y="265"/>
                  </a:lnTo>
                  <a:lnTo>
                    <a:pt x="1423" y="267"/>
                  </a:lnTo>
                  <a:lnTo>
                    <a:pt x="1412" y="269"/>
                  </a:lnTo>
                  <a:lnTo>
                    <a:pt x="1402" y="273"/>
                  </a:lnTo>
                  <a:lnTo>
                    <a:pt x="1390" y="273"/>
                  </a:lnTo>
                  <a:lnTo>
                    <a:pt x="1379" y="275"/>
                  </a:lnTo>
                  <a:lnTo>
                    <a:pt x="1367" y="277"/>
                  </a:lnTo>
                  <a:lnTo>
                    <a:pt x="1358" y="279"/>
                  </a:lnTo>
                  <a:lnTo>
                    <a:pt x="1336" y="283"/>
                  </a:lnTo>
                  <a:lnTo>
                    <a:pt x="1317" y="289"/>
                  </a:lnTo>
                  <a:lnTo>
                    <a:pt x="1297" y="294"/>
                  </a:lnTo>
                  <a:lnTo>
                    <a:pt x="1278" y="300"/>
                  </a:lnTo>
                  <a:lnTo>
                    <a:pt x="1261" y="306"/>
                  </a:lnTo>
                  <a:lnTo>
                    <a:pt x="1245" y="312"/>
                  </a:lnTo>
                  <a:lnTo>
                    <a:pt x="1228" y="316"/>
                  </a:lnTo>
                  <a:lnTo>
                    <a:pt x="1212" y="322"/>
                  </a:lnTo>
                  <a:lnTo>
                    <a:pt x="1197" y="327"/>
                  </a:lnTo>
                  <a:lnTo>
                    <a:pt x="1183" y="333"/>
                  </a:lnTo>
                  <a:lnTo>
                    <a:pt x="1169" y="339"/>
                  </a:lnTo>
                  <a:lnTo>
                    <a:pt x="1158" y="347"/>
                  </a:lnTo>
                  <a:lnTo>
                    <a:pt x="1146" y="354"/>
                  </a:lnTo>
                  <a:lnTo>
                    <a:pt x="1138" y="362"/>
                  </a:lnTo>
                  <a:lnTo>
                    <a:pt x="1127" y="368"/>
                  </a:lnTo>
                  <a:lnTo>
                    <a:pt x="1121" y="376"/>
                  </a:lnTo>
                  <a:lnTo>
                    <a:pt x="1113" y="384"/>
                  </a:lnTo>
                  <a:lnTo>
                    <a:pt x="1109" y="393"/>
                  </a:lnTo>
                  <a:lnTo>
                    <a:pt x="1100" y="411"/>
                  </a:lnTo>
                  <a:lnTo>
                    <a:pt x="1098" y="428"/>
                  </a:lnTo>
                  <a:lnTo>
                    <a:pt x="1055" y="409"/>
                  </a:lnTo>
                  <a:lnTo>
                    <a:pt x="1038" y="399"/>
                  </a:lnTo>
                  <a:lnTo>
                    <a:pt x="1026" y="389"/>
                  </a:lnTo>
                  <a:lnTo>
                    <a:pt x="1016" y="380"/>
                  </a:lnTo>
                  <a:lnTo>
                    <a:pt x="1010" y="370"/>
                  </a:lnTo>
                  <a:lnTo>
                    <a:pt x="1005" y="351"/>
                  </a:lnTo>
                  <a:lnTo>
                    <a:pt x="1010" y="333"/>
                  </a:lnTo>
                  <a:lnTo>
                    <a:pt x="1014" y="322"/>
                  </a:lnTo>
                  <a:lnTo>
                    <a:pt x="1024" y="312"/>
                  </a:lnTo>
                  <a:lnTo>
                    <a:pt x="1034" y="302"/>
                  </a:lnTo>
                  <a:lnTo>
                    <a:pt x="1049" y="292"/>
                  </a:lnTo>
                  <a:lnTo>
                    <a:pt x="1063" y="283"/>
                  </a:lnTo>
                  <a:lnTo>
                    <a:pt x="1080" y="275"/>
                  </a:lnTo>
                  <a:lnTo>
                    <a:pt x="1088" y="269"/>
                  </a:lnTo>
                  <a:lnTo>
                    <a:pt x="1100" y="265"/>
                  </a:lnTo>
                  <a:lnTo>
                    <a:pt x="1111" y="261"/>
                  </a:lnTo>
                  <a:lnTo>
                    <a:pt x="1123" y="258"/>
                  </a:lnTo>
                  <a:lnTo>
                    <a:pt x="1133" y="252"/>
                  </a:lnTo>
                  <a:lnTo>
                    <a:pt x="1144" y="248"/>
                  </a:lnTo>
                  <a:lnTo>
                    <a:pt x="1156" y="244"/>
                  </a:lnTo>
                  <a:lnTo>
                    <a:pt x="1169" y="240"/>
                  </a:lnTo>
                  <a:lnTo>
                    <a:pt x="1181" y="234"/>
                  </a:lnTo>
                  <a:lnTo>
                    <a:pt x="1195" y="230"/>
                  </a:lnTo>
                  <a:lnTo>
                    <a:pt x="1208" y="227"/>
                  </a:lnTo>
                  <a:lnTo>
                    <a:pt x="1224" y="225"/>
                  </a:lnTo>
                  <a:lnTo>
                    <a:pt x="1237" y="219"/>
                  </a:lnTo>
                  <a:lnTo>
                    <a:pt x="1253" y="215"/>
                  </a:lnTo>
                  <a:lnTo>
                    <a:pt x="1266" y="211"/>
                  </a:lnTo>
                  <a:lnTo>
                    <a:pt x="1284" y="209"/>
                  </a:lnTo>
                  <a:lnTo>
                    <a:pt x="1299" y="205"/>
                  </a:lnTo>
                  <a:lnTo>
                    <a:pt x="1317" y="203"/>
                  </a:lnTo>
                  <a:lnTo>
                    <a:pt x="1334" y="199"/>
                  </a:lnTo>
                  <a:lnTo>
                    <a:pt x="1352" y="197"/>
                  </a:lnTo>
                  <a:lnTo>
                    <a:pt x="1367" y="194"/>
                  </a:lnTo>
                  <a:lnTo>
                    <a:pt x="1385" y="192"/>
                  </a:lnTo>
                  <a:lnTo>
                    <a:pt x="1402" y="188"/>
                  </a:lnTo>
                  <a:lnTo>
                    <a:pt x="1422" y="186"/>
                  </a:lnTo>
                  <a:lnTo>
                    <a:pt x="1439" y="184"/>
                  </a:lnTo>
                  <a:lnTo>
                    <a:pt x="1458" y="182"/>
                  </a:lnTo>
                  <a:lnTo>
                    <a:pt x="1478" y="180"/>
                  </a:lnTo>
                  <a:lnTo>
                    <a:pt x="1497" y="180"/>
                  </a:lnTo>
                  <a:lnTo>
                    <a:pt x="1515" y="178"/>
                  </a:lnTo>
                  <a:lnTo>
                    <a:pt x="1536" y="176"/>
                  </a:lnTo>
                  <a:lnTo>
                    <a:pt x="1555" y="174"/>
                  </a:lnTo>
                  <a:lnTo>
                    <a:pt x="1577" y="174"/>
                  </a:lnTo>
                  <a:lnTo>
                    <a:pt x="1596" y="174"/>
                  </a:lnTo>
                  <a:lnTo>
                    <a:pt x="1619" y="174"/>
                  </a:lnTo>
                  <a:lnTo>
                    <a:pt x="1639" y="174"/>
                  </a:lnTo>
                  <a:lnTo>
                    <a:pt x="1662" y="174"/>
                  </a:lnTo>
                  <a:lnTo>
                    <a:pt x="1683" y="172"/>
                  </a:lnTo>
                  <a:lnTo>
                    <a:pt x="1705" y="172"/>
                  </a:lnTo>
                  <a:lnTo>
                    <a:pt x="1726" y="172"/>
                  </a:lnTo>
                  <a:lnTo>
                    <a:pt x="1747" y="172"/>
                  </a:lnTo>
                  <a:lnTo>
                    <a:pt x="1769" y="172"/>
                  </a:lnTo>
                  <a:lnTo>
                    <a:pt x="1790" y="174"/>
                  </a:lnTo>
                  <a:lnTo>
                    <a:pt x="1811" y="176"/>
                  </a:lnTo>
                  <a:lnTo>
                    <a:pt x="1835" y="178"/>
                  </a:lnTo>
                  <a:lnTo>
                    <a:pt x="1854" y="178"/>
                  </a:lnTo>
                  <a:lnTo>
                    <a:pt x="1873" y="180"/>
                  </a:lnTo>
                  <a:lnTo>
                    <a:pt x="1893" y="182"/>
                  </a:lnTo>
                  <a:lnTo>
                    <a:pt x="1914" y="184"/>
                  </a:lnTo>
                  <a:lnTo>
                    <a:pt x="1934" y="186"/>
                  </a:lnTo>
                  <a:lnTo>
                    <a:pt x="1955" y="190"/>
                  </a:lnTo>
                  <a:lnTo>
                    <a:pt x="1974" y="192"/>
                  </a:lnTo>
                  <a:lnTo>
                    <a:pt x="1996" y="196"/>
                  </a:lnTo>
                  <a:lnTo>
                    <a:pt x="2013" y="196"/>
                  </a:lnTo>
                  <a:lnTo>
                    <a:pt x="2032" y="199"/>
                  </a:lnTo>
                  <a:lnTo>
                    <a:pt x="2052" y="201"/>
                  </a:lnTo>
                  <a:lnTo>
                    <a:pt x="2071" y="205"/>
                  </a:lnTo>
                  <a:lnTo>
                    <a:pt x="2089" y="207"/>
                  </a:lnTo>
                  <a:lnTo>
                    <a:pt x="2106" y="213"/>
                  </a:lnTo>
                  <a:lnTo>
                    <a:pt x="2124" y="215"/>
                  </a:lnTo>
                  <a:lnTo>
                    <a:pt x="2143" y="221"/>
                  </a:lnTo>
                  <a:lnTo>
                    <a:pt x="2158" y="225"/>
                  </a:lnTo>
                  <a:lnTo>
                    <a:pt x="2176" y="229"/>
                  </a:lnTo>
                  <a:lnTo>
                    <a:pt x="2191" y="232"/>
                  </a:lnTo>
                  <a:lnTo>
                    <a:pt x="2209" y="238"/>
                  </a:lnTo>
                  <a:lnTo>
                    <a:pt x="2224" y="242"/>
                  </a:lnTo>
                  <a:lnTo>
                    <a:pt x="2240" y="248"/>
                  </a:lnTo>
                  <a:lnTo>
                    <a:pt x="2255" y="254"/>
                  </a:lnTo>
                  <a:lnTo>
                    <a:pt x="2271" y="260"/>
                  </a:lnTo>
                  <a:lnTo>
                    <a:pt x="2285" y="263"/>
                  </a:lnTo>
                  <a:lnTo>
                    <a:pt x="2298" y="269"/>
                  </a:lnTo>
                  <a:lnTo>
                    <a:pt x="2312" y="273"/>
                  </a:lnTo>
                  <a:lnTo>
                    <a:pt x="2325" y="279"/>
                  </a:lnTo>
                  <a:lnTo>
                    <a:pt x="2337" y="285"/>
                  </a:lnTo>
                  <a:lnTo>
                    <a:pt x="2350" y="291"/>
                  </a:lnTo>
                  <a:lnTo>
                    <a:pt x="2362" y="296"/>
                  </a:lnTo>
                  <a:lnTo>
                    <a:pt x="2376" y="304"/>
                  </a:lnTo>
                  <a:lnTo>
                    <a:pt x="2385" y="310"/>
                  </a:lnTo>
                  <a:lnTo>
                    <a:pt x="2397" y="316"/>
                  </a:lnTo>
                  <a:lnTo>
                    <a:pt x="2407" y="322"/>
                  </a:lnTo>
                  <a:lnTo>
                    <a:pt x="2416" y="329"/>
                  </a:lnTo>
                  <a:lnTo>
                    <a:pt x="2424" y="335"/>
                  </a:lnTo>
                  <a:lnTo>
                    <a:pt x="2434" y="343"/>
                  </a:lnTo>
                  <a:lnTo>
                    <a:pt x="2444" y="351"/>
                  </a:lnTo>
                  <a:lnTo>
                    <a:pt x="2453" y="358"/>
                  </a:lnTo>
                  <a:lnTo>
                    <a:pt x="2467" y="370"/>
                  </a:lnTo>
                  <a:lnTo>
                    <a:pt x="2480" y="385"/>
                  </a:lnTo>
                  <a:lnTo>
                    <a:pt x="2490" y="399"/>
                  </a:lnTo>
                  <a:lnTo>
                    <a:pt x="2502" y="417"/>
                  </a:lnTo>
                  <a:lnTo>
                    <a:pt x="2506" y="432"/>
                  </a:lnTo>
                  <a:lnTo>
                    <a:pt x="2511" y="448"/>
                  </a:lnTo>
                  <a:lnTo>
                    <a:pt x="2513" y="465"/>
                  </a:lnTo>
                  <a:lnTo>
                    <a:pt x="2515" y="482"/>
                  </a:lnTo>
                  <a:lnTo>
                    <a:pt x="2511" y="496"/>
                  </a:lnTo>
                  <a:lnTo>
                    <a:pt x="2508" y="511"/>
                  </a:lnTo>
                  <a:lnTo>
                    <a:pt x="2500" y="527"/>
                  </a:lnTo>
                  <a:lnTo>
                    <a:pt x="2494" y="542"/>
                  </a:lnTo>
                  <a:lnTo>
                    <a:pt x="2484" y="556"/>
                  </a:lnTo>
                  <a:lnTo>
                    <a:pt x="2475" y="572"/>
                  </a:lnTo>
                  <a:lnTo>
                    <a:pt x="2463" y="587"/>
                  </a:lnTo>
                  <a:lnTo>
                    <a:pt x="2451" y="603"/>
                  </a:lnTo>
                  <a:lnTo>
                    <a:pt x="2436" y="616"/>
                  </a:lnTo>
                  <a:lnTo>
                    <a:pt x="2420" y="630"/>
                  </a:lnTo>
                  <a:lnTo>
                    <a:pt x="2411" y="636"/>
                  </a:lnTo>
                  <a:lnTo>
                    <a:pt x="2401" y="643"/>
                  </a:lnTo>
                  <a:lnTo>
                    <a:pt x="2391" y="651"/>
                  </a:lnTo>
                  <a:lnTo>
                    <a:pt x="2383" y="659"/>
                  </a:lnTo>
                  <a:lnTo>
                    <a:pt x="2372" y="665"/>
                  </a:lnTo>
                  <a:lnTo>
                    <a:pt x="2362" y="670"/>
                  </a:lnTo>
                  <a:lnTo>
                    <a:pt x="2352" y="678"/>
                  </a:lnTo>
                  <a:lnTo>
                    <a:pt x="2343" y="686"/>
                  </a:lnTo>
                  <a:lnTo>
                    <a:pt x="2331" y="692"/>
                  </a:lnTo>
                  <a:lnTo>
                    <a:pt x="2319" y="698"/>
                  </a:lnTo>
                  <a:lnTo>
                    <a:pt x="2308" y="705"/>
                  </a:lnTo>
                  <a:lnTo>
                    <a:pt x="2298" y="713"/>
                  </a:lnTo>
                  <a:lnTo>
                    <a:pt x="2285" y="719"/>
                  </a:lnTo>
                  <a:lnTo>
                    <a:pt x="2271" y="725"/>
                  </a:lnTo>
                  <a:lnTo>
                    <a:pt x="2257" y="730"/>
                  </a:lnTo>
                  <a:lnTo>
                    <a:pt x="2246" y="736"/>
                  </a:lnTo>
                  <a:lnTo>
                    <a:pt x="2230" y="742"/>
                  </a:lnTo>
                  <a:lnTo>
                    <a:pt x="2217" y="748"/>
                  </a:lnTo>
                  <a:lnTo>
                    <a:pt x="2203" y="754"/>
                  </a:lnTo>
                  <a:lnTo>
                    <a:pt x="2190" y="760"/>
                  </a:lnTo>
                  <a:lnTo>
                    <a:pt x="2174" y="763"/>
                  </a:lnTo>
                  <a:lnTo>
                    <a:pt x="2158" y="769"/>
                  </a:lnTo>
                  <a:lnTo>
                    <a:pt x="2143" y="773"/>
                  </a:lnTo>
                  <a:lnTo>
                    <a:pt x="2129" y="779"/>
                  </a:lnTo>
                  <a:lnTo>
                    <a:pt x="2112" y="783"/>
                  </a:lnTo>
                  <a:lnTo>
                    <a:pt x="2098" y="789"/>
                  </a:lnTo>
                  <a:lnTo>
                    <a:pt x="2081" y="794"/>
                  </a:lnTo>
                  <a:lnTo>
                    <a:pt x="2067" y="800"/>
                  </a:lnTo>
                  <a:lnTo>
                    <a:pt x="2050" y="804"/>
                  </a:lnTo>
                  <a:lnTo>
                    <a:pt x="2032" y="808"/>
                  </a:lnTo>
                  <a:lnTo>
                    <a:pt x="2015" y="812"/>
                  </a:lnTo>
                  <a:lnTo>
                    <a:pt x="1998" y="816"/>
                  </a:lnTo>
                  <a:lnTo>
                    <a:pt x="1980" y="820"/>
                  </a:lnTo>
                  <a:lnTo>
                    <a:pt x="1963" y="824"/>
                  </a:lnTo>
                  <a:lnTo>
                    <a:pt x="1945" y="827"/>
                  </a:lnTo>
                  <a:lnTo>
                    <a:pt x="1928" y="833"/>
                  </a:lnTo>
                  <a:lnTo>
                    <a:pt x="1908" y="835"/>
                  </a:lnTo>
                  <a:lnTo>
                    <a:pt x="1889" y="839"/>
                  </a:lnTo>
                  <a:lnTo>
                    <a:pt x="1870" y="843"/>
                  </a:lnTo>
                  <a:lnTo>
                    <a:pt x="1852" y="847"/>
                  </a:lnTo>
                  <a:lnTo>
                    <a:pt x="1833" y="849"/>
                  </a:lnTo>
                  <a:lnTo>
                    <a:pt x="1813" y="853"/>
                  </a:lnTo>
                  <a:lnTo>
                    <a:pt x="1794" y="856"/>
                  </a:lnTo>
                  <a:lnTo>
                    <a:pt x="1776" y="860"/>
                  </a:lnTo>
                  <a:lnTo>
                    <a:pt x="1796" y="856"/>
                  </a:lnTo>
                  <a:lnTo>
                    <a:pt x="1817" y="853"/>
                  </a:lnTo>
                  <a:lnTo>
                    <a:pt x="1837" y="849"/>
                  </a:lnTo>
                  <a:lnTo>
                    <a:pt x="1858" y="847"/>
                  </a:lnTo>
                  <a:lnTo>
                    <a:pt x="1877" y="843"/>
                  </a:lnTo>
                  <a:lnTo>
                    <a:pt x="1897" y="841"/>
                  </a:lnTo>
                  <a:lnTo>
                    <a:pt x="1916" y="837"/>
                  </a:lnTo>
                  <a:lnTo>
                    <a:pt x="1937" y="835"/>
                  </a:lnTo>
                  <a:lnTo>
                    <a:pt x="1955" y="829"/>
                  </a:lnTo>
                  <a:lnTo>
                    <a:pt x="1974" y="825"/>
                  </a:lnTo>
                  <a:lnTo>
                    <a:pt x="1994" y="822"/>
                  </a:lnTo>
                  <a:lnTo>
                    <a:pt x="2013" y="818"/>
                  </a:lnTo>
                  <a:lnTo>
                    <a:pt x="2030" y="814"/>
                  </a:lnTo>
                  <a:lnTo>
                    <a:pt x="2050" y="810"/>
                  </a:lnTo>
                  <a:lnTo>
                    <a:pt x="2069" y="806"/>
                  </a:lnTo>
                  <a:lnTo>
                    <a:pt x="2089" y="802"/>
                  </a:lnTo>
                  <a:lnTo>
                    <a:pt x="2104" y="796"/>
                  </a:lnTo>
                  <a:lnTo>
                    <a:pt x="2122" y="791"/>
                  </a:lnTo>
                  <a:lnTo>
                    <a:pt x="2139" y="785"/>
                  </a:lnTo>
                  <a:lnTo>
                    <a:pt x="2157" y="781"/>
                  </a:lnTo>
                  <a:lnTo>
                    <a:pt x="2172" y="775"/>
                  </a:lnTo>
                  <a:lnTo>
                    <a:pt x="2190" y="769"/>
                  </a:lnTo>
                  <a:lnTo>
                    <a:pt x="2205" y="763"/>
                  </a:lnTo>
                  <a:lnTo>
                    <a:pt x="2222" y="760"/>
                  </a:lnTo>
                  <a:lnTo>
                    <a:pt x="2236" y="754"/>
                  </a:lnTo>
                  <a:lnTo>
                    <a:pt x="2252" y="748"/>
                  </a:lnTo>
                  <a:lnTo>
                    <a:pt x="2267" y="742"/>
                  </a:lnTo>
                  <a:lnTo>
                    <a:pt x="2283" y="736"/>
                  </a:lnTo>
                  <a:lnTo>
                    <a:pt x="2296" y="730"/>
                  </a:lnTo>
                  <a:lnTo>
                    <a:pt x="2312" y="725"/>
                  </a:lnTo>
                  <a:lnTo>
                    <a:pt x="2325" y="719"/>
                  </a:lnTo>
                  <a:lnTo>
                    <a:pt x="2341" y="713"/>
                  </a:lnTo>
                  <a:lnTo>
                    <a:pt x="2352" y="705"/>
                  </a:lnTo>
                  <a:lnTo>
                    <a:pt x="2364" y="698"/>
                  </a:lnTo>
                  <a:lnTo>
                    <a:pt x="2376" y="690"/>
                  </a:lnTo>
                  <a:lnTo>
                    <a:pt x="2389" y="684"/>
                  </a:lnTo>
                  <a:lnTo>
                    <a:pt x="2399" y="676"/>
                  </a:lnTo>
                  <a:lnTo>
                    <a:pt x="2411" y="670"/>
                  </a:lnTo>
                  <a:lnTo>
                    <a:pt x="2422" y="663"/>
                  </a:lnTo>
                  <a:lnTo>
                    <a:pt x="2434" y="657"/>
                  </a:lnTo>
                  <a:lnTo>
                    <a:pt x="2442" y="649"/>
                  </a:lnTo>
                  <a:lnTo>
                    <a:pt x="2453" y="641"/>
                  </a:lnTo>
                  <a:lnTo>
                    <a:pt x="2461" y="634"/>
                  </a:lnTo>
                  <a:lnTo>
                    <a:pt x="2473" y="628"/>
                  </a:lnTo>
                  <a:lnTo>
                    <a:pt x="2488" y="612"/>
                  </a:lnTo>
                  <a:lnTo>
                    <a:pt x="2506" y="599"/>
                  </a:lnTo>
                  <a:lnTo>
                    <a:pt x="2517" y="581"/>
                  </a:lnTo>
                  <a:lnTo>
                    <a:pt x="2529" y="566"/>
                  </a:lnTo>
                  <a:lnTo>
                    <a:pt x="2539" y="550"/>
                  </a:lnTo>
                  <a:lnTo>
                    <a:pt x="2548" y="535"/>
                  </a:lnTo>
                  <a:lnTo>
                    <a:pt x="2554" y="519"/>
                  </a:lnTo>
                  <a:lnTo>
                    <a:pt x="2560" y="504"/>
                  </a:lnTo>
                  <a:lnTo>
                    <a:pt x="2562" y="488"/>
                  </a:lnTo>
                  <a:lnTo>
                    <a:pt x="2564" y="473"/>
                  </a:lnTo>
                  <a:lnTo>
                    <a:pt x="2560" y="453"/>
                  </a:lnTo>
                  <a:lnTo>
                    <a:pt x="2556" y="434"/>
                  </a:lnTo>
                  <a:lnTo>
                    <a:pt x="2548" y="417"/>
                  </a:lnTo>
                  <a:lnTo>
                    <a:pt x="2541" y="399"/>
                  </a:lnTo>
                  <a:lnTo>
                    <a:pt x="2527" y="382"/>
                  </a:lnTo>
                  <a:lnTo>
                    <a:pt x="2515" y="366"/>
                  </a:lnTo>
                  <a:lnTo>
                    <a:pt x="2502" y="351"/>
                  </a:lnTo>
                  <a:lnTo>
                    <a:pt x="2486" y="337"/>
                  </a:lnTo>
                  <a:lnTo>
                    <a:pt x="2477" y="327"/>
                  </a:lnTo>
                  <a:lnTo>
                    <a:pt x="2467" y="320"/>
                  </a:lnTo>
                  <a:lnTo>
                    <a:pt x="2455" y="312"/>
                  </a:lnTo>
                  <a:lnTo>
                    <a:pt x="2446" y="306"/>
                  </a:lnTo>
                  <a:lnTo>
                    <a:pt x="2434" y="298"/>
                  </a:lnTo>
                  <a:lnTo>
                    <a:pt x="2422" y="292"/>
                  </a:lnTo>
                  <a:lnTo>
                    <a:pt x="2411" y="287"/>
                  </a:lnTo>
                  <a:lnTo>
                    <a:pt x="2401" y="281"/>
                  </a:lnTo>
                  <a:lnTo>
                    <a:pt x="2387" y="273"/>
                  </a:lnTo>
                  <a:lnTo>
                    <a:pt x="2376" y="267"/>
                  </a:lnTo>
                  <a:lnTo>
                    <a:pt x="2362" y="261"/>
                  </a:lnTo>
                  <a:lnTo>
                    <a:pt x="2349" y="256"/>
                  </a:lnTo>
                  <a:lnTo>
                    <a:pt x="2333" y="250"/>
                  </a:lnTo>
                  <a:lnTo>
                    <a:pt x="2319" y="244"/>
                  </a:lnTo>
                  <a:lnTo>
                    <a:pt x="2306" y="238"/>
                  </a:lnTo>
                  <a:lnTo>
                    <a:pt x="2292" y="234"/>
                  </a:lnTo>
                  <a:lnTo>
                    <a:pt x="2275" y="229"/>
                  </a:lnTo>
                  <a:lnTo>
                    <a:pt x="2259" y="223"/>
                  </a:lnTo>
                  <a:lnTo>
                    <a:pt x="2242" y="217"/>
                  </a:lnTo>
                  <a:lnTo>
                    <a:pt x="2226" y="211"/>
                  </a:lnTo>
                  <a:lnTo>
                    <a:pt x="2209" y="205"/>
                  </a:lnTo>
                  <a:lnTo>
                    <a:pt x="2191" y="201"/>
                  </a:lnTo>
                  <a:lnTo>
                    <a:pt x="2174" y="197"/>
                  </a:lnTo>
                  <a:lnTo>
                    <a:pt x="2157" y="194"/>
                  </a:lnTo>
                  <a:lnTo>
                    <a:pt x="2137" y="188"/>
                  </a:lnTo>
                  <a:lnTo>
                    <a:pt x="2118" y="184"/>
                  </a:lnTo>
                  <a:lnTo>
                    <a:pt x="2098" y="180"/>
                  </a:lnTo>
                  <a:lnTo>
                    <a:pt x="2081" y="176"/>
                  </a:lnTo>
                  <a:lnTo>
                    <a:pt x="2062" y="172"/>
                  </a:lnTo>
                  <a:lnTo>
                    <a:pt x="2042" y="170"/>
                  </a:lnTo>
                  <a:lnTo>
                    <a:pt x="2023" y="166"/>
                  </a:lnTo>
                  <a:lnTo>
                    <a:pt x="2005" y="165"/>
                  </a:lnTo>
                  <a:lnTo>
                    <a:pt x="1984" y="161"/>
                  </a:lnTo>
                  <a:lnTo>
                    <a:pt x="1963" y="159"/>
                  </a:lnTo>
                  <a:lnTo>
                    <a:pt x="1941" y="155"/>
                  </a:lnTo>
                  <a:lnTo>
                    <a:pt x="1920" y="153"/>
                  </a:lnTo>
                  <a:lnTo>
                    <a:pt x="1899" y="149"/>
                  </a:lnTo>
                  <a:lnTo>
                    <a:pt x="1877" y="147"/>
                  </a:lnTo>
                  <a:lnTo>
                    <a:pt x="1856" y="143"/>
                  </a:lnTo>
                  <a:lnTo>
                    <a:pt x="1835" y="143"/>
                  </a:lnTo>
                  <a:lnTo>
                    <a:pt x="1811" y="139"/>
                  </a:lnTo>
                  <a:lnTo>
                    <a:pt x="1790" y="137"/>
                  </a:lnTo>
                  <a:lnTo>
                    <a:pt x="1767" y="135"/>
                  </a:lnTo>
                  <a:lnTo>
                    <a:pt x="1745" y="135"/>
                  </a:lnTo>
                  <a:lnTo>
                    <a:pt x="1722" y="134"/>
                  </a:lnTo>
                  <a:lnTo>
                    <a:pt x="1699" y="132"/>
                  </a:lnTo>
                  <a:lnTo>
                    <a:pt x="1676" y="132"/>
                  </a:lnTo>
                  <a:lnTo>
                    <a:pt x="1654" y="132"/>
                  </a:lnTo>
                  <a:lnTo>
                    <a:pt x="1427" y="134"/>
                  </a:lnTo>
                  <a:lnTo>
                    <a:pt x="1406" y="134"/>
                  </a:lnTo>
                  <a:lnTo>
                    <a:pt x="1387" y="134"/>
                  </a:lnTo>
                  <a:lnTo>
                    <a:pt x="1367" y="135"/>
                  </a:lnTo>
                  <a:lnTo>
                    <a:pt x="1350" y="137"/>
                  </a:lnTo>
                  <a:lnTo>
                    <a:pt x="1330" y="137"/>
                  </a:lnTo>
                  <a:lnTo>
                    <a:pt x="1313" y="139"/>
                  </a:lnTo>
                  <a:lnTo>
                    <a:pt x="1295" y="141"/>
                  </a:lnTo>
                  <a:lnTo>
                    <a:pt x="1278" y="145"/>
                  </a:lnTo>
                  <a:lnTo>
                    <a:pt x="1259" y="145"/>
                  </a:lnTo>
                  <a:lnTo>
                    <a:pt x="1241" y="147"/>
                  </a:lnTo>
                  <a:lnTo>
                    <a:pt x="1224" y="149"/>
                  </a:lnTo>
                  <a:lnTo>
                    <a:pt x="1206" y="153"/>
                  </a:lnTo>
                  <a:lnTo>
                    <a:pt x="1189" y="155"/>
                  </a:lnTo>
                  <a:lnTo>
                    <a:pt x="1171" y="159"/>
                  </a:lnTo>
                  <a:lnTo>
                    <a:pt x="1156" y="161"/>
                  </a:lnTo>
                  <a:lnTo>
                    <a:pt x="1140" y="165"/>
                  </a:lnTo>
                  <a:lnTo>
                    <a:pt x="1123" y="166"/>
                  </a:lnTo>
                  <a:lnTo>
                    <a:pt x="1105" y="170"/>
                  </a:lnTo>
                  <a:lnTo>
                    <a:pt x="1090" y="172"/>
                  </a:lnTo>
                  <a:lnTo>
                    <a:pt x="1074" y="176"/>
                  </a:lnTo>
                  <a:lnTo>
                    <a:pt x="1059" y="178"/>
                  </a:lnTo>
                  <a:lnTo>
                    <a:pt x="1045" y="182"/>
                  </a:lnTo>
                  <a:lnTo>
                    <a:pt x="1030" y="186"/>
                  </a:lnTo>
                  <a:lnTo>
                    <a:pt x="1016" y="192"/>
                  </a:lnTo>
                  <a:lnTo>
                    <a:pt x="1001" y="194"/>
                  </a:lnTo>
                  <a:lnTo>
                    <a:pt x="987" y="197"/>
                  </a:lnTo>
                  <a:lnTo>
                    <a:pt x="972" y="201"/>
                  </a:lnTo>
                  <a:lnTo>
                    <a:pt x="960" y="207"/>
                  </a:lnTo>
                  <a:lnTo>
                    <a:pt x="946" y="211"/>
                  </a:lnTo>
                  <a:lnTo>
                    <a:pt x="933" y="215"/>
                  </a:lnTo>
                  <a:lnTo>
                    <a:pt x="921" y="219"/>
                  </a:lnTo>
                  <a:lnTo>
                    <a:pt x="910" y="225"/>
                  </a:lnTo>
                  <a:lnTo>
                    <a:pt x="896" y="229"/>
                  </a:lnTo>
                  <a:lnTo>
                    <a:pt x="884" y="232"/>
                  </a:lnTo>
                  <a:lnTo>
                    <a:pt x="873" y="236"/>
                  </a:lnTo>
                  <a:lnTo>
                    <a:pt x="861" y="242"/>
                  </a:lnTo>
                  <a:lnTo>
                    <a:pt x="849" y="246"/>
                  </a:lnTo>
                  <a:lnTo>
                    <a:pt x="838" y="250"/>
                  </a:lnTo>
                  <a:lnTo>
                    <a:pt x="828" y="256"/>
                  </a:lnTo>
                  <a:lnTo>
                    <a:pt x="820" y="261"/>
                  </a:lnTo>
                  <a:lnTo>
                    <a:pt x="801" y="271"/>
                  </a:lnTo>
                  <a:lnTo>
                    <a:pt x="783" y="281"/>
                  </a:lnTo>
                  <a:lnTo>
                    <a:pt x="766" y="292"/>
                  </a:lnTo>
                  <a:lnTo>
                    <a:pt x="754" y="304"/>
                  </a:lnTo>
                  <a:lnTo>
                    <a:pt x="739" y="316"/>
                  </a:lnTo>
                  <a:lnTo>
                    <a:pt x="729" y="327"/>
                  </a:lnTo>
                  <a:lnTo>
                    <a:pt x="718" y="339"/>
                  </a:lnTo>
                  <a:lnTo>
                    <a:pt x="712" y="351"/>
                  </a:lnTo>
                  <a:lnTo>
                    <a:pt x="704" y="362"/>
                  </a:lnTo>
                  <a:lnTo>
                    <a:pt x="700" y="376"/>
                  </a:lnTo>
                  <a:lnTo>
                    <a:pt x="698" y="389"/>
                  </a:lnTo>
                  <a:lnTo>
                    <a:pt x="700" y="403"/>
                  </a:lnTo>
                  <a:lnTo>
                    <a:pt x="700" y="415"/>
                  </a:lnTo>
                  <a:lnTo>
                    <a:pt x="702" y="426"/>
                  </a:lnTo>
                  <a:lnTo>
                    <a:pt x="706" y="438"/>
                  </a:lnTo>
                  <a:lnTo>
                    <a:pt x="714" y="449"/>
                  </a:lnTo>
                  <a:lnTo>
                    <a:pt x="721" y="461"/>
                  </a:lnTo>
                  <a:lnTo>
                    <a:pt x="733" y="473"/>
                  </a:lnTo>
                  <a:lnTo>
                    <a:pt x="743" y="484"/>
                  </a:lnTo>
                  <a:lnTo>
                    <a:pt x="758" y="496"/>
                  </a:lnTo>
                  <a:lnTo>
                    <a:pt x="770" y="506"/>
                  </a:lnTo>
                  <a:lnTo>
                    <a:pt x="787" y="515"/>
                  </a:lnTo>
                  <a:lnTo>
                    <a:pt x="795" y="519"/>
                  </a:lnTo>
                  <a:lnTo>
                    <a:pt x="805" y="525"/>
                  </a:lnTo>
                  <a:lnTo>
                    <a:pt x="814" y="531"/>
                  </a:lnTo>
                  <a:lnTo>
                    <a:pt x="826" y="537"/>
                  </a:lnTo>
                  <a:lnTo>
                    <a:pt x="834" y="541"/>
                  </a:lnTo>
                  <a:lnTo>
                    <a:pt x="844" y="544"/>
                  </a:lnTo>
                  <a:lnTo>
                    <a:pt x="855" y="548"/>
                  </a:lnTo>
                  <a:lnTo>
                    <a:pt x="867" y="554"/>
                  </a:lnTo>
                  <a:lnTo>
                    <a:pt x="878" y="558"/>
                  </a:lnTo>
                  <a:lnTo>
                    <a:pt x="890" y="562"/>
                  </a:lnTo>
                  <a:lnTo>
                    <a:pt x="904" y="566"/>
                  </a:lnTo>
                  <a:lnTo>
                    <a:pt x="917" y="572"/>
                  </a:lnTo>
                  <a:lnTo>
                    <a:pt x="929" y="573"/>
                  </a:lnTo>
                  <a:lnTo>
                    <a:pt x="941" y="577"/>
                  </a:lnTo>
                  <a:lnTo>
                    <a:pt x="954" y="579"/>
                  </a:lnTo>
                  <a:lnTo>
                    <a:pt x="968" y="585"/>
                  </a:lnTo>
                  <a:lnTo>
                    <a:pt x="979" y="587"/>
                  </a:lnTo>
                  <a:lnTo>
                    <a:pt x="995" y="591"/>
                  </a:lnTo>
                  <a:lnTo>
                    <a:pt x="1008" y="593"/>
                  </a:lnTo>
                  <a:lnTo>
                    <a:pt x="1024" y="599"/>
                  </a:lnTo>
                  <a:lnTo>
                    <a:pt x="1038" y="601"/>
                  </a:lnTo>
                  <a:lnTo>
                    <a:pt x="1053" y="603"/>
                  </a:lnTo>
                  <a:lnTo>
                    <a:pt x="1067" y="604"/>
                  </a:lnTo>
                  <a:lnTo>
                    <a:pt x="1084" y="608"/>
                  </a:lnTo>
                  <a:lnTo>
                    <a:pt x="1100" y="610"/>
                  </a:lnTo>
                  <a:lnTo>
                    <a:pt x="1115" y="614"/>
                  </a:lnTo>
                  <a:lnTo>
                    <a:pt x="1133" y="616"/>
                  </a:lnTo>
                  <a:lnTo>
                    <a:pt x="1150" y="620"/>
                  </a:lnTo>
                  <a:lnTo>
                    <a:pt x="1166" y="620"/>
                  </a:lnTo>
                  <a:lnTo>
                    <a:pt x="1181" y="622"/>
                  </a:lnTo>
                  <a:lnTo>
                    <a:pt x="1198" y="624"/>
                  </a:lnTo>
                  <a:lnTo>
                    <a:pt x="1216" y="626"/>
                  </a:lnTo>
                  <a:lnTo>
                    <a:pt x="1233" y="626"/>
                  </a:lnTo>
                  <a:lnTo>
                    <a:pt x="1251" y="628"/>
                  </a:lnTo>
                  <a:lnTo>
                    <a:pt x="1268" y="630"/>
                  </a:lnTo>
                  <a:lnTo>
                    <a:pt x="1286" y="632"/>
                  </a:lnTo>
                  <a:lnTo>
                    <a:pt x="1303" y="632"/>
                  </a:lnTo>
                  <a:lnTo>
                    <a:pt x="1321" y="634"/>
                  </a:lnTo>
                  <a:lnTo>
                    <a:pt x="1340" y="634"/>
                  </a:lnTo>
                  <a:lnTo>
                    <a:pt x="1359" y="636"/>
                  </a:lnTo>
                  <a:lnTo>
                    <a:pt x="1377" y="636"/>
                  </a:lnTo>
                  <a:lnTo>
                    <a:pt x="1396" y="637"/>
                  </a:lnTo>
                  <a:lnTo>
                    <a:pt x="1416" y="637"/>
                  </a:lnTo>
                  <a:lnTo>
                    <a:pt x="1435" y="639"/>
                  </a:lnTo>
                  <a:lnTo>
                    <a:pt x="1449" y="637"/>
                  </a:lnTo>
                  <a:lnTo>
                    <a:pt x="1464" y="637"/>
                  </a:lnTo>
                  <a:lnTo>
                    <a:pt x="1478" y="637"/>
                  </a:lnTo>
                  <a:lnTo>
                    <a:pt x="1493" y="637"/>
                  </a:lnTo>
                  <a:lnTo>
                    <a:pt x="1507" y="636"/>
                  </a:lnTo>
                  <a:lnTo>
                    <a:pt x="1522" y="636"/>
                  </a:lnTo>
                  <a:lnTo>
                    <a:pt x="1536" y="634"/>
                  </a:lnTo>
                  <a:lnTo>
                    <a:pt x="1551" y="634"/>
                  </a:lnTo>
                  <a:lnTo>
                    <a:pt x="1565" y="632"/>
                  </a:lnTo>
                  <a:lnTo>
                    <a:pt x="1579" y="630"/>
                  </a:lnTo>
                  <a:lnTo>
                    <a:pt x="1592" y="628"/>
                  </a:lnTo>
                  <a:lnTo>
                    <a:pt x="1608" y="628"/>
                  </a:lnTo>
                  <a:lnTo>
                    <a:pt x="1621" y="626"/>
                  </a:lnTo>
                  <a:lnTo>
                    <a:pt x="1635" y="626"/>
                  </a:lnTo>
                  <a:lnTo>
                    <a:pt x="1648" y="624"/>
                  </a:lnTo>
                  <a:lnTo>
                    <a:pt x="1664" y="624"/>
                  </a:lnTo>
                  <a:lnTo>
                    <a:pt x="1676" y="620"/>
                  </a:lnTo>
                  <a:lnTo>
                    <a:pt x="1689" y="620"/>
                  </a:lnTo>
                  <a:lnTo>
                    <a:pt x="1703" y="616"/>
                  </a:lnTo>
                  <a:lnTo>
                    <a:pt x="1716" y="616"/>
                  </a:lnTo>
                  <a:lnTo>
                    <a:pt x="1728" y="612"/>
                  </a:lnTo>
                  <a:lnTo>
                    <a:pt x="1742" y="612"/>
                  </a:lnTo>
                  <a:lnTo>
                    <a:pt x="1755" y="608"/>
                  </a:lnTo>
                  <a:lnTo>
                    <a:pt x="1769" y="608"/>
                  </a:lnTo>
                  <a:lnTo>
                    <a:pt x="1780" y="604"/>
                  </a:lnTo>
                  <a:lnTo>
                    <a:pt x="1792" y="603"/>
                  </a:lnTo>
                  <a:lnTo>
                    <a:pt x="1804" y="599"/>
                  </a:lnTo>
                  <a:lnTo>
                    <a:pt x="1817" y="597"/>
                  </a:lnTo>
                  <a:lnTo>
                    <a:pt x="1829" y="593"/>
                  </a:lnTo>
                  <a:lnTo>
                    <a:pt x="1840" y="591"/>
                  </a:lnTo>
                  <a:lnTo>
                    <a:pt x="1852" y="589"/>
                  </a:lnTo>
                  <a:lnTo>
                    <a:pt x="1866" y="587"/>
                  </a:lnTo>
                  <a:lnTo>
                    <a:pt x="1875" y="581"/>
                  </a:lnTo>
                  <a:lnTo>
                    <a:pt x="1887" y="579"/>
                  </a:lnTo>
                  <a:lnTo>
                    <a:pt x="1897" y="573"/>
                  </a:lnTo>
                  <a:lnTo>
                    <a:pt x="1908" y="572"/>
                  </a:lnTo>
                  <a:lnTo>
                    <a:pt x="1928" y="564"/>
                  </a:lnTo>
                  <a:lnTo>
                    <a:pt x="1949" y="558"/>
                  </a:lnTo>
                  <a:lnTo>
                    <a:pt x="1966" y="550"/>
                  </a:lnTo>
                  <a:lnTo>
                    <a:pt x="1984" y="542"/>
                  </a:lnTo>
                  <a:lnTo>
                    <a:pt x="2001" y="535"/>
                  </a:lnTo>
                  <a:lnTo>
                    <a:pt x="2019" y="529"/>
                  </a:lnTo>
                  <a:lnTo>
                    <a:pt x="2032" y="519"/>
                  </a:lnTo>
                  <a:lnTo>
                    <a:pt x="2048" y="511"/>
                  </a:lnTo>
                  <a:lnTo>
                    <a:pt x="2062" y="502"/>
                  </a:lnTo>
                  <a:lnTo>
                    <a:pt x="2075" y="494"/>
                  </a:lnTo>
                  <a:lnTo>
                    <a:pt x="2085" y="484"/>
                  </a:lnTo>
                  <a:lnTo>
                    <a:pt x="2096" y="475"/>
                  </a:lnTo>
                  <a:lnTo>
                    <a:pt x="2104" y="465"/>
                  </a:lnTo>
                  <a:lnTo>
                    <a:pt x="2114" y="457"/>
                  </a:lnTo>
                  <a:lnTo>
                    <a:pt x="2120" y="461"/>
                  </a:lnTo>
                  <a:lnTo>
                    <a:pt x="2137" y="473"/>
                  </a:lnTo>
                  <a:lnTo>
                    <a:pt x="2145" y="479"/>
                  </a:lnTo>
                  <a:lnTo>
                    <a:pt x="2153" y="488"/>
                  </a:lnTo>
                  <a:lnTo>
                    <a:pt x="2158" y="498"/>
                  </a:lnTo>
                  <a:lnTo>
                    <a:pt x="2162" y="510"/>
                  </a:lnTo>
                  <a:lnTo>
                    <a:pt x="2157" y="523"/>
                  </a:lnTo>
                  <a:lnTo>
                    <a:pt x="2151" y="539"/>
                  </a:lnTo>
                  <a:lnTo>
                    <a:pt x="2137" y="552"/>
                  </a:lnTo>
                  <a:lnTo>
                    <a:pt x="2124" y="568"/>
                  </a:lnTo>
                  <a:lnTo>
                    <a:pt x="2112" y="573"/>
                  </a:lnTo>
                  <a:lnTo>
                    <a:pt x="2100" y="581"/>
                  </a:lnTo>
                  <a:lnTo>
                    <a:pt x="2089" y="587"/>
                  </a:lnTo>
                  <a:lnTo>
                    <a:pt x="2077" y="595"/>
                  </a:lnTo>
                  <a:lnTo>
                    <a:pt x="2063" y="601"/>
                  </a:lnTo>
                  <a:lnTo>
                    <a:pt x="2050" y="608"/>
                  </a:lnTo>
                  <a:lnTo>
                    <a:pt x="2034" y="616"/>
                  </a:lnTo>
                  <a:lnTo>
                    <a:pt x="2021" y="624"/>
                  </a:lnTo>
                  <a:lnTo>
                    <a:pt x="2003" y="630"/>
                  </a:lnTo>
                  <a:lnTo>
                    <a:pt x="1986" y="636"/>
                  </a:lnTo>
                  <a:lnTo>
                    <a:pt x="1966" y="641"/>
                  </a:lnTo>
                  <a:lnTo>
                    <a:pt x="1949" y="649"/>
                  </a:lnTo>
                  <a:lnTo>
                    <a:pt x="1928" y="655"/>
                  </a:lnTo>
                  <a:lnTo>
                    <a:pt x="1908" y="661"/>
                  </a:lnTo>
                  <a:lnTo>
                    <a:pt x="1889" y="667"/>
                  </a:lnTo>
                  <a:lnTo>
                    <a:pt x="1870" y="672"/>
                  </a:lnTo>
                  <a:lnTo>
                    <a:pt x="1858" y="674"/>
                  </a:lnTo>
                  <a:lnTo>
                    <a:pt x="1846" y="676"/>
                  </a:lnTo>
                  <a:lnTo>
                    <a:pt x="1835" y="678"/>
                  </a:lnTo>
                  <a:lnTo>
                    <a:pt x="1823" y="682"/>
                  </a:lnTo>
                  <a:lnTo>
                    <a:pt x="1811" y="684"/>
                  </a:lnTo>
                  <a:lnTo>
                    <a:pt x="1800" y="686"/>
                  </a:lnTo>
                  <a:lnTo>
                    <a:pt x="1788" y="688"/>
                  </a:lnTo>
                  <a:lnTo>
                    <a:pt x="1778" y="692"/>
                  </a:lnTo>
                  <a:lnTo>
                    <a:pt x="1765" y="694"/>
                  </a:lnTo>
                  <a:lnTo>
                    <a:pt x="1753" y="696"/>
                  </a:lnTo>
                  <a:lnTo>
                    <a:pt x="1742" y="698"/>
                  </a:lnTo>
                  <a:lnTo>
                    <a:pt x="1730" y="701"/>
                  </a:lnTo>
                  <a:lnTo>
                    <a:pt x="1718" y="703"/>
                  </a:lnTo>
                  <a:lnTo>
                    <a:pt x="1707" y="705"/>
                  </a:lnTo>
                  <a:lnTo>
                    <a:pt x="1695" y="707"/>
                  </a:lnTo>
                  <a:lnTo>
                    <a:pt x="1683" y="711"/>
                  </a:lnTo>
                  <a:lnTo>
                    <a:pt x="1668" y="711"/>
                  </a:lnTo>
                  <a:lnTo>
                    <a:pt x="1654" y="713"/>
                  </a:lnTo>
                  <a:lnTo>
                    <a:pt x="1641" y="715"/>
                  </a:lnTo>
                  <a:lnTo>
                    <a:pt x="1627" y="717"/>
                  </a:lnTo>
                  <a:lnTo>
                    <a:pt x="1614" y="719"/>
                  </a:lnTo>
                  <a:lnTo>
                    <a:pt x="1600" y="721"/>
                  </a:lnTo>
                  <a:lnTo>
                    <a:pt x="1586" y="723"/>
                  </a:lnTo>
                  <a:lnTo>
                    <a:pt x="1575" y="725"/>
                  </a:lnTo>
                  <a:lnTo>
                    <a:pt x="1561" y="725"/>
                  </a:lnTo>
                  <a:lnTo>
                    <a:pt x="1548" y="725"/>
                  </a:lnTo>
                  <a:lnTo>
                    <a:pt x="1536" y="727"/>
                  </a:lnTo>
                  <a:lnTo>
                    <a:pt x="1524" y="729"/>
                  </a:lnTo>
                  <a:lnTo>
                    <a:pt x="1513" y="729"/>
                  </a:lnTo>
                  <a:lnTo>
                    <a:pt x="1501" y="729"/>
                  </a:lnTo>
                  <a:lnTo>
                    <a:pt x="1491" y="730"/>
                  </a:lnTo>
                  <a:lnTo>
                    <a:pt x="1482" y="732"/>
                  </a:lnTo>
                  <a:lnTo>
                    <a:pt x="1460" y="732"/>
                  </a:lnTo>
                  <a:lnTo>
                    <a:pt x="1443" y="734"/>
                  </a:lnTo>
                  <a:lnTo>
                    <a:pt x="1427" y="734"/>
                  </a:lnTo>
                  <a:lnTo>
                    <a:pt x="1416" y="736"/>
                  </a:lnTo>
                  <a:lnTo>
                    <a:pt x="1404" y="736"/>
                  </a:lnTo>
                  <a:lnTo>
                    <a:pt x="1398" y="736"/>
                  </a:lnTo>
                  <a:lnTo>
                    <a:pt x="1392" y="736"/>
                  </a:lnTo>
                  <a:lnTo>
                    <a:pt x="1392" y="738"/>
                  </a:lnTo>
                  <a:lnTo>
                    <a:pt x="1358" y="738"/>
                  </a:lnTo>
                  <a:lnTo>
                    <a:pt x="1326" y="738"/>
                  </a:lnTo>
                  <a:lnTo>
                    <a:pt x="1294" y="738"/>
                  </a:lnTo>
                  <a:lnTo>
                    <a:pt x="1262" y="738"/>
                  </a:lnTo>
                  <a:lnTo>
                    <a:pt x="1231" y="736"/>
                  </a:lnTo>
                  <a:lnTo>
                    <a:pt x="1200" y="736"/>
                  </a:lnTo>
                  <a:lnTo>
                    <a:pt x="1169" y="734"/>
                  </a:lnTo>
                  <a:lnTo>
                    <a:pt x="1140" y="734"/>
                  </a:lnTo>
                  <a:lnTo>
                    <a:pt x="1109" y="730"/>
                  </a:lnTo>
                  <a:lnTo>
                    <a:pt x="1078" y="730"/>
                  </a:lnTo>
                  <a:lnTo>
                    <a:pt x="1049" y="727"/>
                  </a:lnTo>
                  <a:lnTo>
                    <a:pt x="1020" y="727"/>
                  </a:lnTo>
                  <a:lnTo>
                    <a:pt x="991" y="723"/>
                  </a:lnTo>
                  <a:lnTo>
                    <a:pt x="962" y="721"/>
                  </a:lnTo>
                  <a:lnTo>
                    <a:pt x="933" y="719"/>
                  </a:lnTo>
                  <a:lnTo>
                    <a:pt x="906" y="717"/>
                  </a:lnTo>
                  <a:lnTo>
                    <a:pt x="877" y="713"/>
                  </a:lnTo>
                  <a:lnTo>
                    <a:pt x="847" y="709"/>
                  </a:lnTo>
                  <a:lnTo>
                    <a:pt x="820" y="705"/>
                  </a:lnTo>
                  <a:lnTo>
                    <a:pt x="795" y="701"/>
                  </a:lnTo>
                  <a:lnTo>
                    <a:pt x="768" y="698"/>
                  </a:lnTo>
                  <a:lnTo>
                    <a:pt x="743" y="694"/>
                  </a:lnTo>
                  <a:lnTo>
                    <a:pt x="716" y="690"/>
                  </a:lnTo>
                  <a:lnTo>
                    <a:pt x="692" y="686"/>
                  </a:lnTo>
                  <a:lnTo>
                    <a:pt x="667" y="680"/>
                  </a:lnTo>
                  <a:lnTo>
                    <a:pt x="642" y="674"/>
                  </a:lnTo>
                  <a:lnTo>
                    <a:pt x="619" y="668"/>
                  </a:lnTo>
                  <a:lnTo>
                    <a:pt x="595" y="665"/>
                  </a:lnTo>
                  <a:lnTo>
                    <a:pt x="572" y="659"/>
                  </a:lnTo>
                  <a:lnTo>
                    <a:pt x="549" y="653"/>
                  </a:lnTo>
                  <a:lnTo>
                    <a:pt x="527" y="647"/>
                  </a:lnTo>
                  <a:lnTo>
                    <a:pt x="508" y="643"/>
                  </a:lnTo>
                  <a:lnTo>
                    <a:pt x="485" y="636"/>
                  </a:lnTo>
                  <a:lnTo>
                    <a:pt x="465" y="630"/>
                  </a:lnTo>
                  <a:lnTo>
                    <a:pt x="444" y="622"/>
                  </a:lnTo>
                  <a:lnTo>
                    <a:pt x="425" y="616"/>
                  </a:lnTo>
                  <a:lnTo>
                    <a:pt x="405" y="608"/>
                  </a:lnTo>
                  <a:lnTo>
                    <a:pt x="388" y="603"/>
                  </a:lnTo>
                  <a:lnTo>
                    <a:pt x="370" y="595"/>
                  </a:lnTo>
                  <a:lnTo>
                    <a:pt x="353" y="589"/>
                  </a:lnTo>
                  <a:lnTo>
                    <a:pt x="335" y="581"/>
                  </a:lnTo>
                  <a:lnTo>
                    <a:pt x="318" y="573"/>
                  </a:lnTo>
                  <a:lnTo>
                    <a:pt x="302" y="566"/>
                  </a:lnTo>
                  <a:lnTo>
                    <a:pt x="289" y="558"/>
                  </a:lnTo>
                  <a:lnTo>
                    <a:pt x="275" y="550"/>
                  </a:lnTo>
                  <a:lnTo>
                    <a:pt x="262" y="542"/>
                  </a:lnTo>
                  <a:lnTo>
                    <a:pt x="250" y="535"/>
                  </a:lnTo>
                  <a:lnTo>
                    <a:pt x="238" y="529"/>
                  </a:lnTo>
                  <a:lnTo>
                    <a:pt x="225" y="519"/>
                  </a:lnTo>
                  <a:lnTo>
                    <a:pt x="213" y="511"/>
                  </a:lnTo>
                  <a:lnTo>
                    <a:pt x="204" y="502"/>
                  </a:lnTo>
                  <a:lnTo>
                    <a:pt x="194" y="494"/>
                  </a:lnTo>
                  <a:lnTo>
                    <a:pt x="184" y="484"/>
                  </a:lnTo>
                  <a:lnTo>
                    <a:pt x="176" y="477"/>
                  </a:lnTo>
                  <a:lnTo>
                    <a:pt x="169" y="467"/>
                  </a:lnTo>
                  <a:lnTo>
                    <a:pt x="163" y="459"/>
                  </a:lnTo>
                  <a:lnTo>
                    <a:pt x="149" y="440"/>
                  </a:lnTo>
                  <a:lnTo>
                    <a:pt x="143" y="422"/>
                  </a:lnTo>
                  <a:lnTo>
                    <a:pt x="138" y="405"/>
                  </a:lnTo>
                  <a:lnTo>
                    <a:pt x="138" y="387"/>
                  </a:lnTo>
                  <a:lnTo>
                    <a:pt x="136" y="368"/>
                  </a:lnTo>
                  <a:lnTo>
                    <a:pt x="142" y="351"/>
                  </a:lnTo>
                  <a:lnTo>
                    <a:pt x="147" y="333"/>
                  </a:lnTo>
                  <a:lnTo>
                    <a:pt x="159" y="316"/>
                  </a:lnTo>
                  <a:lnTo>
                    <a:pt x="165" y="306"/>
                  </a:lnTo>
                  <a:lnTo>
                    <a:pt x="171" y="298"/>
                  </a:lnTo>
                  <a:lnTo>
                    <a:pt x="178" y="289"/>
                  </a:lnTo>
                  <a:lnTo>
                    <a:pt x="188" y="281"/>
                  </a:lnTo>
                  <a:lnTo>
                    <a:pt x="196" y="271"/>
                  </a:lnTo>
                  <a:lnTo>
                    <a:pt x="206" y="265"/>
                  </a:lnTo>
                  <a:lnTo>
                    <a:pt x="217" y="256"/>
                  </a:lnTo>
                  <a:lnTo>
                    <a:pt x="229" y="250"/>
                  </a:lnTo>
                  <a:lnTo>
                    <a:pt x="238" y="240"/>
                  </a:lnTo>
                  <a:lnTo>
                    <a:pt x="250" y="232"/>
                  </a:lnTo>
                  <a:lnTo>
                    <a:pt x="264" y="223"/>
                  </a:lnTo>
                  <a:lnTo>
                    <a:pt x="277" y="215"/>
                  </a:lnTo>
                  <a:lnTo>
                    <a:pt x="291" y="207"/>
                  </a:lnTo>
                  <a:lnTo>
                    <a:pt x="306" y="199"/>
                  </a:lnTo>
                  <a:lnTo>
                    <a:pt x="322" y="192"/>
                  </a:lnTo>
                  <a:lnTo>
                    <a:pt x="339" y="186"/>
                  </a:lnTo>
                  <a:lnTo>
                    <a:pt x="355" y="178"/>
                  </a:lnTo>
                  <a:lnTo>
                    <a:pt x="372" y="170"/>
                  </a:lnTo>
                  <a:lnTo>
                    <a:pt x="390" y="163"/>
                  </a:lnTo>
                  <a:lnTo>
                    <a:pt x="407" y="157"/>
                  </a:lnTo>
                  <a:lnTo>
                    <a:pt x="425" y="149"/>
                  </a:lnTo>
                  <a:lnTo>
                    <a:pt x="446" y="143"/>
                  </a:lnTo>
                  <a:lnTo>
                    <a:pt x="465" y="137"/>
                  </a:lnTo>
                  <a:lnTo>
                    <a:pt x="487" y="132"/>
                  </a:lnTo>
                  <a:lnTo>
                    <a:pt x="504" y="124"/>
                  </a:lnTo>
                  <a:lnTo>
                    <a:pt x="526" y="118"/>
                  </a:lnTo>
                  <a:lnTo>
                    <a:pt x="545" y="110"/>
                  </a:lnTo>
                  <a:lnTo>
                    <a:pt x="568" y="104"/>
                  </a:lnTo>
                  <a:lnTo>
                    <a:pt x="590" y="99"/>
                  </a:lnTo>
                  <a:lnTo>
                    <a:pt x="613" y="93"/>
                  </a:lnTo>
                  <a:lnTo>
                    <a:pt x="636" y="87"/>
                  </a:lnTo>
                  <a:lnTo>
                    <a:pt x="661" y="81"/>
                  </a:lnTo>
                  <a:lnTo>
                    <a:pt x="685" y="75"/>
                  </a:lnTo>
                  <a:lnTo>
                    <a:pt x="708" y="70"/>
                  </a:lnTo>
                  <a:lnTo>
                    <a:pt x="731" y="64"/>
                  </a:lnTo>
                  <a:lnTo>
                    <a:pt x="758" y="60"/>
                  </a:lnTo>
                  <a:lnTo>
                    <a:pt x="782" y="54"/>
                  </a:lnTo>
                  <a:lnTo>
                    <a:pt x="809" y="50"/>
                  </a:lnTo>
                  <a:lnTo>
                    <a:pt x="834" y="46"/>
                  </a:lnTo>
                  <a:lnTo>
                    <a:pt x="863" y="44"/>
                  </a:lnTo>
                  <a:lnTo>
                    <a:pt x="888" y="39"/>
                  </a:lnTo>
                  <a:lnTo>
                    <a:pt x="915" y="35"/>
                  </a:lnTo>
                  <a:lnTo>
                    <a:pt x="941" y="31"/>
                  </a:lnTo>
                  <a:lnTo>
                    <a:pt x="970" y="27"/>
                  </a:lnTo>
                  <a:lnTo>
                    <a:pt x="997" y="23"/>
                  </a:lnTo>
                  <a:lnTo>
                    <a:pt x="1024" y="21"/>
                  </a:lnTo>
                  <a:lnTo>
                    <a:pt x="1053" y="17"/>
                  </a:lnTo>
                  <a:lnTo>
                    <a:pt x="1082" y="15"/>
                  </a:lnTo>
                  <a:lnTo>
                    <a:pt x="1109" y="11"/>
                  </a:lnTo>
                  <a:lnTo>
                    <a:pt x="1138" y="10"/>
                  </a:lnTo>
                  <a:lnTo>
                    <a:pt x="1167" y="8"/>
                  </a:lnTo>
                  <a:lnTo>
                    <a:pt x="1197" y="6"/>
                  </a:lnTo>
                  <a:lnTo>
                    <a:pt x="1226" y="4"/>
                  </a:lnTo>
                  <a:lnTo>
                    <a:pt x="1257" y="2"/>
                  </a:lnTo>
                  <a:lnTo>
                    <a:pt x="1286" y="2"/>
                  </a:lnTo>
                  <a:lnTo>
                    <a:pt x="1317" y="2"/>
                  </a:lnTo>
                  <a:lnTo>
                    <a:pt x="1294" y="0"/>
                  </a:lnTo>
                  <a:lnTo>
                    <a:pt x="1259" y="0"/>
                  </a:lnTo>
                  <a:lnTo>
                    <a:pt x="1228" y="0"/>
                  </a:lnTo>
                  <a:lnTo>
                    <a:pt x="1195" y="0"/>
                  </a:lnTo>
                  <a:lnTo>
                    <a:pt x="1164" y="2"/>
                  </a:lnTo>
                  <a:lnTo>
                    <a:pt x="1131" y="2"/>
                  </a:lnTo>
                  <a:lnTo>
                    <a:pt x="1100" y="4"/>
                  </a:lnTo>
                  <a:lnTo>
                    <a:pt x="1069" y="6"/>
                  </a:lnTo>
                  <a:lnTo>
                    <a:pt x="1039" y="10"/>
                  </a:lnTo>
                  <a:lnTo>
                    <a:pt x="1006" y="10"/>
                  </a:lnTo>
                  <a:lnTo>
                    <a:pt x="975" y="13"/>
                  </a:lnTo>
                  <a:lnTo>
                    <a:pt x="944" y="15"/>
                  </a:lnTo>
                  <a:lnTo>
                    <a:pt x="915" y="19"/>
                  </a:lnTo>
                  <a:lnTo>
                    <a:pt x="886" y="23"/>
                  </a:lnTo>
                  <a:lnTo>
                    <a:pt x="857" y="27"/>
                  </a:lnTo>
                  <a:lnTo>
                    <a:pt x="828" y="31"/>
                  </a:lnTo>
                  <a:lnTo>
                    <a:pt x="799" y="37"/>
                  </a:lnTo>
                  <a:lnTo>
                    <a:pt x="770" y="39"/>
                  </a:lnTo>
                  <a:lnTo>
                    <a:pt x="741" y="42"/>
                  </a:lnTo>
                  <a:lnTo>
                    <a:pt x="712" y="46"/>
                  </a:lnTo>
                  <a:lnTo>
                    <a:pt x="685" y="52"/>
                  </a:lnTo>
                  <a:lnTo>
                    <a:pt x="655" y="58"/>
                  </a:lnTo>
                  <a:lnTo>
                    <a:pt x="630" y="64"/>
                  </a:lnTo>
                  <a:lnTo>
                    <a:pt x="603" y="70"/>
                  </a:lnTo>
                  <a:lnTo>
                    <a:pt x="580" y="75"/>
                  </a:lnTo>
                  <a:lnTo>
                    <a:pt x="553" y="79"/>
                  </a:lnTo>
                  <a:lnTo>
                    <a:pt x="527" y="85"/>
                  </a:lnTo>
                  <a:lnTo>
                    <a:pt x="502" y="91"/>
                  </a:lnTo>
                  <a:lnTo>
                    <a:pt x="479" y="97"/>
                  </a:lnTo>
                  <a:lnTo>
                    <a:pt x="454" y="103"/>
                  </a:lnTo>
                  <a:lnTo>
                    <a:pt x="430" y="110"/>
                  </a:lnTo>
                  <a:lnTo>
                    <a:pt x="409" y="118"/>
                  </a:lnTo>
                  <a:lnTo>
                    <a:pt x="388" y="126"/>
                  </a:lnTo>
                  <a:lnTo>
                    <a:pt x="365" y="132"/>
                  </a:lnTo>
                  <a:lnTo>
                    <a:pt x="341" y="137"/>
                  </a:lnTo>
                  <a:lnTo>
                    <a:pt x="320" y="145"/>
                  </a:lnTo>
                  <a:lnTo>
                    <a:pt x="301" y="153"/>
                  </a:lnTo>
                  <a:lnTo>
                    <a:pt x="279" y="159"/>
                  </a:lnTo>
                  <a:lnTo>
                    <a:pt x="260" y="166"/>
                  </a:lnTo>
                  <a:lnTo>
                    <a:pt x="242" y="174"/>
                  </a:lnTo>
                  <a:lnTo>
                    <a:pt x="225" y="184"/>
                  </a:lnTo>
                  <a:lnTo>
                    <a:pt x="206" y="190"/>
                  </a:lnTo>
                  <a:lnTo>
                    <a:pt x="188" y="199"/>
                  </a:lnTo>
                  <a:lnTo>
                    <a:pt x="173" y="207"/>
                  </a:lnTo>
                  <a:lnTo>
                    <a:pt x="157" y="217"/>
                  </a:lnTo>
                  <a:lnTo>
                    <a:pt x="142" y="225"/>
                  </a:lnTo>
                  <a:lnTo>
                    <a:pt x="128" y="234"/>
                  </a:lnTo>
                  <a:lnTo>
                    <a:pt x="114" y="242"/>
                  </a:lnTo>
                  <a:lnTo>
                    <a:pt x="103" y="252"/>
                  </a:lnTo>
                  <a:lnTo>
                    <a:pt x="89" y="260"/>
                  </a:lnTo>
                  <a:lnTo>
                    <a:pt x="78" y="269"/>
                  </a:lnTo>
                  <a:lnTo>
                    <a:pt x="66" y="277"/>
                  </a:lnTo>
                  <a:lnTo>
                    <a:pt x="58" y="287"/>
                  </a:lnTo>
                  <a:lnTo>
                    <a:pt x="46" y="294"/>
                  </a:lnTo>
                  <a:lnTo>
                    <a:pt x="39" y="306"/>
                  </a:lnTo>
                  <a:lnTo>
                    <a:pt x="31" y="314"/>
                  </a:lnTo>
                  <a:lnTo>
                    <a:pt x="25" y="325"/>
                  </a:lnTo>
                  <a:lnTo>
                    <a:pt x="19" y="333"/>
                  </a:lnTo>
                  <a:lnTo>
                    <a:pt x="14" y="343"/>
                  </a:lnTo>
                  <a:lnTo>
                    <a:pt x="8" y="353"/>
                  </a:lnTo>
                  <a:lnTo>
                    <a:pt x="6" y="364"/>
                  </a:lnTo>
                  <a:lnTo>
                    <a:pt x="0" y="384"/>
                  </a:lnTo>
                  <a:lnTo>
                    <a:pt x="2" y="405"/>
                  </a:lnTo>
                  <a:lnTo>
                    <a:pt x="2" y="422"/>
                  </a:lnTo>
                  <a:lnTo>
                    <a:pt x="8" y="442"/>
                  </a:lnTo>
                  <a:lnTo>
                    <a:pt x="10" y="449"/>
                  </a:lnTo>
                  <a:lnTo>
                    <a:pt x="14" y="461"/>
                  </a:lnTo>
                  <a:lnTo>
                    <a:pt x="19" y="469"/>
                  </a:lnTo>
                  <a:lnTo>
                    <a:pt x="27" y="480"/>
                  </a:lnTo>
                  <a:lnTo>
                    <a:pt x="33" y="488"/>
                  </a:lnTo>
                  <a:lnTo>
                    <a:pt x="41" y="498"/>
                  </a:lnTo>
                  <a:lnTo>
                    <a:pt x="48" y="506"/>
                  </a:lnTo>
                  <a:lnTo>
                    <a:pt x="58" y="515"/>
                  </a:lnTo>
                  <a:lnTo>
                    <a:pt x="68" y="523"/>
                  </a:lnTo>
                  <a:lnTo>
                    <a:pt x="78" y="533"/>
                  </a:lnTo>
                  <a:lnTo>
                    <a:pt x="89" y="542"/>
                  </a:lnTo>
                  <a:lnTo>
                    <a:pt x="103" y="552"/>
                  </a:lnTo>
                  <a:lnTo>
                    <a:pt x="114" y="558"/>
                  </a:lnTo>
                  <a:lnTo>
                    <a:pt x="126" y="568"/>
                  </a:lnTo>
                  <a:lnTo>
                    <a:pt x="140" y="573"/>
                  </a:lnTo>
                  <a:lnTo>
                    <a:pt x="153" y="583"/>
                  </a:lnTo>
                  <a:lnTo>
                    <a:pt x="167" y="589"/>
                  </a:lnTo>
                  <a:lnTo>
                    <a:pt x="182" y="599"/>
                  </a:lnTo>
                  <a:lnTo>
                    <a:pt x="200" y="604"/>
                  </a:lnTo>
                  <a:lnTo>
                    <a:pt x="217" y="614"/>
                  </a:lnTo>
                  <a:lnTo>
                    <a:pt x="235" y="620"/>
                  </a:lnTo>
                  <a:lnTo>
                    <a:pt x="252" y="628"/>
                  </a:lnTo>
                  <a:lnTo>
                    <a:pt x="270" y="636"/>
                  </a:lnTo>
                  <a:lnTo>
                    <a:pt x="289" y="643"/>
                  </a:lnTo>
                  <a:lnTo>
                    <a:pt x="308" y="649"/>
                  </a:lnTo>
                  <a:lnTo>
                    <a:pt x="330" y="657"/>
                  </a:lnTo>
                  <a:lnTo>
                    <a:pt x="349" y="663"/>
                  </a:lnTo>
                  <a:lnTo>
                    <a:pt x="372" y="670"/>
                  </a:lnTo>
                  <a:lnTo>
                    <a:pt x="392" y="674"/>
                  </a:lnTo>
                  <a:lnTo>
                    <a:pt x="413" y="680"/>
                  </a:lnTo>
                  <a:lnTo>
                    <a:pt x="436" y="686"/>
                  </a:lnTo>
                  <a:lnTo>
                    <a:pt x="460" y="692"/>
                  </a:lnTo>
                  <a:lnTo>
                    <a:pt x="483" y="698"/>
                  </a:lnTo>
                  <a:lnTo>
                    <a:pt x="506" y="703"/>
                  </a:lnTo>
                  <a:lnTo>
                    <a:pt x="531" y="709"/>
                  </a:lnTo>
                  <a:lnTo>
                    <a:pt x="557" y="715"/>
                  </a:lnTo>
                  <a:lnTo>
                    <a:pt x="580" y="719"/>
                  </a:lnTo>
                  <a:lnTo>
                    <a:pt x="605" y="723"/>
                  </a:lnTo>
                  <a:lnTo>
                    <a:pt x="630" y="727"/>
                  </a:lnTo>
                  <a:lnTo>
                    <a:pt x="659" y="730"/>
                  </a:lnTo>
                  <a:lnTo>
                    <a:pt x="685" y="734"/>
                  </a:lnTo>
                  <a:lnTo>
                    <a:pt x="712" y="738"/>
                  </a:lnTo>
                  <a:lnTo>
                    <a:pt x="741" y="742"/>
                  </a:lnTo>
                  <a:lnTo>
                    <a:pt x="770" y="748"/>
                  </a:lnTo>
                  <a:lnTo>
                    <a:pt x="797" y="750"/>
                  </a:lnTo>
                  <a:lnTo>
                    <a:pt x="824" y="752"/>
                  </a:lnTo>
                  <a:lnTo>
                    <a:pt x="853" y="754"/>
                  </a:lnTo>
                  <a:lnTo>
                    <a:pt x="882" y="758"/>
                  </a:lnTo>
                  <a:lnTo>
                    <a:pt x="911" y="760"/>
                  </a:lnTo>
                  <a:lnTo>
                    <a:pt x="941" y="761"/>
                  </a:lnTo>
                  <a:lnTo>
                    <a:pt x="972" y="763"/>
                  </a:lnTo>
                  <a:lnTo>
                    <a:pt x="1003" y="767"/>
                  </a:lnTo>
                  <a:lnTo>
                    <a:pt x="1032" y="767"/>
                  </a:lnTo>
                  <a:lnTo>
                    <a:pt x="1063" y="769"/>
                  </a:lnTo>
                  <a:lnTo>
                    <a:pt x="1094" y="769"/>
                  </a:lnTo>
                  <a:lnTo>
                    <a:pt x="1125" y="771"/>
                  </a:lnTo>
                  <a:lnTo>
                    <a:pt x="1156" y="771"/>
                  </a:lnTo>
                  <a:lnTo>
                    <a:pt x="1189" y="773"/>
                  </a:lnTo>
                  <a:lnTo>
                    <a:pt x="1220" y="773"/>
                  </a:lnTo>
                  <a:lnTo>
                    <a:pt x="1255" y="775"/>
                  </a:lnTo>
                  <a:close/>
                </a:path>
              </a:pathLst>
            </a:custGeom>
            <a:solidFill>
              <a:srgbClr val="D90000"/>
            </a:solidFill>
            <a:ln w="7938">
              <a:solidFill>
                <a:srgbClr val="D90000"/>
              </a:solidFill>
              <a:round/>
              <a:headEnd/>
              <a:tailEnd/>
            </a:ln>
          </p:spPr>
          <p:txBody>
            <a:bodyPr>
              <a:prstTxWarp prst="textNoShape">
                <a:avLst/>
              </a:prstTxWarp>
            </a:bodyPr>
            <a:lstStyle/>
            <a:p>
              <a:endParaRPr lang="en-US">
                <a:latin typeface="Calibri" pitchFamily="-123" charset="0"/>
              </a:endParaRPr>
            </a:p>
          </p:txBody>
        </p:sp>
        <p:sp>
          <p:nvSpPr>
            <p:cNvPr id="142346" name="Freeform 40"/>
            <p:cNvSpPr>
              <a:spLocks/>
            </p:cNvSpPr>
            <p:nvPr/>
          </p:nvSpPr>
          <p:spPr bwMode="auto">
            <a:xfrm>
              <a:off x="1411" y="1599"/>
              <a:ext cx="2926" cy="1113"/>
            </a:xfrm>
            <a:custGeom>
              <a:avLst/>
              <a:gdLst>
                <a:gd name="T0" fmla="*/ 3180 w 5853"/>
                <a:gd name="T1" fmla="*/ 4 h 2227"/>
                <a:gd name="T2" fmla="*/ 3657 w 5853"/>
                <a:gd name="T3" fmla="*/ 37 h 2227"/>
                <a:gd name="T4" fmla="*/ 4104 w 5853"/>
                <a:gd name="T5" fmla="*/ 97 h 2227"/>
                <a:gd name="T6" fmla="*/ 4505 w 5853"/>
                <a:gd name="T7" fmla="*/ 176 h 2227"/>
                <a:gd name="T8" fmla="*/ 4864 w 5853"/>
                <a:gd name="T9" fmla="*/ 279 h 2227"/>
                <a:gd name="T10" fmla="*/ 5166 w 5853"/>
                <a:gd name="T11" fmla="*/ 399 h 2227"/>
                <a:gd name="T12" fmla="*/ 5411 w 5853"/>
                <a:gd name="T13" fmla="*/ 535 h 2227"/>
                <a:gd name="T14" fmla="*/ 5585 w 5853"/>
                <a:gd name="T15" fmla="*/ 684 h 2227"/>
                <a:gd name="T16" fmla="*/ 5688 w 5853"/>
                <a:gd name="T17" fmla="*/ 847 h 2227"/>
                <a:gd name="T18" fmla="*/ 5711 w 5853"/>
                <a:gd name="T19" fmla="*/ 1021 h 2227"/>
                <a:gd name="T20" fmla="*/ 5636 w 5853"/>
                <a:gd name="T21" fmla="*/ 1209 h 2227"/>
                <a:gd name="T22" fmla="*/ 5465 w 5853"/>
                <a:gd name="T23" fmla="*/ 1386 h 2227"/>
                <a:gd name="T24" fmla="*/ 5211 w 5853"/>
                <a:gd name="T25" fmla="*/ 1548 h 2227"/>
                <a:gd name="T26" fmla="*/ 4881 w 5853"/>
                <a:gd name="T27" fmla="*/ 1696 h 2227"/>
                <a:gd name="T28" fmla="*/ 4484 w 5853"/>
                <a:gd name="T29" fmla="*/ 1824 h 2227"/>
                <a:gd name="T30" fmla="*/ 4026 w 5853"/>
                <a:gd name="T31" fmla="*/ 1924 h 2227"/>
                <a:gd name="T32" fmla="*/ 3520 w 5853"/>
                <a:gd name="T33" fmla="*/ 2000 h 2227"/>
                <a:gd name="T34" fmla="*/ 2973 w 5853"/>
                <a:gd name="T35" fmla="*/ 2046 h 2227"/>
                <a:gd name="T36" fmla="*/ 2395 w 5853"/>
                <a:gd name="T37" fmla="*/ 2062 h 2227"/>
                <a:gd name="T38" fmla="*/ 2059 w 5853"/>
                <a:gd name="T39" fmla="*/ 2048 h 2227"/>
                <a:gd name="T40" fmla="*/ 1737 w 5853"/>
                <a:gd name="T41" fmla="*/ 2027 h 2227"/>
                <a:gd name="T42" fmla="*/ 1431 w 5853"/>
                <a:gd name="T43" fmla="*/ 1996 h 2227"/>
                <a:gd name="T44" fmla="*/ 1146 w 5853"/>
                <a:gd name="T45" fmla="*/ 1955 h 2227"/>
                <a:gd name="T46" fmla="*/ 874 w 5853"/>
                <a:gd name="T47" fmla="*/ 1903 h 2227"/>
                <a:gd name="T48" fmla="*/ 628 w 5853"/>
                <a:gd name="T49" fmla="*/ 1841 h 2227"/>
                <a:gd name="T50" fmla="*/ 401 w 5853"/>
                <a:gd name="T51" fmla="*/ 1771 h 2227"/>
                <a:gd name="T52" fmla="*/ 200 w 5853"/>
                <a:gd name="T53" fmla="*/ 1696 h 2227"/>
                <a:gd name="T54" fmla="*/ 21 w 5853"/>
                <a:gd name="T55" fmla="*/ 1612 h 2227"/>
                <a:gd name="T56" fmla="*/ 130 w 5853"/>
                <a:gd name="T57" fmla="*/ 1696 h 2227"/>
                <a:gd name="T58" fmla="*/ 318 w 5853"/>
                <a:gd name="T59" fmla="*/ 1800 h 2227"/>
                <a:gd name="T60" fmla="*/ 539 w 5853"/>
                <a:gd name="T61" fmla="*/ 1899 h 2227"/>
                <a:gd name="T62" fmla="*/ 789 w 5853"/>
                <a:gd name="T63" fmla="*/ 1984 h 2227"/>
                <a:gd name="T64" fmla="*/ 1072 w 5853"/>
                <a:gd name="T65" fmla="*/ 2060 h 2227"/>
                <a:gd name="T66" fmla="*/ 1379 w 5853"/>
                <a:gd name="T67" fmla="*/ 2122 h 2227"/>
                <a:gd name="T68" fmla="*/ 1712 w 5853"/>
                <a:gd name="T69" fmla="*/ 2172 h 2227"/>
                <a:gd name="T70" fmla="*/ 2063 w 5853"/>
                <a:gd name="T71" fmla="*/ 2205 h 2227"/>
                <a:gd name="T72" fmla="*/ 2438 w 5853"/>
                <a:gd name="T73" fmla="*/ 2223 h 2227"/>
                <a:gd name="T74" fmla="*/ 2963 w 5853"/>
                <a:gd name="T75" fmla="*/ 2219 h 2227"/>
                <a:gd name="T76" fmla="*/ 3520 w 5853"/>
                <a:gd name="T77" fmla="*/ 2180 h 2227"/>
                <a:gd name="T78" fmla="*/ 4036 w 5853"/>
                <a:gd name="T79" fmla="*/ 2105 h 2227"/>
                <a:gd name="T80" fmla="*/ 4507 w 5853"/>
                <a:gd name="T81" fmla="*/ 2002 h 2227"/>
                <a:gd name="T82" fmla="*/ 4920 w 5853"/>
                <a:gd name="T83" fmla="*/ 1872 h 2227"/>
                <a:gd name="T84" fmla="*/ 5269 w 5853"/>
                <a:gd name="T85" fmla="*/ 1719 h 2227"/>
                <a:gd name="T86" fmla="*/ 5543 w 5853"/>
                <a:gd name="T87" fmla="*/ 1546 h 2227"/>
                <a:gd name="T88" fmla="*/ 5735 w 5853"/>
                <a:gd name="T89" fmla="*/ 1356 h 2227"/>
                <a:gd name="T90" fmla="*/ 5837 w 5853"/>
                <a:gd name="T91" fmla="*/ 1157 h 2227"/>
                <a:gd name="T92" fmla="*/ 5841 w 5853"/>
                <a:gd name="T93" fmla="*/ 961 h 2227"/>
                <a:gd name="T94" fmla="*/ 5756 w 5853"/>
                <a:gd name="T95" fmla="*/ 779 h 2227"/>
                <a:gd name="T96" fmla="*/ 5597 w 5853"/>
                <a:gd name="T97" fmla="*/ 612 h 2227"/>
                <a:gd name="T98" fmla="*/ 5364 w 5853"/>
                <a:gd name="T99" fmla="*/ 459 h 2227"/>
                <a:gd name="T100" fmla="*/ 5073 w 5853"/>
                <a:gd name="T101" fmla="*/ 327 h 2227"/>
                <a:gd name="T102" fmla="*/ 4718 w 5853"/>
                <a:gd name="T103" fmla="*/ 209 h 2227"/>
                <a:gd name="T104" fmla="*/ 4319 w 5853"/>
                <a:gd name="T105" fmla="*/ 116 h 2227"/>
                <a:gd name="T106" fmla="*/ 3877 w 5853"/>
                <a:gd name="T107" fmla="*/ 48 h 2227"/>
                <a:gd name="T108" fmla="*/ 3403 w 5853"/>
                <a:gd name="T109" fmla="*/ 10 h 22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53"/>
                <a:gd name="T166" fmla="*/ 0 h 2227"/>
                <a:gd name="T167" fmla="*/ 5853 w 5853"/>
                <a:gd name="T168" fmla="*/ 2227 h 22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53" h="2227">
                  <a:moveTo>
                    <a:pt x="3120" y="2"/>
                  </a:moveTo>
                  <a:lnTo>
                    <a:pt x="3099" y="0"/>
                  </a:lnTo>
                  <a:lnTo>
                    <a:pt x="3081" y="0"/>
                  </a:lnTo>
                  <a:lnTo>
                    <a:pt x="3060" y="0"/>
                  </a:lnTo>
                  <a:lnTo>
                    <a:pt x="3043" y="0"/>
                  </a:lnTo>
                  <a:lnTo>
                    <a:pt x="3111" y="0"/>
                  </a:lnTo>
                  <a:lnTo>
                    <a:pt x="3180" y="4"/>
                  </a:lnTo>
                  <a:lnTo>
                    <a:pt x="3250" y="6"/>
                  </a:lnTo>
                  <a:lnTo>
                    <a:pt x="3320" y="10"/>
                  </a:lnTo>
                  <a:lnTo>
                    <a:pt x="3388" y="13"/>
                  </a:lnTo>
                  <a:lnTo>
                    <a:pt x="3458" y="19"/>
                  </a:lnTo>
                  <a:lnTo>
                    <a:pt x="3526" y="25"/>
                  </a:lnTo>
                  <a:lnTo>
                    <a:pt x="3593" y="31"/>
                  </a:lnTo>
                  <a:lnTo>
                    <a:pt x="3657" y="37"/>
                  </a:lnTo>
                  <a:lnTo>
                    <a:pt x="3723" y="42"/>
                  </a:lnTo>
                  <a:lnTo>
                    <a:pt x="3787" y="50"/>
                  </a:lnTo>
                  <a:lnTo>
                    <a:pt x="3853" y="58"/>
                  </a:lnTo>
                  <a:lnTo>
                    <a:pt x="3915" y="66"/>
                  </a:lnTo>
                  <a:lnTo>
                    <a:pt x="3979" y="75"/>
                  </a:lnTo>
                  <a:lnTo>
                    <a:pt x="4041" y="85"/>
                  </a:lnTo>
                  <a:lnTo>
                    <a:pt x="4104" y="97"/>
                  </a:lnTo>
                  <a:lnTo>
                    <a:pt x="4162" y="106"/>
                  </a:lnTo>
                  <a:lnTo>
                    <a:pt x="4222" y="116"/>
                  </a:lnTo>
                  <a:lnTo>
                    <a:pt x="4280" y="128"/>
                  </a:lnTo>
                  <a:lnTo>
                    <a:pt x="4338" y="139"/>
                  </a:lnTo>
                  <a:lnTo>
                    <a:pt x="4394" y="151"/>
                  </a:lnTo>
                  <a:lnTo>
                    <a:pt x="4451" y="163"/>
                  </a:lnTo>
                  <a:lnTo>
                    <a:pt x="4505" y="176"/>
                  </a:lnTo>
                  <a:lnTo>
                    <a:pt x="4561" y="192"/>
                  </a:lnTo>
                  <a:lnTo>
                    <a:pt x="4612" y="203"/>
                  </a:lnTo>
                  <a:lnTo>
                    <a:pt x="4664" y="219"/>
                  </a:lnTo>
                  <a:lnTo>
                    <a:pt x="4714" y="232"/>
                  </a:lnTo>
                  <a:lnTo>
                    <a:pt x="4767" y="250"/>
                  </a:lnTo>
                  <a:lnTo>
                    <a:pt x="4815" y="263"/>
                  </a:lnTo>
                  <a:lnTo>
                    <a:pt x="4864" y="279"/>
                  </a:lnTo>
                  <a:lnTo>
                    <a:pt x="4910" y="296"/>
                  </a:lnTo>
                  <a:lnTo>
                    <a:pt x="4957" y="314"/>
                  </a:lnTo>
                  <a:lnTo>
                    <a:pt x="5000" y="329"/>
                  </a:lnTo>
                  <a:lnTo>
                    <a:pt x="5044" y="345"/>
                  </a:lnTo>
                  <a:lnTo>
                    <a:pt x="5085" y="362"/>
                  </a:lnTo>
                  <a:lnTo>
                    <a:pt x="5128" y="382"/>
                  </a:lnTo>
                  <a:lnTo>
                    <a:pt x="5166" y="399"/>
                  </a:lnTo>
                  <a:lnTo>
                    <a:pt x="5205" y="417"/>
                  </a:lnTo>
                  <a:lnTo>
                    <a:pt x="5242" y="436"/>
                  </a:lnTo>
                  <a:lnTo>
                    <a:pt x="5279" y="455"/>
                  </a:lnTo>
                  <a:lnTo>
                    <a:pt x="5312" y="473"/>
                  </a:lnTo>
                  <a:lnTo>
                    <a:pt x="5347" y="494"/>
                  </a:lnTo>
                  <a:lnTo>
                    <a:pt x="5378" y="513"/>
                  </a:lnTo>
                  <a:lnTo>
                    <a:pt x="5411" y="535"/>
                  </a:lnTo>
                  <a:lnTo>
                    <a:pt x="5440" y="554"/>
                  </a:lnTo>
                  <a:lnTo>
                    <a:pt x="5469" y="575"/>
                  </a:lnTo>
                  <a:lnTo>
                    <a:pt x="5494" y="597"/>
                  </a:lnTo>
                  <a:lnTo>
                    <a:pt x="5521" y="620"/>
                  </a:lnTo>
                  <a:lnTo>
                    <a:pt x="5543" y="641"/>
                  </a:lnTo>
                  <a:lnTo>
                    <a:pt x="5566" y="663"/>
                  </a:lnTo>
                  <a:lnTo>
                    <a:pt x="5585" y="684"/>
                  </a:lnTo>
                  <a:lnTo>
                    <a:pt x="5607" y="707"/>
                  </a:lnTo>
                  <a:lnTo>
                    <a:pt x="5622" y="730"/>
                  </a:lnTo>
                  <a:lnTo>
                    <a:pt x="5640" y="754"/>
                  </a:lnTo>
                  <a:lnTo>
                    <a:pt x="5653" y="777"/>
                  </a:lnTo>
                  <a:lnTo>
                    <a:pt x="5669" y="800"/>
                  </a:lnTo>
                  <a:lnTo>
                    <a:pt x="5678" y="824"/>
                  </a:lnTo>
                  <a:lnTo>
                    <a:pt x="5688" y="847"/>
                  </a:lnTo>
                  <a:lnTo>
                    <a:pt x="5696" y="870"/>
                  </a:lnTo>
                  <a:lnTo>
                    <a:pt x="5704" y="895"/>
                  </a:lnTo>
                  <a:lnTo>
                    <a:pt x="5707" y="918"/>
                  </a:lnTo>
                  <a:lnTo>
                    <a:pt x="5711" y="944"/>
                  </a:lnTo>
                  <a:lnTo>
                    <a:pt x="5713" y="969"/>
                  </a:lnTo>
                  <a:lnTo>
                    <a:pt x="5715" y="996"/>
                  </a:lnTo>
                  <a:lnTo>
                    <a:pt x="5711" y="1021"/>
                  </a:lnTo>
                  <a:lnTo>
                    <a:pt x="5707" y="1048"/>
                  </a:lnTo>
                  <a:lnTo>
                    <a:pt x="5700" y="1075"/>
                  </a:lnTo>
                  <a:lnTo>
                    <a:pt x="5692" y="1103"/>
                  </a:lnTo>
                  <a:lnTo>
                    <a:pt x="5678" y="1128"/>
                  </a:lnTo>
                  <a:lnTo>
                    <a:pt x="5667" y="1155"/>
                  </a:lnTo>
                  <a:lnTo>
                    <a:pt x="5651" y="1182"/>
                  </a:lnTo>
                  <a:lnTo>
                    <a:pt x="5636" y="1209"/>
                  </a:lnTo>
                  <a:lnTo>
                    <a:pt x="5616" y="1234"/>
                  </a:lnTo>
                  <a:lnTo>
                    <a:pt x="5595" y="1260"/>
                  </a:lnTo>
                  <a:lnTo>
                    <a:pt x="5572" y="1285"/>
                  </a:lnTo>
                  <a:lnTo>
                    <a:pt x="5550" y="1312"/>
                  </a:lnTo>
                  <a:lnTo>
                    <a:pt x="5523" y="1335"/>
                  </a:lnTo>
                  <a:lnTo>
                    <a:pt x="5496" y="1360"/>
                  </a:lnTo>
                  <a:lnTo>
                    <a:pt x="5465" y="1386"/>
                  </a:lnTo>
                  <a:lnTo>
                    <a:pt x="5436" y="1411"/>
                  </a:lnTo>
                  <a:lnTo>
                    <a:pt x="5401" y="1434"/>
                  </a:lnTo>
                  <a:lnTo>
                    <a:pt x="5366" y="1457"/>
                  </a:lnTo>
                  <a:lnTo>
                    <a:pt x="5329" y="1481"/>
                  </a:lnTo>
                  <a:lnTo>
                    <a:pt x="5292" y="1504"/>
                  </a:lnTo>
                  <a:lnTo>
                    <a:pt x="5252" y="1525"/>
                  </a:lnTo>
                  <a:lnTo>
                    <a:pt x="5211" y="1548"/>
                  </a:lnTo>
                  <a:lnTo>
                    <a:pt x="5168" y="1572"/>
                  </a:lnTo>
                  <a:lnTo>
                    <a:pt x="5126" y="1595"/>
                  </a:lnTo>
                  <a:lnTo>
                    <a:pt x="5079" y="1614"/>
                  </a:lnTo>
                  <a:lnTo>
                    <a:pt x="5032" y="1636"/>
                  </a:lnTo>
                  <a:lnTo>
                    <a:pt x="4982" y="1655"/>
                  </a:lnTo>
                  <a:lnTo>
                    <a:pt x="4934" y="1676"/>
                  </a:lnTo>
                  <a:lnTo>
                    <a:pt x="4881" y="1696"/>
                  </a:lnTo>
                  <a:lnTo>
                    <a:pt x="4829" y="1715"/>
                  </a:lnTo>
                  <a:lnTo>
                    <a:pt x="4775" y="1734"/>
                  </a:lnTo>
                  <a:lnTo>
                    <a:pt x="4720" y="1756"/>
                  </a:lnTo>
                  <a:lnTo>
                    <a:pt x="4662" y="1771"/>
                  </a:lnTo>
                  <a:lnTo>
                    <a:pt x="4604" y="1789"/>
                  </a:lnTo>
                  <a:lnTo>
                    <a:pt x="4544" y="1806"/>
                  </a:lnTo>
                  <a:lnTo>
                    <a:pt x="4484" y="1824"/>
                  </a:lnTo>
                  <a:lnTo>
                    <a:pt x="4420" y="1839"/>
                  </a:lnTo>
                  <a:lnTo>
                    <a:pt x="4358" y="1855"/>
                  </a:lnTo>
                  <a:lnTo>
                    <a:pt x="4294" y="1870"/>
                  </a:lnTo>
                  <a:lnTo>
                    <a:pt x="4230" y="1886"/>
                  </a:lnTo>
                  <a:lnTo>
                    <a:pt x="4162" y="1899"/>
                  </a:lnTo>
                  <a:lnTo>
                    <a:pt x="4096" y="1913"/>
                  </a:lnTo>
                  <a:lnTo>
                    <a:pt x="4026" y="1924"/>
                  </a:lnTo>
                  <a:lnTo>
                    <a:pt x="3958" y="1938"/>
                  </a:lnTo>
                  <a:lnTo>
                    <a:pt x="3886" y="1950"/>
                  </a:lnTo>
                  <a:lnTo>
                    <a:pt x="3815" y="1961"/>
                  </a:lnTo>
                  <a:lnTo>
                    <a:pt x="3743" y="1973"/>
                  </a:lnTo>
                  <a:lnTo>
                    <a:pt x="3671" y="1984"/>
                  </a:lnTo>
                  <a:lnTo>
                    <a:pt x="3595" y="1992"/>
                  </a:lnTo>
                  <a:lnTo>
                    <a:pt x="3520" y="2000"/>
                  </a:lnTo>
                  <a:lnTo>
                    <a:pt x="3444" y="2008"/>
                  </a:lnTo>
                  <a:lnTo>
                    <a:pt x="3369" y="2017"/>
                  </a:lnTo>
                  <a:lnTo>
                    <a:pt x="3289" y="2023"/>
                  </a:lnTo>
                  <a:lnTo>
                    <a:pt x="3211" y="2031"/>
                  </a:lnTo>
                  <a:lnTo>
                    <a:pt x="3132" y="2037"/>
                  </a:lnTo>
                  <a:lnTo>
                    <a:pt x="3054" y="2043"/>
                  </a:lnTo>
                  <a:lnTo>
                    <a:pt x="2973" y="2046"/>
                  </a:lnTo>
                  <a:lnTo>
                    <a:pt x="2891" y="2050"/>
                  </a:lnTo>
                  <a:lnTo>
                    <a:pt x="2810" y="2054"/>
                  </a:lnTo>
                  <a:lnTo>
                    <a:pt x="2729" y="2058"/>
                  </a:lnTo>
                  <a:lnTo>
                    <a:pt x="2645" y="2058"/>
                  </a:lnTo>
                  <a:lnTo>
                    <a:pt x="2562" y="2060"/>
                  </a:lnTo>
                  <a:lnTo>
                    <a:pt x="2478" y="2060"/>
                  </a:lnTo>
                  <a:lnTo>
                    <a:pt x="2395" y="2062"/>
                  </a:lnTo>
                  <a:lnTo>
                    <a:pt x="2345" y="2060"/>
                  </a:lnTo>
                  <a:lnTo>
                    <a:pt x="2296" y="2058"/>
                  </a:lnTo>
                  <a:lnTo>
                    <a:pt x="2248" y="2056"/>
                  </a:lnTo>
                  <a:lnTo>
                    <a:pt x="2201" y="2056"/>
                  </a:lnTo>
                  <a:lnTo>
                    <a:pt x="2153" y="2052"/>
                  </a:lnTo>
                  <a:lnTo>
                    <a:pt x="2106" y="2052"/>
                  </a:lnTo>
                  <a:lnTo>
                    <a:pt x="2059" y="2048"/>
                  </a:lnTo>
                  <a:lnTo>
                    <a:pt x="2013" y="2048"/>
                  </a:lnTo>
                  <a:lnTo>
                    <a:pt x="1966" y="2045"/>
                  </a:lnTo>
                  <a:lnTo>
                    <a:pt x="1920" y="2041"/>
                  </a:lnTo>
                  <a:lnTo>
                    <a:pt x="1873" y="2037"/>
                  </a:lnTo>
                  <a:lnTo>
                    <a:pt x="1829" y="2035"/>
                  </a:lnTo>
                  <a:lnTo>
                    <a:pt x="1782" y="2031"/>
                  </a:lnTo>
                  <a:lnTo>
                    <a:pt x="1737" y="2027"/>
                  </a:lnTo>
                  <a:lnTo>
                    <a:pt x="1693" y="2023"/>
                  </a:lnTo>
                  <a:lnTo>
                    <a:pt x="1650" y="2021"/>
                  </a:lnTo>
                  <a:lnTo>
                    <a:pt x="1604" y="2015"/>
                  </a:lnTo>
                  <a:lnTo>
                    <a:pt x="1561" y="2012"/>
                  </a:lnTo>
                  <a:lnTo>
                    <a:pt x="1516" y="2006"/>
                  </a:lnTo>
                  <a:lnTo>
                    <a:pt x="1476" y="2002"/>
                  </a:lnTo>
                  <a:lnTo>
                    <a:pt x="1431" y="1996"/>
                  </a:lnTo>
                  <a:lnTo>
                    <a:pt x="1390" y="1990"/>
                  </a:lnTo>
                  <a:lnTo>
                    <a:pt x="1350" y="1984"/>
                  </a:lnTo>
                  <a:lnTo>
                    <a:pt x="1309" y="1981"/>
                  </a:lnTo>
                  <a:lnTo>
                    <a:pt x="1266" y="1973"/>
                  </a:lnTo>
                  <a:lnTo>
                    <a:pt x="1226" y="1967"/>
                  </a:lnTo>
                  <a:lnTo>
                    <a:pt x="1185" y="1961"/>
                  </a:lnTo>
                  <a:lnTo>
                    <a:pt x="1146" y="1955"/>
                  </a:lnTo>
                  <a:lnTo>
                    <a:pt x="1105" y="1948"/>
                  </a:lnTo>
                  <a:lnTo>
                    <a:pt x="1066" y="1942"/>
                  </a:lnTo>
                  <a:lnTo>
                    <a:pt x="1028" y="1934"/>
                  </a:lnTo>
                  <a:lnTo>
                    <a:pt x="991" y="1928"/>
                  </a:lnTo>
                  <a:lnTo>
                    <a:pt x="950" y="1919"/>
                  </a:lnTo>
                  <a:lnTo>
                    <a:pt x="913" y="1911"/>
                  </a:lnTo>
                  <a:lnTo>
                    <a:pt x="874" y="1903"/>
                  </a:lnTo>
                  <a:lnTo>
                    <a:pt x="840" y="1895"/>
                  </a:lnTo>
                  <a:lnTo>
                    <a:pt x="803" y="1886"/>
                  </a:lnTo>
                  <a:lnTo>
                    <a:pt x="768" y="1878"/>
                  </a:lnTo>
                  <a:lnTo>
                    <a:pt x="733" y="1868"/>
                  </a:lnTo>
                  <a:lnTo>
                    <a:pt x="698" y="1860"/>
                  </a:lnTo>
                  <a:lnTo>
                    <a:pt x="663" y="1851"/>
                  </a:lnTo>
                  <a:lnTo>
                    <a:pt x="628" y="1841"/>
                  </a:lnTo>
                  <a:lnTo>
                    <a:pt x="593" y="1831"/>
                  </a:lnTo>
                  <a:lnTo>
                    <a:pt x="560" y="1822"/>
                  </a:lnTo>
                  <a:lnTo>
                    <a:pt x="527" y="1812"/>
                  </a:lnTo>
                  <a:lnTo>
                    <a:pt x="496" y="1802"/>
                  </a:lnTo>
                  <a:lnTo>
                    <a:pt x="463" y="1793"/>
                  </a:lnTo>
                  <a:lnTo>
                    <a:pt x="434" y="1783"/>
                  </a:lnTo>
                  <a:lnTo>
                    <a:pt x="401" y="1771"/>
                  </a:lnTo>
                  <a:lnTo>
                    <a:pt x="370" y="1762"/>
                  </a:lnTo>
                  <a:lnTo>
                    <a:pt x="341" y="1750"/>
                  </a:lnTo>
                  <a:lnTo>
                    <a:pt x="312" y="1740"/>
                  </a:lnTo>
                  <a:lnTo>
                    <a:pt x="283" y="1729"/>
                  </a:lnTo>
                  <a:lnTo>
                    <a:pt x="254" y="1717"/>
                  </a:lnTo>
                  <a:lnTo>
                    <a:pt x="225" y="1705"/>
                  </a:lnTo>
                  <a:lnTo>
                    <a:pt x="200" y="1696"/>
                  </a:lnTo>
                  <a:lnTo>
                    <a:pt x="170" y="1682"/>
                  </a:lnTo>
                  <a:lnTo>
                    <a:pt x="145" y="1670"/>
                  </a:lnTo>
                  <a:lnTo>
                    <a:pt x="118" y="1659"/>
                  </a:lnTo>
                  <a:lnTo>
                    <a:pt x="95" y="1647"/>
                  </a:lnTo>
                  <a:lnTo>
                    <a:pt x="70" y="1636"/>
                  </a:lnTo>
                  <a:lnTo>
                    <a:pt x="44" y="1624"/>
                  </a:lnTo>
                  <a:lnTo>
                    <a:pt x="21" y="1612"/>
                  </a:lnTo>
                  <a:lnTo>
                    <a:pt x="0" y="1601"/>
                  </a:lnTo>
                  <a:lnTo>
                    <a:pt x="17" y="1616"/>
                  </a:lnTo>
                  <a:lnTo>
                    <a:pt x="39" y="1632"/>
                  </a:lnTo>
                  <a:lnTo>
                    <a:pt x="60" y="1647"/>
                  </a:lnTo>
                  <a:lnTo>
                    <a:pt x="83" y="1665"/>
                  </a:lnTo>
                  <a:lnTo>
                    <a:pt x="106" y="1680"/>
                  </a:lnTo>
                  <a:lnTo>
                    <a:pt x="130" y="1696"/>
                  </a:lnTo>
                  <a:lnTo>
                    <a:pt x="155" y="1711"/>
                  </a:lnTo>
                  <a:lnTo>
                    <a:pt x="182" y="1729"/>
                  </a:lnTo>
                  <a:lnTo>
                    <a:pt x="205" y="1742"/>
                  </a:lnTo>
                  <a:lnTo>
                    <a:pt x="233" y="1758"/>
                  </a:lnTo>
                  <a:lnTo>
                    <a:pt x="262" y="1771"/>
                  </a:lnTo>
                  <a:lnTo>
                    <a:pt x="291" y="1787"/>
                  </a:lnTo>
                  <a:lnTo>
                    <a:pt x="318" y="1800"/>
                  </a:lnTo>
                  <a:lnTo>
                    <a:pt x="347" y="1816"/>
                  </a:lnTo>
                  <a:lnTo>
                    <a:pt x="378" y="1831"/>
                  </a:lnTo>
                  <a:lnTo>
                    <a:pt x="411" y="1847"/>
                  </a:lnTo>
                  <a:lnTo>
                    <a:pt x="440" y="1858"/>
                  </a:lnTo>
                  <a:lnTo>
                    <a:pt x="473" y="1872"/>
                  </a:lnTo>
                  <a:lnTo>
                    <a:pt x="504" y="1886"/>
                  </a:lnTo>
                  <a:lnTo>
                    <a:pt x="539" y="1899"/>
                  </a:lnTo>
                  <a:lnTo>
                    <a:pt x="574" y="1911"/>
                  </a:lnTo>
                  <a:lnTo>
                    <a:pt x="609" y="1924"/>
                  </a:lnTo>
                  <a:lnTo>
                    <a:pt x="644" y="1936"/>
                  </a:lnTo>
                  <a:lnTo>
                    <a:pt x="681" y="1950"/>
                  </a:lnTo>
                  <a:lnTo>
                    <a:pt x="715" y="1961"/>
                  </a:lnTo>
                  <a:lnTo>
                    <a:pt x="752" y="1973"/>
                  </a:lnTo>
                  <a:lnTo>
                    <a:pt x="789" y="1984"/>
                  </a:lnTo>
                  <a:lnTo>
                    <a:pt x="830" y="1996"/>
                  </a:lnTo>
                  <a:lnTo>
                    <a:pt x="869" y="2008"/>
                  </a:lnTo>
                  <a:lnTo>
                    <a:pt x="907" y="2019"/>
                  </a:lnTo>
                  <a:lnTo>
                    <a:pt x="948" y="2031"/>
                  </a:lnTo>
                  <a:lnTo>
                    <a:pt x="991" y="2043"/>
                  </a:lnTo>
                  <a:lnTo>
                    <a:pt x="1032" y="2050"/>
                  </a:lnTo>
                  <a:lnTo>
                    <a:pt x="1072" y="2060"/>
                  </a:lnTo>
                  <a:lnTo>
                    <a:pt x="1113" y="2070"/>
                  </a:lnTo>
                  <a:lnTo>
                    <a:pt x="1158" y="2079"/>
                  </a:lnTo>
                  <a:lnTo>
                    <a:pt x="1198" y="2087"/>
                  </a:lnTo>
                  <a:lnTo>
                    <a:pt x="1243" y="2097"/>
                  </a:lnTo>
                  <a:lnTo>
                    <a:pt x="1288" y="2107"/>
                  </a:lnTo>
                  <a:lnTo>
                    <a:pt x="1334" y="2116"/>
                  </a:lnTo>
                  <a:lnTo>
                    <a:pt x="1379" y="2122"/>
                  </a:lnTo>
                  <a:lnTo>
                    <a:pt x="1423" y="2130"/>
                  </a:lnTo>
                  <a:lnTo>
                    <a:pt x="1470" y="2138"/>
                  </a:lnTo>
                  <a:lnTo>
                    <a:pt x="1518" y="2145"/>
                  </a:lnTo>
                  <a:lnTo>
                    <a:pt x="1565" y="2151"/>
                  </a:lnTo>
                  <a:lnTo>
                    <a:pt x="1613" y="2159"/>
                  </a:lnTo>
                  <a:lnTo>
                    <a:pt x="1662" y="2165"/>
                  </a:lnTo>
                  <a:lnTo>
                    <a:pt x="1712" y="2172"/>
                  </a:lnTo>
                  <a:lnTo>
                    <a:pt x="1759" y="2176"/>
                  </a:lnTo>
                  <a:lnTo>
                    <a:pt x="1809" y="2182"/>
                  </a:lnTo>
                  <a:lnTo>
                    <a:pt x="1858" y="2188"/>
                  </a:lnTo>
                  <a:lnTo>
                    <a:pt x="1910" y="2194"/>
                  </a:lnTo>
                  <a:lnTo>
                    <a:pt x="1959" y="2198"/>
                  </a:lnTo>
                  <a:lnTo>
                    <a:pt x="2011" y="2201"/>
                  </a:lnTo>
                  <a:lnTo>
                    <a:pt x="2063" y="2205"/>
                  </a:lnTo>
                  <a:lnTo>
                    <a:pt x="2116" y="2209"/>
                  </a:lnTo>
                  <a:lnTo>
                    <a:pt x="2168" y="2211"/>
                  </a:lnTo>
                  <a:lnTo>
                    <a:pt x="2220" y="2215"/>
                  </a:lnTo>
                  <a:lnTo>
                    <a:pt x="2275" y="2217"/>
                  </a:lnTo>
                  <a:lnTo>
                    <a:pt x="2329" y="2221"/>
                  </a:lnTo>
                  <a:lnTo>
                    <a:pt x="2381" y="2221"/>
                  </a:lnTo>
                  <a:lnTo>
                    <a:pt x="2438" y="2223"/>
                  </a:lnTo>
                  <a:lnTo>
                    <a:pt x="2492" y="2225"/>
                  </a:lnTo>
                  <a:lnTo>
                    <a:pt x="2550" y="2227"/>
                  </a:lnTo>
                  <a:lnTo>
                    <a:pt x="2633" y="2225"/>
                  </a:lnTo>
                  <a:lnTo>
                    <a:pt x="2717" y="2225"/>
                  </a:lnTo>
                  <a:lnTo>
                    <a:pt x="2798" y="2223"/>
                  </a:lnTo>
                  <a:lnTo>
                    <a:pt x="2882" y="2223"/>
                  </a:lnTo>
                  <a:lnTo>
                    <a:pt x="2963" y="2219"/>
                  </a:lnTo>
                  <a:lnTo>
                    <a:pt x="3045" y="2215"/>
                  </a:lnTo>
                  <a:lnTo>
                    <a:pt x="3126" y="2211"/>
                  </a:lnTo>
                  <a:lnTo>
                    <a:pt x="3208" y="2207"/>
                  </a:lnTo>
                  <a:lnTo>
                    <a:pt x="3285" y="2200"/>
                  </a:lnTo>
                  <a:lnTo>
                    <a:pt x="3365" y="2194"/>
                  </a:lnTo>
                  <a:lnTo>
                    <a:pt x="3442" y="2186"/>
                  </a:lnTo>
                  <a:lnTo>
                    <a:pt x="3520" y="2180"/>
                  </a:lnTo>
                  <a:lnTo>
                    <a:pt x="3595" y="2170"/>
                  </a:lnTo>
                  <a:lnTo>
                    <a:pt x="3671" y="2163"/>
                  </a:lnTo>
                  <a:lnTo>
                    <a:pt x="3747" y="2153"/>
                  </a:lnTo>
                  <a:lnTo>
                    <a:pt x="3822" y="2143"/>
                  </a:lnTo>
                  <a:lnTo>
                    <a:pt x="3894" y="2130"/>
                  </a:lnTo>
                  <a:lnTo>
                    <a:pt x="3966" y="2118"/>
                  </a:lnTo>
                  <a:lnTo>
                    <a:pt x="4036" y="2105"/>
                  </a:lnTo>
                  <a:lnTo>
                    <a:pt x="4107" y="2093"/>
                  </a:lnTo>
                  <a:lnTo>
                    <a:pt x="4175" y="2077"/>
                  </a:lnTo>
                  <a:lnTo>
                    <a:pt x="4245" y="2064"/>
                  </a:lnTo>
                  <a:lnTo>
                    <a:pt x="4311" y="2048"/>
                  </a:lnTo>
                  <a:lnTo>
                    <a:pt x="4379" y="2035"/>
                  </a:lnTo>
                  <a:lnTo>
                    <a:pt x="4443" y="2017"/>
                  </a:lnTo>
                  <a:lnTo>
                    <a:pt x="4507" y="2002"/>
                  </a:lnTo>
                  <a:lnTo>
                    <a:pt x="4569" y="1984"/>
                  </a:lnTo>
                  <a:lnTo>
                    <a:pt x="4631" y="1967"/>
                  </a:lnTo>
                  <a:lnTo>
                    <a:pt x="4691" y="1948"/>
                  </a:lnTo>
                  <a:lnTo>
                    <a:pt x="4751" y="1930"/>
                  </a:lnTo>
                  <a:lnTo>
                    <a:pt x="4809" y="1911"/>
                  </a:lnTo>
                  <a:lnTo>
                    <a:pt x="4868" y="1893"/>
                  </a:lnTo>
                  <a:lnTo>
                    <a:pt x="4920" y="1872"/>
                  </a:lnTo>
                  <a:lnTo>
                    <a:pt x="4974" y="1851"/>
                  </a:lnTo>
                  <a:lnTo>
                    <a:pt x="5027" y="1829"/>
                  </a:lnTo>
                  <a:lnTo>
                    <a:pt x="5079" y="1808"/>
                  </a:lnTo>
                  <a:lnTo>
                    <a:pt x="5128" y="1785"/>
                  </a:lnTo>
                  <a:lnTo>
                    <a:pt x="5176" y="1763"/>
                  </a:lnTo>
                  <a:lnTo>
                    <a:pt x="5223" y="1740"/>
                  </a:lnTo>
                  <a:lnTo>
                    <a:pt x="5269" y="1719"/>
                  </a:lnTo>
                  <a:lnTo>
                    <a:pt x="5312" y="1694"/>
                  </a:lnTo>
                  <a:lnTo>
                    <a:pt x="5354" y="1670"/>
                  </a:lnTo>
                  <a:lnTo>
                    <a:pt x="5393" y="1645"/>
                  </a:lnTo>
                  <a:lnTo>
                    <a:pt x="5434" y="1622"/>
                  </a:lnTo>
                  <a:lnTo>
                    <a:pt x="5471" y="1597"/>
                  </a:lnTo>
                  <a:lnTo>
                    <a:pt x="5508" y="1572"/>
                  </a:lnTo>
                  <a:lnTo>
                    <a:pt x="5543" y="1546"/>
                  </a:lnTo>
                  <a:lnTo>
                    <a:pt x="5577" y="1521"/>
                  </a:lnTo>
                  <a:lnTo>
                    <a:pt x="5607" y="1494"/>
                  </a:lnTo>
                  <a:lnTo>
                    <a:pt x="5636" y="1467"/>
                  </a:lnTo>
                  <a:lnTo>
                    <a:pt x="5663" y="1440"/>
                  </a:lnTo>
                  <a:lnTo>
                    <a:pt x="5690" y="1413"/>
                  </a:lnTo>
                  <a:lnTo>
                    <a:pt x="5711" y="1384"/>
                  </a:lnTo>
                  <a:lnTo>
                    <a:pt x="5735" y="1356"/>
                  </a:lnTo>
                  <a:lnTo>
                    <a:pt x="5756" y="1329"/>
                  </a:lnTo>
                  <a:lnTo>
                    <a:pt x="5775" y="1302"/>
                  </a:lnTo>
                  <a:lnTo>
                    <a:pt x="5791" y="1273"/>
                  </a:lnTo>
                  <a:lnTo>
                    <a:pt x="5804" y="1244"/>
                  </a:lnTo>
                  <a:lnTo>
                    <a:pt x="5816" y="1215"/>
                  </a:lnTo>
                  <a:lnTo>
                    <a:pt x="5830" y="1186"/>
                  </a:lnTo>
                  <a:lnTo>
                    <a:pt x="5837" y="1157"/>
                  </a:lnTo>
                  <a:lnTo>
                    <a:pt x="5845" y="1128"/>
                  </a:lnTo>
                  <a:lnTo>
                    <a:pt x="5849" y="1099"/>
                  </a:lnTo>
                  <a:lnTo>
                    <a:pt x="5853" y="1072"/>
                  </a:lnTo>
                  <a:lnTo>
                    <a:pt x="5851" y="1043"/>
                  </a:lnTo>
                  <a:lnTo>
                    <a:pt x="5849" y="1015"/>
                  </a:lnTo>
                  <a:lnTo>
                    <a:pt x="5845" y="988"/>
                  </a:lnTo>
                  <a:lnTo>
                    <a:pt x="5841" y="961"/>
                  </a:lnTo>
                  <a:lnTo>
                    <a:pt x="5833" y="934"/>
                  </a:lnTo>
                  <a:lnTo>
                    <a:pt x="5826" y="909"/>
                  </a:lnTo>
                  <a:lnTo>
                    <a:pt x="5814" y="882"/>
                  </a:lnTo>
                  <a:lnTo>
                    <a:pt x="5804" y="856"/>
                  </a:lnTo>
                  <a:lnTo>
                    <a:pt x="5789" y="829"/>
                  </a:lnTo>
                  <a:lnTo>
                    <a:pt x="5773" y="804"/>
                  </a:lnTo>
                  <a:lnTo>
                    <a:pt x="5756" y="779"/>
                  </a:lnTo>
                  <a:lnTo>
                    <a:pt x="5738" y="756"/>
                  </a:lnTo>
                  <a:lnTo>
                    <a:pt x="5717" y="730"/>
                  </a:lnTo>
                  <a:lnTo>
                    <a:pt x="5698" y="707"/>
                  </a:lnTo>
                  <a:lnTo>
                    <a:pt x="5674" y="684"/>
                  </a:lnTo>
                  <a:lnTo>
                    <a:pt x="5651" y="661"/>
                  </a:lnTo>
                  <a:lnTo>
                    <a:pt x="5624" y="636"/>
                  </a:lnTo>
                  <a:lnTo>
                    <a:pt x="5597" y="612"/>
                  </a:lnTo>
                  <a:lnTo>
                    <a:pt x="5566" y="589"/>
                  </a:lnTo>
                  <a:lnTo>
                    <a:pt x="5537" y="568"/>
                  </a:lnTo>
                  <a:lnTo>
                    <a:pt x="5504" y="544"/>
                  </a:lnTo>
                  <a:lnTo>
                    <a:pt x="5473" y="523"/>
                  </a:lnTo>
                  <a:lnTo>
                    <a:pt x="5438" y="502"/>
                  </a:lnTo>
                  <a:lnTo>
                    <a:pt x="5403" y="482"/>
                  </a:lnTo>
                  <a:lnTo>
                    <a:pt x="5364" y="459"/>
                  </a:lnTo>
                  <a:lnTo>
                    <a:pt x="5327" y="440"/>
                  </a:lnTo>
                  <a:lnTo>
                    <a:pt x="5287" y="418"/>
                  </a:lnTo>
                  <a:lnTo>
                    <a:pt x="5246" y="401"/>
                  </a:lnTo>
                  <a:lnTo>
                    <a:pt x="5203" y="380"/>
                  </a:lnTo>
                  <a:lnTo>
                    <a:pt x="5160" y="362"/>
                  </a:lnTo>
                  <a:lnTo>
                    <a:pt x="5116" y="345"/>
                  </a:lnTo>
                  <a:lnTo>
                    <a:pt x="5073" y="327"/>
                  </a:lnTo>
                  <a:lnTo>
                    <a:pt x="5025" y="308"/>
                  </a:lnTo>
                  <a:lnTo>
                    <a:pt x="4976" y="291"/>
                  </a:lnTo>
                  <a:lnTo>
                    <a:pt x="4926" y="273"/>
                  </a:lnTo>
                  <a:lnTo>
                    <a:pt x="4877" y="258"/>
                  </a:lnTo>
                  <a:lnTo>
                    <a:pt x="4825" y="240"/>
                  </a:lnTo>
                  <a:lnTo>
                    <a:pt x="4773" y="225"/>
                  </a:lnTo>
                  <a:lnTo>
                    <a:pt x="4718" y="209"/>
                  </a:lnTo>
                  <a:lnTo>
                    <a:pt x="4666" y="196"/>
                  </a:lnTo>
                  <a:lnTo>
                    <a:pt x="4610" y="180"/>
                  </a:lnTo>
                  <a:lnTo>
                    <a:pt x="4553" y="166"/>
                  </a:lnTo>
                  <a:lnTo>
                    <a:pt x="4495" y="153"/>
                  </a:lnTo>
                  <a:lnTo>
                    <a:pt x="4439" y="141"/>
                  </a:lnTo>
                  <a:lnTo>
                    <a:pt x="4379" y="128"/>
                  </a:lnTo>
                  <a:lnTo>
                    <a:pt x="4319" y="116"/>
                  </a:lnTo>
                  <a:lnTo>
                    <a:pt x="4259" y="106"/>
                  </a:lnTo>
                  <a:lnTo>
                    <a:pt x="4199" y="97"/>
                  </a:lnTo>
                  <a:lnTo>
                    <a:pt x="4135" y="85"/>
                  </a:lnTo>
                  <a:lnTo>
                    <a:pt x="4071" y="75"/>
                  </a:lnTo>
                  <a:lnTo>
                    <a:pt x="4007" y="66"/>
                  </a:lnTo>
                  <a:lnTo>
                    <a:pt x="3945" y="58"/>
                  </a:lnTo>
                  <a:lnTo>
                    <a:pt x="3877" y="48"/>
                  </a:lnTo>
                  <a:lnTo>
                    <a:pt x="3811" y="41"/>
                  </a:lnTo>
                  <a:lnTo>
                    <a:pt x="3745" y="35"/>
                  </a:lnTo>
                  <a:lnTo>
                    <a:pt x="3679" y="29"/>
                  </a:lnTo>
                  <a:lnTo>
                    <a:pt x="3609" y="23"/>
                  </a:lnTo>
                  <a:lnTo>
                    <a:pt x="3541" y="17"/>
                  </a:lnTo>
                  <a:lnTo>
                    <a:pt x="3471" y="11"/>
                  </a:lnTo>
                  <a:lnTo>
                    <a:pt x="3403" y="10"/>
                  </a:lnTo>
                  <a:lnTo>
                    <a:pt x="3332" y="6"/>
                  </a:lnTo>
                  <a:lnTo>
                    <a:pt x="3262" y="4"/>
                  </a:lnTo>
                  <a:lnTo>
                    <a:pt x="3190" y="2"/>
                  </a:lnTo>
                  <a:lnTo>
                    <a:pt x="3120" y="2"/>
                  </a:lnTo>
                  <a:close/>
                </a:path>
              </a:pathLst>
            </a:custGeom>
            <a:solidFill>
              <a:srgbClr val="D90000"/>
            </a:solidFill>
            <a:ln w="7938">
              <a:solidFill>
                <a:srgbClr val="D90000"/>
              </a:solidFill>
              <a:round/>
              <a:headEnd/>
              <a:tailEnd/>
            </a:ln>
          </p:spPr>
          <p:txBody>
            <a:bodyPr>
              <a:prstTxWarp prst="textNoShape">
                <a:avLst/>
              </a:prstTxWarp>
            </a:bodyPr>
            <a:lstStyle/>
            <a:p>
              <a:endParaRPr lang="en-US">
                <a:latin typeface="Calibri" pitchFamily="-123"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fontAlgn="auto">
              <a:spcAft>
                <a:spcPts val="0"/>
              </a:spcAft>
              <a:defRPr/>
            </a:pPr>
            <a:r>
              <a:rPr lang="fr-CA" dirty="0" smtClean="0">
                <a:ea typeface="+mj-ea"/>
                <a:cs typeface="+mj-cs"/>
              </a:rPr>
              <a:t>CRCM v4.2.0 (version </a:t>
            </a:r>
            <a:r>
              <a:rPr lang="fr-CA" dirty="0" err="1" smtClean="0">
                <a:ea typeface="+mj-ea"/>
                <a:cs typeface="+mj-cs"/>
              </a:rPr>
              <a:t>used</a:t>
            </a:r>
            <a:r>
              <a:rPr lang="fr-CA" dirty="0" smtClean="0">
                <a:ea typeface="+mj-ea"/>
                <a:cs typeface="+mj-cs"/>
              </a:rPr>
              <a:t> for the </a:t>
            </a:r>
            <a:r>
              <a:rPr lang="fr-CA" dirty="0" err="1" smtClean="0">
                <a:ea typeface="+mj-ea"/>
                <a:cs typeface="+mj-cs"/>
              </a:rPr>
              <a:t>Narccap</a:t>
            </a:r>
            <a:r>
              <a:rPr lang="fr-CA" dirty="0" smtClean="0">
                <a:ea typeface="+mj-ea"/>
                <a:cs typeface="+mj-cs"/>
              </a:rPr>
              <a:t> simulations)</a:t>
            </a:r>
            <a:endParaRPr lang="fr-CA" dirty="0">
              <a:ea typeface="+mj-ea"/>
              <a:cs typeface="+mj-cs"/>
            </a:endParaRPr>
          </a:p>
        </p:txBody>
      </p:sp>
      <p:graphicFrame>
        <p:nvGraphicFramePr>
          <p:cNvPr id="4" name="Espace réservé du contenu 3"/>
          <p:cNvGraphicFramePr>
            <a:graphicFrameLocks noGrp="1"/>
          </p:cNvGraphicFramePr>
          <p:nvPr>
            <p:ph idx="1"/>
          </p:nvPr>
        </p:nvGraphicFramePr>
        <p:xfrm>
          <a:off x="4038600" y="1752600"/>
          <a:ext cx="5057775" cy="4664075"/>
        </p:xfrm>
        <a:graphic>
          <a:graphicData uri="http://schemas.openxmlformats.org/drawingml/2006/table">
            <a:tbl>
              <a:tblPr firstRow="1" bandRow="1">
                <a:tableStyleId>{5C22544A-7EE6-4342-B048-85BDC9FD1C3A}</a:tableStyleId>
              </a:tblPr>
              <a:tblGrid>
                <a:gridCol w="2529180"/>
                <a:gridCol w="2529180"/>
              </a:tblGrid>
              <a:tr h="609600">
                <a:tc gridSpan="2">
                  <a:txBody>
                    <a:bodyPr/>
                    <a:lstStyle/>
                    <a:p>
                      <a:pPr algn="ctr"/>
                      <a:r>
                        <a:rPr lang="fr-CA" sz="2800" dirty="0" err="1" smtClean="0">
                          <a:solidFill>
                            <a:schemeClr val="tx1"/>
                          </a:solidFill>
                        </a:rPr>
                        <a:t>Physics</a:t>
                      </a:r>
                      <a:endParaRPr lang="fr-CA" sz="2800" dirty="0">
                        <a:solidFill>
                          <a:schemeClr val="tx1"/>
                        </a:solidFill>
                      </a:endParaRPr>
                    </a:p>
                  </a:txBody>
                  <a:tcPr/>
                </a:tc>
                <a:tc hMerge="1">
                  <a:txBody>
                    <a:bodyPr/>
                    <a:lstStyle/>
                    <a:p>
                      <a:endParaRPr lang="fr-CA" sz="1400" dirty="0">
                        <a:solidFill>
                          <a:schemeClr val="tx1"/>
                        </a:solidFill>
                      </a:endParaRPr>
                    </a:p>
                  </a:txBody>
                  <a:tcPr/>
                </a:tc>
              </a:tr>
              <a:tr h="1374166">
                <a:tc>
                  <a:txBody>
                    <a:bodyPr/>
                    <a:lstStyle/>
                    <a:p>
                      <a:r>
                        <a:rPr lang="fr-CA" sz="1400" dirty="0" smtClean="0">
                          <a:solidFill>
                            <a:schemeClr val="tx1"/>
                          </a:solidFill>
                        </a:rPr>
                        <a:t>Surface </a:t>
                      </a:r>
                      <a:r>
                        <a:rPr lang="fr-CA" sz="1400" dirty="0" err="1" smtClean="0">
                          <a:solidFill>
                            <a:schemeClr val="tx1"/>
                          </a:solidFill>
                        </a:rPr>
                        <a:t>scheme</a:t>
                      </a:r>
                      <a:endParaRPr lang="fr-CA" sz="1400" dirty="0">
                        <a:solidFill>
                          <a:schemeClr val="tx1"/>
                        </a:solidFill>
                      </a:endParaRPr>
                    </a:p>
                  </a:txBody>
                  <a:tcPr/>
                </a:tc>
                <a:tc>
                  <a:txBody>
                    <a:bodyPr/>
                    <a:lstStyle/>
                    <a:p>
                      <a:r>
                        <a:rPr lang="fr-CA" sz="1400" dirty="0" smtClean="0">
                          <a:solidFill>
                            <a:schemeClr val="tx1"/>
                          </a:solidFill>
                        </a:rPr>
                        <a:t>CLASS 2.7 </a:t>
                      </a:r>
                      <a:r>
                        <a:rPr lang="fr-CA" sz="1200" dirty="0" smtClean="0">
                          <a:solidFill>
                            <a:schemeClr val="tx1"/>
                          </a:solidFill>
                        </a:rPr>
                        <a:t>(3</a:t>
                      </a:r>
                      <a:r>
                        <a:rPr lang="fr-CA" sz="1200" baseline="0" dirty="0" smtClean="0">
                          <a:solidFill>
                            <a:schemeClr val="tx1"/>
                          </a:solidFill>
                        </a:rPr>
                        <a:t> </a:t>
                      </a:r>
                      <a:r>
                        <a:rPr lang="fr-CA" sz="1200" dirty="0" err="1" smtClean="0">
                          <a:solidFill>
                            <a:schemeClr val="tx1"/>
                          </a:solidFill>
                        </a:rPr>
                        <a:t>lyrs</a:t>
                      </a:r>
                      <a:r>
                        <a:rPr lang="fr-CA" sz="1200" dirty="0" smtClean="0">
                          <a:solidFill>
                            <a:schemeClr val="tx1"/>
                          </a:solidFill>
                        </a:rPr>
                        <a:t>) </a:t>
                      </a:r>
                    </a:p>
                    <a:p>
                      <a:r>
                        <a:rPr lang="fr-CA" sz="1200" dirty="0" smtClean="0">
                          <a:solidFill>
                            <a:schemeClr val="tx1"/>
                          </a:solidFill>
                        </a:rPr>
                        <a:t>s</a:t>
                      </a:r>
                      <a:r>
                        <a:rPr lang="fr-FR" sz="1200" kern="1200" baseline="0" dirty="0" err="1" smtClean="0">
                          <a:solidFill>
                            <a:schemeClr val="tx1"/>
                          </a:solidFill>
                          <a:latin typeface="+mn-lt"/>
                          <a:ea typeface="+mn-ea"/>
                          <a:cs typeface="+mn-cs"/>
                        </a:rPr>
                        <a:t>oil</a:t>
                      </a:r>
                      <a:r>
                        <a:rPr lang="fr-FR" sz="1200" kern="1200" baseline="0" dirty="0" smtClean="0">
                          <a:solidFill>
                            <a:schemeClr val="tx1"/>
                          </a:solidFill>
                          <a:latin typeface="+mn-lt"/>
                          <a:ea typeface="+mn-ea"/>
                          <a:cs typeface="+mn-cs"/>
                        </a:rPr>
                        <a:t>: Wilson &amp; </a:t>
                      </a:r>
                      <a:r>
                        <a:rPr lang="fr-FR" sz="1200" kern="1200" baseline="0" dirty="0" err="1" smtClean="0">
                          <a:solidFill>
                            <a:schemeClr val="tx1"/>
                          </a:solidFill>
                          <a:latin typeface="+mn-lt"/>
                          <a:ea typeface="+mn-ea"/>
                          <a:cs typeface="+mn-cs"/>
                        </a:rPr>
                        <a:t>Henderson-Sellers</a:t>
                      </a:r>
                      <a:r>
                        <a:rPr lang="fr-FR" sz="1200" kern="1200" baseline="0" dirty="0" smtClean="0">
                          <a:solidFill>
                            <a:schemeClr val="tx1"/>
                          </a:solidFill>
                          <a:latin typeface="+mn-lt"/>
                          <a:ea typeface="+mn-ea"/>
                          <a:cs typeface="+mn-cs"/>
                        </a:rPr>
                        <a:t> 1° </a:t>
                      </a:r>
                    </a:p>
                    <a:p>
                      <a:r>
                        <a:rPr lang="fr-FR" sz="1200" kern="1200" baseline="0" dirty="0" err="1" smtClean="0">
                          <a:solidFill>
                            <a:schemeClr val="tx1"/>
                          </a:solidFill>
                          <a:latin typeface="+mn-lt"/>
                          <a:ea typeface="+mn-ea"/>
                          <a:cs typeface="+mn-cs"/>
                        </a:rPr>
                        <a:t>veg</a:t>
                      </a:r>
                      <a:r>
                        <a:rPr lang="fr-FR" sz="1200" kern="1200" baseline="0" dirty="0" smtClean="0">
                          <a:solidFill>
                            <a:schemeClr val="tx1"/>
                          </a:solidFill>
                          <a:latin typeface="+mn-lt"/>
                          <a:ea typeface="+mn-ea"/>
                          <a:cs typeface="+mn-cs"/>
                        </a:rPr>
                        <a:t>: GLC2000  1km &gt; 1°</a:t>
                      </a:r>
                      <a:endParaRPr lang="fr-CA" sz="1200" dirty="0">
                        <a:solidFill>
                          <a:schemeClr val="tx1"/>
                        </a:solidFill>
                      </a:endParaRPr>
                    </a:p>
                  </a:txBody>
                  <a:tcPr/>
                </a:tc>
              </a:tr>
              <a:tr h="893208">
                <a:tc>
                  <a:txBody>
                    <a:bodyPr/>
                    <a:lstStyle/>
                    <a:p>
                      <a:r>
                        <a:rPr lang="fr-CA" sz="1400" dirty="0" smtClean="0">
                          <a:solidFill>
                            <a:schemeClr val="tx1"/>
                          </a:solidFill>
                        </a:rPr>
                        <a:t>Convection and large </a:t>
                      </a:r>
                      <a:r>
                        <a:rPr lang="fr-CA" sz="1400" dirty="0" err="1" smtClean="0">
                          <a:solidFill>
                            <a:schemeClr val="tx1"/>
                          </a:solidFill>
                        </a:rPr>
                        <a:t>scale</a:t>
                      </a:r>
                      <a:r>
                        <a:rPr lang="fr-CA" sz="1400" baseline="0" dirty="0" smtClean="0">
                          <a:solidFill>
                            <a:schemeClr val="tx1"/>
                          </a:solidFill>
                        </a:rPr>
                        <a:t> condensation</a:t>
                      </a:r>
                      <a:endParaRPr lang="fr-CA" sz="1400" dirty="0">
                        <a:solidFill>
                          <a:schemeClr val="tx1"/>
                        </a:solidFill>
                      </a:endParaRPr>
                    </a:p>
                  </a:txBody>
                  <a:tcPr/>
                </a:tc>
                <a:tc>
                  <a:txBody>
                    <a:bodyPr/>
                    <a:lstStyle/>
                    <a:p>
                      <a:r>
                        <a:rPr lang="fr-CA" sz="1400" dirty="0" err="1" smtClean="0">
                          <a:solidFill>
                            <a:schemeClr val="tx1"/>
                          </a:solidFill>
                        </a:rPr>
                        <a:t>Bechtold-Kain-Fritsch</a:t>
                      </a:r>
                      <a:r>
                        <a:rPr lang="fr-CA" sz="1400" dirty="0" smtClean="0">
                          <a:solidFill>
                            <a:schemeClr val="tx1"/>
                          </a:solidFill>
                        </a:rPr>
                        <a:t> </a:t>
                      </a:r>
                    </a:p>
                    <a:p>
                      <a:r>
                        <a:rPr lang="fr-FR" sz="1400" dirty="0" smtClean="0">
                          <a:solidFill>
                            <a:schemeClr val="tx1"/>
                          </a:solidFill>
                        </a:rPr>
                        <a:t>s</a:t>
                      </a:r>
                      <a:r>
                        <a:rPr lang="fr-CA" sz="1400" dirty="0" err="1" smtClean="0">
                          <a:solidFill>
                            <a:schemeClr val="tx1"/>
                          </a:solidFill>
                        </a:rPr>
                        <a:t>ursaturation</a:t>
                      </a:r>
                      <a:r>
                        <a:rPr lang="fr-CA" sz="1400" dirty="0" smtClean="0">
                          <a:solidFill>
                            <a:schemeClr val="tx1"/>
                          </a:solidFill>
                        </a:rPr>
                        <a:t> </a:t>
                      </a:r>
                      <a:r>
                        <a:rPr lang="fr-CA" sz="1400" dirty="0" err="1" smtClean="0">
                          <a:solidFill>
                            <a:schemeClr val="tx1"/>
                          </a:solidFill>
                        </a:rPr>
                        <a:t>removal</a:t>
                      </a:r>
                      <a:endParaRPr lang="fr-CA" sz="1400" dirty="0">
                        <a:solidFill>
                          <a:schemeClr val="tx1"/>
                        </a:solidFill>
                      </a:endParaRPr>
                    </a:p>
                  </a:txBody>
                  <a:tcPr/>
                </a:tc>
              </a:tr>
              <a:tr h="687082">
                <a:tc>
                  <a:txBody>
                    <a:bodyPr/>
                    <a:lstStyle/>
                    <a:p>
                      <a:r>
                        <a:rPr lang="fr-CA" sz="1400" dirty="0" smtClean="0">
                          <a:solidFill>
                            <a:schemeClr val="tx1"/>
                          </a:solidFill>
                        </a:rPr>
                        <a:t>Radiation</a:t>
                      </a:r>
                      <a:endParaRPr lang="fr-CA" sz="1400" dirty="0">
                        <a:solidFill>
                          <a:schemeClr val="tx1"/>
                        </a:solidFill>
                      </a:endParaRPr>
                    </a:p>
                  </a:txBody>
                  <a:tcPr/>
                </a:tc>
                <a:tc>
                  <a:txBody>
                    <a:bodyPr/>
                    <a:lstStyle/>
                    <a:p>
                      <a:r>
                        <a:rPr lang="fr-FR" sz="1400" kern="1200" baseline="0" dirty="0" smtClean="0">
                          <a:solidFill>
                            <a:schemeClr val="tx1"/>
                          </a:solidFill>
                          <a:latin typeface="+mn-lt"/>
                          <a:ea typeface="+mn-ea"/>
                          <a:cs typeface="+mn-cs"/>
                        </a:rPr>
                        <a:t>SW </a:t>
                      </a:r>
                      <a:r>
                        <a:rPr lang="fr-FR" sz="1400" kern="1200" baseline="0" dirty="0" err="1" smtClean="0">
                          <a:solidFill>
                            <a:schemeClr val="tx1"/>
                          </a:solidFill>
                          <a:latin typeface="+mn-lt"/>
                          <a:ea typeface="+mn-ea"/>
                          <a:cs typeface="+mn-cs"/>
                        </a:rPr>
                        <a:t>Fouquart</a:t>
                      </a:r>
                      <a:r>
                        <a:rPr lang="fr-FR" sz="1400" kern="1200" baseline="0" dirty="0" smtClean="0">
                          <a:solidFill>
                            <a:schemeClr val="tx1"/>
                          </a:solidFill>
                          <a:latin typeface="+mn-lt"/>
                          <a:ea typeface="+mn-ea"/>
                          <a:cs typeface="+mn-cs"/>
                        </a:rPr>
                        <a:t> &amp; </a:t>
                      </a:r>
                      <a:r>
                        <a:rPr lang="fr-FR" sz="1400" kern="1200" baseline="0" dirty="0" err="1" smtClean="0">
                          <a:solidFill>
                            <a:schemeClr val="tx1"/>
                          </a:solidFill>
                          <a:latin typeface="+mn-lt"/>
                          <a:ea typeface="+mn-ea"/>
                          <a:cs typeface="+mn-cs"/>
                        </a:rPr>
                        <a:t>Bonnel</a:t>
                      </a:r>
                      <a:r>
                        <a:rPr lang="fr-FR" sz="1400" kern="1200" baseline="0" dirty="0" smtClean="0">
                          <a:solidFill>
                            <a:schemeClr val="tx1"/>
                          </a:solidFill>
                          <a:latin typeface="+mn-lt"/>
                          <a:ea typeface="+mn-ea"/>
                          <a:cs typeface="+mn-cs"/>
                        </a:rPr>
                        <a:t> </a:t>
                      </a:r>
                    </a:p>
                    <a:p>
                      <a:r>
                        <a:rPr lang="fr-FR" sz="1400" kern="1200" baseline="0" dirty="0" smtClean="0">
                          <a:solidFill>
                            <a:schemeClr val="tx1"/>
                          </a:solidFill>
                          <a:latin typeface="+mn-lt"/>
                          <a:ea typeface="+mn-ea"/>
                          <a:cs typeface="+mn-cs"/>
                        </a:rPr>
                        <a:t>LW </a:t>
                      </a:r>
                      <a:r>
                        <a:rPr lang="fr-FR" sz="1400" kern="1200" baseline="0" dirty="0" err="1" smtClean="0">
                          <a:solidFill>
                            <a:schemeClr val="tx1"/>
                          </a:solidFill>
                          <a:latin typeface="+mn-lt"/>
                          <a:ea typeface="+mn-ea"/>
                          <a:cs typeface="+mn-cs"/>
                        </a:rPr>
                        <a:t>Morcrette</a:t>
                      </a:r>
                      <a:endParaRPr lang="fr-FR" sz="1400" kern="1200" baseline="0" dirty="0" smtClean="0">
                        <a:solidFill>
                          <a:schemeClr val="tx1"/>
                        </a:solidFill>
                        <a:latin typeface="+mn-lt"/>
                        <a:ea typeface="+mn-ea"/>
                        <a:cs typeface="+mn-cs"/>
                      </a:endParaRPr>
                    </a:p>
                  </a:txBody>
                  <a:tcPr/>
                </a:tc>
              </a:tr>
              <a:tr h="1099333">
                <a:tc>
                  <a:txBody>
                    <a:bodyPr/>
                    <a:lstStyle/>
                    <a:p>
                      <a:r>
                        <a:rPr lang="fr-CA" sz="1400" dirty="0" err="1" smtClean="0">
                          <a:solidFill>
                            <a:schemeClr val="tx1"/>
                          </a:solidFill>
                        </a:rPr>
                        <a:t>Clouds</a:t>
                      </a:r>
                      <a:endParaRPr lang="fr-CA" sz="1400" dirty="0">
                        <a:solidFill>
                          <a:schemeClr val="tx1"/>
                        </a:solidFill>
                      </a:endParaRPr>
                    </a:p>
                  </a:txBody>
                  <a:tcPr/>
                </a:tc>
                <a:tc>
                  <a:txBody>
                    <a:bodyPr/>
                    <a:lstStyle/>
                    <a:p>
                      <a:r>
                        <a:rPr lang="fr-FR" sz="1400" kern="1200" baseline="0" dirty="0" err="1" smtClean="0">
                          <a:solidFill>
                            <a:schemeClr val="tx1"/>
                          </a:solidFill>
                          <a:latin typeface="+mn-lt"/>
                          <a:ea typeface="+mn-ea"/>
                          <a:cs typeface="+mn-cs"/>
                        </a:rPr>
                        <a:t>diagnostically</a:t>
                      </a:r>
                      <a:r>
                        <a:rPr lang="fr-FR" sz="1400" kern="1200" baseline="0" dirty="0" smtClean="0">
                          <a:solidFill>
                            <a:schemeClr val="tx1"/>
                          </a:solidFill>
                          <a:latin typeface="+mn-lt"/>
                          <a:ea typeface="+mn-ea"/>
                          <a:cs typeface="+mn-cs"/>
                        </a:rPr>
                        <a:t> </a:t>
                      </a:r>
                      <a:r>
                        <a:rPr lang="fr-FR" sz="1400" kern="1200" baseline="0" dirty="0" err="1" smtClean="0">
                          <a:solidFill>
                            <a:schemeClr val="tx1"/>
                          </a:solidFill>
                          <a:latin typeface="+mn-lt"/>
                          <a:ea typeface="+mn-ea"/>
                          <a:cs typeface="+mn-cs"/>
                        </a:rPr>
                        <a:t>based</a:t>
                      </a:r>
                      <a:r>
                        <a:rPr lang="fr-FR" sz="1400" kern="1200" baseline="0" dirty="0" smtClean="0">
                          <a:solidFill>
                            <a:schemeClr val="tx1"/>
                          </a:solidFill>
                          <a:latin typeface="+mn-lt"/>
                          <a:ea typeface="+mn-ea"/>
                          <a:cs typeface="+mn-cs"/>
                        </a:rPr>
                        <a:t> on relative </a:t>
                      </a:r>
                      <a:r>
                        <a:rPr lang="fr-FR" sz="1400" kern="1200" baseline="0" dirty="0" err="1" smtClean="0">
                          <a:solidFill>
                            <a:schemeClr val="tx1"/>
                          </a:solidFill>
                          <a:latin typeface="+mn-lt"/>
                          <a:ea typeface="+mn-ea"/>
                          <a:cs typeface="+mn-cs"/>
                        </a:rPr>
                        <a:t>humidity</a:t>
                      </a:r>
                      <a:r>
                        <a:rPr lang="fr-FR" sz="1400" kern="1200" baseline="0" dirty="0" smtClean="0">
                          <a:solidFill>
                            <a:schemeClr val="tx1"/>
                          </a:solidFill>
                          <a:latin typeface="+mn-lt"/>
                          <a:ea typeface="+mn-ea"/>
                          <a:cs typeface="+mn-cs"/>
                        </a:rPr>
                        <a:t> </a:t>
                      </a:r>
                      <a:r>
                        <a:rPr lang="fr-FR" sz="1400" kern="1200" baseline="0" dirty="0" err="1" smtClean="0">
                          <a:solidFill>
                            <a:schemeClr val="tx1"/>
                          </a:solidFill>
                          <a:latin typeface="+mn-lt"/>
                          <a:ea typeface="+mn-ea"/>
                          <a:cs typeface="+mn-cs"/>
                        </a:rPr>
                        <a:t>excess</a:t>
                      </a:r>
                      <a:r>
                        <a:rPr lang="fr-FR" sz="1400" kern="1200" baseline="0" dirty="0" smtClean="0">
                          <a:solidFill>
                            <a:schemeClr val="tx1"/>
                          </a:solidFill>
                          <a:latin typeface="+mn-lt"/>
                          <a:ea typeface="+mn-ea"/>
                          <a:cs typeface="+mn-cs"/>
                        </a:rPr>
                        <a:t> &amp; </a:t>
                      </a:r>
                      <a:r>
                        <a:rPr lang="fr-FR" sz="1400" kern="1200" baseline="0" dirty="0" err="1" smtClean="0">
                          <a:solidFill>
                            <a:schemeClr val="tx1"/>
                          </a:solidFill>
                          <a:latin typeface="+mn-lt"/>
                          <a:ea typeface="+mn-ea"/>
                          <a:cs typeface="+mn-cs"/>
                        </a:rPr>
                        <a:t>conditional</a:t>
                      </a:r>
                      <a:r>
                        <a:rPr lang="fr-FR" sz="1400" kern="1200" baseline="0" dirty="0" smtClean="0">
                          <a:solidFill>
                            <a:schemeClr val="tx1"/>
                          </a:solidFill>
                          <a:latin typeface="+mn-lt"/>
                          <a:ea typeface="+mn-ea"/>
                          <a:cs typeface="+mn-cs"/>
                        </a:rPr>
                        <a:t> </a:t>
                      </a:r>
                      <a:r>
                        <a:rPr lang="fr-FR" sz="1400" kern="1200" baseline="0" dirty="0" err="1" smtClean="0">
                          <a:solidFill>
                            <a:schemeClr val="tx1"/>
                          </a:solidFill>
                          <a:latin typeface="+mn-lt"/>
                          <a:ea typeface="+mn-ea"/>
                          <a:cs typeface="+mn-cs"/>
                        </a:rPr>
                        <a:t>stability</a:t>
                      </a:r>
                      <a:endParaRPr lang="fr-CA" sz="1400" dirty="0">
                        <a:solidFill>
                          <a:schemeClr val="tx1"/>
                        </a:solidFill>
                      </a:endParaRPr>
                    </a:p>
                  </a:txBody>
                  <a:tcPr/>
                </a:tc>
              </a:tr>
            </a:tbl>
          </a:graphicData>
        </a:graphic>
      </p:graphicFrame>
      <p:graphicFrame>
        <p:nvGraphicFramePr>
          <p:cNvPr id="10" name="Espace réservé du contenu 3"/>
          <p:cNvGraphicFramePr>
            <a:graphicFrameLocks/>
          </p:cNvGraphicFramePr>
          <p:nvPr/>
        </p:nvGraphicFramePr>
        <p:xfrm>
          <a:off x="0" y="1752600"/>
          <a:ext cx="3962400" cy="4665663"/>
        </p:xfrm>
        <a:graphic>
          <a:graphicData uri="http://schemas.openxmlformats.org/drawingml/2006/table">
            <a:tbl>
              <a:tblPr firstRow="1" bandRow="1">
                <a:tableStyleId>{5C22544A-7EE6-4342-B048-85BDC9FD1C3A}</a:tableStyleId>
              </a:tblPr>
              <a:tblGrid>
                <a:gridCol w="3962400"/>
              </a:tblGrid>
              <a:tr h="515471">
                <a:tc>
                  <a:txBody>
                    <a:bodyPr/>
                    <a:lstStyle/>
                    <a:p>
                      <a:pPr algn="ctr"/>
                      <a:r>
                        <a:rPr lang="fr-CA" sz="2800" dirty="0" err="1" smtClean="0">
                          <a:solidFill>
                            <a:schemeClr val="tx1"/>
                          </a:solidFill>
                        </a:rPr>
                        <a:t>Dynamics</a:t>
                      </a:r>
                      <a:endParaRPr lang="fr-CA" sz="2800" dirty="0">
                        <a:solidFill>
                          <a:schemeClr val="tx1"/>
                        </a:solidFill>
                      </a:endParaRPr>
                    </a:p>
                  </a:txBody>
                  <a:tcPr/>
                </a:tc>
              </a:tr>
              <a:tr h="829583">
                <a:tc>
                  <a: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sz="1400" dirty="0" smtClean="0"/>
                        <a:t>semi-implicit semi-</a:t>
                      </a:r>
                      <a:r>
                        <a:rPr lang="en-US" sz="1400" dirty="0" err="1" smtClean="0"/>
                        <a:t>Lagrangian</a:t>
                      </a:r>
                      <a:r>
                        <a:rPr lang="en-US" sz="1400" dirty="0" smtClean="0"/>
                        <a:t> algorithm</a:t>
                      </a:r>
                      <a:endParaRPr lang="fr-CA" sz="1400" dirty="0">
                        <a:solidFill>
                          <a:schemeClr val="tx1"/>
                        </a:solidFill>
                      </a:endParaRPr>
                    </a:p>
                  </a:txBody>
                  <a:tcPr/>
                </a:tc>
              </a:tr>
              <a:tr h="82958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Arakawa-C grid on polar stereographic projection </a:t>
                      </a:r>
                    </a:p>
                    <a:p>
                      <a:endParaRPr lang="fr-CA" sz="1400" dirty="0">
                        <a:solidFill>
                          <a:schemeClr val="tx1"/>
                        </a:solidFill>
                      </a:endParaRPr>
                    </a:p>
                  </a:txBody>
                  <a:tcPr/>
                </a:tc>
              </a:tr>
              <a:tr h="829583">
                <a:tc>
                  <a:txBody>
                    <a:bodyPr/>
                    <a:lstStyle/>
                    <a:p>
                      <a:r>
                        <a:rPr lang="en-US" sz="1400" dirty="0" smtClean="0"/>
                        <a:t>Gal-Chen scaled-height vertical coordinates</a:t>
                      </a:r>
                      <a:endParaRPr lang="fr-CA" sz="1400" dirty="0">
                        <a:solidFill>
                          <a:schemeClr val="tx1"/>
                        </a:solidFill>
                      </a:endParaRPr>
                    </a:p>
                  </a:txBody>
                  <a:tcPr/>
                </a:tc>
              </a:tr>
              <a:tr h="829583">
                <a:tc>
                  <a:txBody>
                    <a:bodyPr/>
                    <a:lstStyle/>
                    <a:p>
                      <a:r>
                        <a:rPr lang="en-US" sz="1400" dirty="0" smtClean="0"/>
                        <a:t>Davies nesting on horizontal wind</a:t>
                      </a:r>
                      <a:endParaRPr lang="fr-CA" sz="1400" dirty="0">
                        <a:solidFill>
                          <a:schemeClr val="tx1"/>
                        </a:solidFill>
                      </a:endParaRPr>
                    </a:p>
                  </a:txBody>
                  <a:tcPr/>
                </a:tc>
              </a:tr>
              <a:tr h="82958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large-scale nudging (aka spectral nudging)</a:t>
                      </a:r>
                    </a:p>
                  </a:txBody>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1" name="Line 2"/>
          <p:cNvSpPr>
            <a:spLocks noChangeShapeType="1"/>
          </p:cNvSpPr>
          <p:nvPr/>
        </p:nvSpPr>
        <p:spPr bwMode="auto">
          <a:xfrm>
            <a:off x="544513" y="838200"/>
            <a:ext cx="7867650" cy="0"/>
          </a:xfrm>
          <a:prstGeom prst="line">
            <a:avLst/>
          </a:prstGeom>
          <a:noFill/>
          <a:ln w="25400">
            <a:solidFill>
              <a:srgbClr val="2B2BAD"/>
            </a:solidFill>
            <a:round/>
            <a:headEnd/>
            <a:tailEnd/>
          </a:ln>
        </p:spPr>
        <p:txBody>
          <a:bodyPr>
            <a:prstTxWarp prst="textNoShape">
              <a:avLst/>
            </a:prstTxWarp>
          </a:bodyPr>
          <a:lstStyle/>
          <a:p>
            <a:endParaRPr lang="en-US"/>
          </a:p>
        </p:txBody>
      </p:sp>
      <p:grpSp>
        <p:nvGrpSpPr>
          <p:cNvPr id="2" name="Group 3"/>
          <p:cNvGrpSpPr>
            <a:grpSpLocks/>
          </p:cNvGrpSpPr>
          <p:nvPr/>
        </p:nvGrpSpPr>
        <p:grpSpPr bwMode="auto">
          <a:xfrm>
            <a:off x="82550" y="1131888"/>
            <a:ext cx="8070850" cy="5648325"/>
            <a:chOff x="46" y="712"/>
            <a:chExt cx="5084" cy="3558"/>
          </a:xfrm>
        </p:grpSpPr>
        <p:pic>
          <p:nvPicPr>
            <p:cNvPr id="143382" name="Picture 4" descr="C:\Documents and Settings\ap4490\Bureau\Image22.jpg"/>
            <p:cNvPicPr>
              <a:picLocks noChangeAspect="1" noChangeArrowheads="1"/>
            </p:cNvPicPr>
            <p:nvPr/>
          </p:nvPicPr>
          <p:blipFill>
            <a:blip r:embed="rId3"/>
            <a:srcRect l="2066" b="1549"/>
            <a:stretch>
              <a:fillRect/>
            </a:stretch>
          </p:blipFill>
          <p:spPr bwMode="auto">
            <a:xfrm>
              <a:off x="46" y="712"/>
              <a:ext cx="2323" cy="3558"/>
            </a:xfrm>
            <a:prstGeom prst="rect">
              <a:avLst/>
            </a:prstGeom>
            <a:noFill/>
            <a:ln w="63500">
              <a:solidFill>
                <a:schemeClr val="accent1"/>
              </a:solidFill>
              <a:miter lim="800000"/>
              <a:headEnd/>
              <a:tailEnd/>
            </a:ln>
          </p:spPr>
        </p:pic>
        <p:sp>
          <p:nvSpPr>
            <p:cNvPr id="143383" name="Text Box 5"/>
            <p:cNvSpPr txBox="1">
              <a:spLocks noChangeArrowheads="1"/>
            </p:cNvSpPr>
            <p:nvPr/>
          </p:nvSpPr>
          <p:spPr bwMode="auto">
            <a:xfrm>
              <a:off x="46" y="3322"/>
              <a:ext cx="2248" cy="335"/>
            </a:xfrm>
            <a:prstGeom prst="rect">
              <a:avLst/>
            </a:prstGeom>
            <a:solidFill>
              <a:schemeClr val="bg1">
                <a:alpha val="50195"/>
              </a:schemeClr>
            </a:solidFill>
            <a:ln w="12700">
              <a:noFill/>
              <a:miter lim="800000"/>
              <a:headEnd type="none" w="sm" len="med"/>
              <a:tailEnd type="none" w="sm" len="med"/>
            </a:ln>
          </p:spPr>
          <p:txBody>
            <a:bodyPr lIns="91434" tIns="45717" rIns="91434" bIns="45717">
              <a:prstTxWarp prst="textNoShape">
                <a:avLst/>
              </a:prstTxWarp>
              <a:spAutoFit/>
            </a:bodyPr>
            <a:lstStyle/>
            <a:p>
              <a:pPr marL="101600" indent="-101600" algn="ctr">
                <a:lnSpc>
                  <a:spcPct val="90000"/>
                </a:lnSpc>
              </a:pPr>
              <a:r>
                <a:rPr lang="fr-CA" b="1" i="1">
                  <a:solidFill>
                    <a:srgbClr val="FF0000"/>
                  </a:solidFill>
                </a:rPr>
                <a:t>Saguenay</a:t>
              </a:r>
              <a:r>
                <a:rPr lang="fr-CA" i="1">
                  <a:solidFill>
                    <a:srgbClr val="FF0000"/>
                  </a:solidFill>
                </a:rPr>
                <a:t> (1996), </a:t>
              </a:r>
              <a:r>
                <a:rPr lang="fr-CA" sz="1400" b="1" i="1">
                  <a:solidFill>
                    <a:srgbClr val="FF0000"/>
                  </a:solidFill>
                </a:rPr>
                <a:t>26 millions de m</a:t>
              </a:r>
              <a:r>
                <a:rPr lang="fr-CA" sz="1400" b="1" i="1" baseline="30000">
                  <a:solidFill>
                    <a:srgbClr val="FF0000"/>
                  </a:solidFill>
                </a:rPr>
                <a:t>3</a:t>
              </a:r>
              <a:r>
                <a:rPr lang="fr-CA" sz="1400" b="1" i="1">
                  <a:solidFill>
                    <a:srgbClr val="FF0000"/>
                  </a:solidFill>
                </a:rPr>
                <a:t> d'eau et 9 millions de tonnes de débris</a:t>
              </a:r>
            </a:p>
          </p:txBody>
        </p:sp>
        <p:pic>
          <p:nvPicPr>
            <p:cNvPr id="143384" name="Picture 6" descr="C:\Documents and Settings\ap4490\Bureau\Image24.jpg"/>
            <p:cNvPicPr>
              <a:picLocks noChangeAspect="1" noChangeArrowheads="1"/>
            </p:cNvPicPr>
            <p:nvPr/>
          </p:nvPicPr>
          <p:blipFill>
            <a:blip r:embed="rId4"/>
            <a:srcRect b="606"/>
            <a:stretch>
              <a:fillRect/>
            </a:stretch>
          </p:blipFill>
          <p:spPr bwMode="auto">
            <a:xfrm>
              <a:off x="2469" y="2413"/>
              <a:ext cx="2661" cy="1804"/>
            </a:xfrm>
            <a:prstGeom prst="rect">
              <a:avLst/>
            </a:prstGeom>
            <a:noFill/>
            <a:ln w="63500">
              <a:solidFill>
                <a:schemeClr val="accent1"/>
              </a:solidFill>
              <a:miter lim="800000"/>
              <a:headEnd/>
              <a:tailEnd/>
            </a:ln>
          </p:spPr>
        </p:pic>
        <p:pic>
          <p:nvPicPr>
            <p:cNvPr id="143385" name="Picture 7" descr="C:\Documents and Settings\ap4490\Bureau\Image1.jpg"/>
            <p:cNvPicPr>
              <a:picLocks noChangeAspect="1" noChangeArrowheads="1"/>
            </p:cNvPicPr>
            <p:nvPr/>
          </p:nvPicPr>
          <p:blipFill>
            <a:blip r:embed="rId5"/>
            <a:srcRect/>
            <a:stretch>
              <a:fillRect/>
            </a:stretch>
          </p:blipFill>
          <p:spPr bwMode="auto">
            <a:xfrm>
              <a:off x="2032" y="1016"/>
              <a:ext cx="2126" cy="1594"/>
            </a:xfrm>
            <a:prstGeom prst="rect">
              <a:avLst/>
            </a:prstGeom>
            <a:noFill/>
            <a:ln w="63500">
              <a:solidFill>
                <a:schemeClr val="accent1"/>
              </a:solidFill>
              <a:miter lim="800000"/>
              <a:headEnd/>
              <a:tailEnd/>
            </a:ln>
          </p:spPr>
        </p:pic>
      </p:grpSp>
      <p:grpSp>
        <p:nvGrpSpPr>
          <p:cNvPr id="3" name="Group 8"/>
          <p:cNvGrpSpPr>
            <a:grpSpLocks/>
          </p:cNvGrpSpPr>
          <p:nvPr/>
        </p:nvGrpSpPr>
        <p:grpSpPr bwMode="auto">
          <a:xfrm>
            <a:off x="3048000" y="76200"/>
            <a:ext cx="5988050" cy="6704013"/>
            <a:chOff x="1948" y="49"/>
            <a:chExt cx="3772" cy="4223"/>
          </a:xfrm>
        </p:grpSpPr>
        <p:pic>
          <p:nvPicPr>
            <p:cNvPr id="143378" name="Picture 9" descr="C:\util\Mes documents\Mes images\Images Verglas\13iphoto6.jpg"/>
            <p:cNvPicPr>
              <a:picLocks noChangeAspect="1" noChangeArrowheads="1"/>
            </p:cNvPicPr>
            <p:nvPr/>
          </p:nvPicPr>
          <p:blipFill>
            <a:blip r:embed="rId6"/>
            <a:srcRect/>
            <a:stretch>
              <a:fillRect/>
            </a:stretch>
          </p:blipFill>
          <p:spPr bwMode="auto">
            <a:xfrm>
              <a:off x="3743" y="49"/>
              <a:ext cx="1962" cy="2943"/>
            </a:xfrm>
            <a:prstGeom prst="rect">
              <a:avLst/>
            </a:prstGeom>
            <a:noFill/>
            <a:ln w="63500">
              <a:solidFill>
                <a:schemeClr val="bg1"/>
              </a:solidFill>
              <a:miter lim="800000"/>
              <a:headEnd/>
              <a:tailEnd/>
            </a:ln>
          </p:spPr>
        </p:pic>
        <p:pic>
          <p:nvPicPr>
            <p:cNvPr id="143379" name="Picture 10" descr="C:\util\Mes documents\Mes images\Images Verglas\jan10_tower.jpg"/>
            <p:cNvPicPr>
              <a:picLocks noChangeAspect="1" noChangeArrowheads="1"/>
            </p:cNvPicPr>
            <p:nvPr/>
          </p:nvPicPr>
          <p:blipFill>
            <a:blip r:embed="rId7"/>
            <a:srcRect t="3685" b="22890"/>
            <a:stretch>
              <a:fillRect/>
            </a:stretch>
          </p:blipFill>
          <p:spPr bwMode="auto">
            <a:xfrm>
              <a:off x="1948" y="1688"/>
              <a:ext cx="1994" cy="2584"/>
            </a:xfrm>
            <a:prstGeom prst="rect">
              <a:avLst/>
            </a:prstGeom>
            <a:noFill/>
            <a:ln w="63500">
              <a:solidFill>
                <a:schemeClr val="bg1"/>
              </a:solidFill>
              <a:miter lim="800000"/>
              <a:headEnd/>
              <a:tailEnd/>
            </a:ln>
          </p:spPr>
        </p:pic>
        <p:pic>
          <p:nvPicPr>
            <p:cNvPr id="143380" name="Picture 11" descr="C:\Documents and Settings\ap4490\Bureau\Image1.jpg"/>
            <p:cNvPicPr>
              <a:picLocks noChangeAspect="1" noChangeArrowheads="1"/>
            </p:cNvPicPr>
            <p:nvPr/>
          </p:nvPicPr>
          <p:blipFill>
            <a:blip r:embed="rId8"/>
            <a:srcRect l="26923"/>
            <a:stretch>
              <a:fillRect/>
            </a:stretch>
          </p:blipFill>
          <p:spPr bwMode="auto">
            <a:xfrm>
              <a:off x="3554" y="2688"/>
              <a:ext cx="2166" cy="1583"/>
            </a:xfrm>
            <a:prstGeom prst="rect">
              <a:avLst/>
            </a:prstGeom>
            <a:noFill/>
            <a:ln w="63500">
              <a:solidFill>
                <a:schemeClr val="bg1"/>
              </a:solidFill>
              <a:miter lim="800000"/>
              <a:headEnd/>
              <a:tailEnd/>
            </a:ln>
          </p:spPr>
        </p:pic>
        <p:sp>
          <p:nvSpPr>
            <p:cNvPr id="143381" name="Text Box 12"/>
            <p:cNvSpPr txBox="1">
              <a:spLocks noChangeArrowheads="1"/>
            </p:cNvSpPr>
            <p:nvPr/>
          </p:nvSpPr>
          <p:spPr bwMode="auto">
            <a:xfrm>
              <a:off x="2767" y="3868"/>
              <a:ext cx="2953" cy="335"/>
            </a:xfrm>
            <a:prstGeom prst="rect">
              <a:avLst/>
            </a:prstGeom>
            <a:solidFill>
              <a:schemeClr val="tx2">
                <a:alpha val="50195"/>
              </a:schemeClr>
            </a:solidFill>
            <a:ln w="12700">
              <a:noFill/>
              <a:miter lim="800000"/>
              <a:headEnd type="none" w="sm" len="med"/>
              <a:tailEnd type="none" w="sm" len="med"/>
            </a:ln>
          </p:spPr>
          <p:txBody>
            <a:bodyPr lIns="91434" tIns="45717" rIns="91434" bIns="45717">
              <a:prstTxWarp prst="textNoShape">
                <a:avLst/>
              </a:prstTxWarp>
              <a:spAutoFit/>
            </a:bodyPr>
            <a:lstStyle/>
            <a:p>
              <a:pPr marL="101600" indent="-101600" algn="ctr">
                <a:lnSpc>
                  <a:spcPct val="90000"/>
                </a:lnSpc>
              </a:pPr>
              <a:r>
                <a:rPr lang="fr-CA" b="1" i="1">
                  <a:solidFill>
                    <a:srgbClr val="FF0000"/>
                  </a:solidFill>
                </a:rPr>
                <a:t>Le Grand Verglas </a:t>
              </a:r>
              <a:r>
                <a:rPr lang="fr-CA" i="1">
                  <a:solidFill>
                    <a:srgbClr val="FF0000"/>
                  </a:solidFill>
                </a:rPr>
                <a:t>(1998),</a:t>
              </a:r>
              <a:r>
                <a:rPr lang="fr-CA" sz="1400" b="1" i="1">
                  <a:solidFill>
                    <a:srgbClr val="FF0000"/>
                  </a:solidFill>
                </a:rPr>
                <a:t>1,5 millions d'abonnés affectés, jusqu'à 30 jours sans électricité</a:t>
              </a:r>
            </a:p>
          </p:txBody>
        </p:sp>
      </p:grpSp>
      <p:grpSp>
        <p:nvGrpSpPr>
          <p:cNvPr id="4" name="Group 13"/>
          <p:cNvGrpSpPr>
            <a:grpSpLocks/>
          </p:cNvGrpSpPr>
          <p:nvPr/>
        </p:nvGrpSpPr>
        <p:grpSpPr bwMode="auto">
          <a:xfrm>
            <a:off x="1554163" y="152400"/>
            <a:ext cx="3438525" cy="2393950"/>
            <a:chOff x="979" y="590"/>
            <a:chExt cx="2166" cy="1508"/>
          </a:xfrm>
        </p:grpSpPr>
        <p:pic>
          <p:nvPicPr>
            <p:cNvPr id="143376" name="Picture 14" descr="C:\Documents and Settings\ap4490\Bureau\Image1.jpg"/>
            <p:cNvPicPr preferRelativeResize="0">
              <a:picLocks noChangeAspect="1" noChangeArrowheads="1"/>
            </p:cNvPicPr>
            <p:nvPr/>
          </p:nvPicPr>
          <p:blipFill>
            <a:blip r:embed="rId9"/>
            <a:srcRect/>
            <a:stretch>
              <a:fillRect/>
            </a:stretch>
          </p:blipFill>
          <p:spPr bwMode="auto">
            <a:xfrm>
              <a:off x="979" y="590"/>
              <a:ext cx="2166" cy="1508"/>
            </a:xfrm>
            <a:prstGeom prst="rect">
              <a:avLst/>
            </a:prstGeom>
            <a:noFill/>
            <a:ln w="63500">
              <a:solidFill>
                <a:srgbClr val="333399"/>
              </a:solidFill>
              <a:miter lim="800000"/>
              <a:headEnd/>
              <a:tailEnd/>
            </a:ln>
          </p:spPr>
        </p:pic>
        <p:sp>
          <p:nvSpPr>
            <p:cNvPr id="143377" name="Text Box 15"/>
            <p:cNvSpPr txBox="1">
              <a:spLocks noChangeArrowheads="1"/>
            </p:cNvSpPr>
            <p:nvPr/>
          </p:nvSpPr>
          <p:spPr bwMode="auto">
            <a:xfrm>
              <a:off x="1002" y="1905"/>
              <a:ext cx="1852" cy="170"/>
            </a:xfrm>
            <a:prstGeom prst="rect">
              <a:avLst/>
            </a:prstGeom>
            <a:solidFill>
              <a:schemeClr val="bg1">
                <a:alpha val="50195"/>
              </a:schemeClr>
            </a:solidFill>
            <a:ln w="12700">
              <a:noFill/>
              <a:miter lim="800000"/>
              <a:headEnd type="none" w="sm" len="med"/>
              <a:tailEnd type="none" w="sm" len="med"/>
            </a:ln>
          </p:spPr>
          <p:txBody>
            <a:bodyPr wrap="none" lIns="53997" tIns="10799" rIns="53997" bIns="10799">
              <a:prstTxWarp prst="textNoShape">
                <a:avLst/>
              </a:prstTxWarp>
              <a:spAutoFit/>
            </a:bodyPr>
            <a:lstStyle/>
            <a:p>
              <a:pPr marL="101600" indent="-101600" algn="ctr">
                <a:lnSpc>
                  <a:spcPct val="90000"/>
                </a:lnSpc>
              </a:pPr>
              <a:r>
                <a:rPr lang="fr-CA" b="1" i="1">
                  <a:solidFill>
                    <a:srgbClr val="FF0000"/>
                  </a:solidFill>
                </a:rPr>
                <a:t>fortes marées et tempêtes</a:t>
              </a:r>
              <a:endParaRPr lang="fr-CA" sz="1400" b="1" i="1">
                <a:solidFill>
                  <a:srgbClr val="FF0000"/>
                </a:solidFill>
              </a:endParaRPr>
            </a:p>
          </p:txBody>
        </p:sp>
      </p:grpSp>
      <p:grpSp>
        <p:nvGrpSpPr>
          <p:cNvPr id="5" name="Group 19"/>
          <p:cNvGrpSpPr>
            <a:grpSpLocks/>
          </p:cNvGrpSpPr>
          <p:nvPr/>
        </p:nvGrpSpPr>
        <p:grpSpPr bwMode="auto">
          <a:xfrm>
            <a:off x="6248400" y="60325"/>
            <a:ext cx="2863850" cy="2322513"/>
            <a:chOff x="3936" y="38"/>
            <a:chExt cx="1804" cy="1463"/>
          </a:xfrm>
        </p:grpSpPr>
        <p:pic>
          <p:nvPicPr>
            <p:cNvPr id="143374" name="Picture 20" descr="C:\Documents and Settings\ap4490\Bureau\Image1.jpg"/>
            <p:cNvPicPr>
              <a:picLocks noChangeAspect="1" noChangeArrowheads="1"/>
            </p:cNvPicPr>
            <p:nvPr/>
          </p:nvPicPr>
          <p:blipFill>
            <a:blip r:embed="rId10"/>
            <a:srcRect l="9186"/>
            <a:stretch>
              <a:fillRect/>
            </a:stretch>
          </p:blipFill>
          <p:spPr bwMode="auto">
            <a:xfrm>
              <a:off x="3936" y="38"/>
              <a:ext cx="1804" cy="1463"/>
            </a:xfrm>
            <a:prstGeom prst="rect">
              <a:avLst/>
            </a:prstGeom>
            <a:noFill/>
            <a:ln w="63500">
              <a:solidFill>
                <a:srgbClr val="FF0000"/>
              </a:solidFill>
              <a:miter lim="800000"/>
              <a:headEnd/>
              <a:tailEnd/>
            </a:ln>
          </p:spPr>
        </p:pic>
        <p:sp>
          <p:nvSpPr>
            <p:cNvPr id="143375" name="Text Box 21"/>
            <p:cNvSpPr txBox="1">
              <a:spLocks noChangeArrowheads="1"/>
            </p:cNvSpPr>
            <p:nvPr/>
          </p:nvSpPr>
          <p:spPr bwMode="auto">
            <a:xfrm>
              <a:off x="3952" y="1119"/>
              <a:ext cx="412" cy="214"/>
            </a:xfrm>
            <a:prstGeom prst="rect">
              <a:avLst/>
            </a:prstGeom>
            <a:solidFill>
              <a:schemeClr val="bg1">
                <a:alpha val="50195"/>
              </a:schemeClr>
            </a:solidFill>
            <a:ln w="12700">
              <a:noFill/>
              <a:miter lim="800000"/>
              <a:headEnd type="none" w="sm" len="med"/>
              <a:tailEnd type="none" w="sm" len="med"/>
            </a:ln>
          </p:spPr>
          <p:txBody>
            <a:bodyPr wrap="none" lIns="91434" tIns="45717" rIns="91434" bIns="45717">
              <a:prstTxWarp prst="textNoShape">
                <a:avLst/>
              </a:prstTxWarp>
              <a:spAutoFit/>
            </a:bodyPr>
            <a:lstStyle/>
            <a:p>
              <a:pPr marL="101600" indent="-101600" algn="ctr">
                <a:lnSpc>
                  <a:spcPct val="90000"/>
                </a:lnSpc>
              </a:pPr>
              <a:r>
                <a:rPr lang="fr-CA" b="1" i="1">
                  <a:solidFill>
                    <a:srgbClr val="FF0000"/>
                  </a:solidFill>
                </a:rPr>
                <a:t>feux</a:t>
              </a:r>
              <a:endParaRPr lang="fr-CA" sz="1400" b="1" i="1">
                <a:solidFill>
                  <a:srgbClr val="FF0000"/>
                </a:solidFill>
              </a:endParaRPr>
            </a:p>
          </p:txBody>
        </p:sp>
      </p:grpSp>
      <p:grpSp>
        <p:nvGrpSpPr>
          <p:cNvPr id="6" name="Group 39"/>
          <p:cNvGrpSpPr>
            <a:grpSpLocks/>
          </p:cNvGrpSpPr>
          <p:nvPr/>
        </p:nvGrpSpPr>
        <p:grpSpPr bwMode="auto">
          <a:xfrm>
            <a:off x="5988050" y="2224088"/>
            <a:ext cx="3122613" cy="2122487"/>
            <a:chOff x="3772" y="1401"/>
            <a:chExt cx="1967" cy="1337"/>
          </a:xfrm>
        </p:grpSpPr>
        <p:pic>
          <p:nvPicPr>
            <p:cNvPr id="143372" name="Picture 40"/>
            <p:cNvPicPr preferRelativeResize="0">
              <a:picLocks noChangeArrowheads="1"/>
            </p:cNvPicPr>
            <p:nvPr/>
          </p:nvPicPr>
          <p:blipFill>
            <a:blip r:embed="rId11"/>
            <a:srcRect l="6903" t="8902" r="6903" b="9486"/>
            <a:stretch>
              <a:fillRect/>
            </a:stretch>
          </p:blipFill>
          <p:spPr bwMode="auto">
            <a:xfrm>
              <a:off x="3772" y="1401"/>
              <a:ext cx="1967" cy="1337"/>
            </a:xfrm>
            <a:prstGeom prst="rect">
              <a:avLst/>
            </a:prstGeom>
            <a:noFill/>
            <a:ln w="66675">
              <a:solidFill>
                <a:srgbClr val="FF6600"/>
              </a:solidFill>
              <a:miter lim="800000"/>
              <a:headEnd/>
              <a:tailEnd/>
            </a:ln>
          </p:spPr>
        </p:pic>
        <p:sp>
          <p:nvSpPr>
            <p:cNvPr id="143373" name="Text Box 41"/>
            <p:cNvSpPr txBox="1">
              <a:spLocks noChangeArrowheads="1"/>
            </p:cNvSpPr>
            <p:nvPr/>
          </p:nvSpPr>
          <p:spPr bwMode="auto">
            <a:xfrm>
              <a:off x="3790" y="2426"/>
              <a:ext cx="1669" cy="170"/>
            </a:xfrm>
            <a:prstGeom prst="rect">
              <a:avLst/>
            </a:prstGeom>
            <a:solidFill>
              <a:schemeClr val="bg1">
                <a:alpha val="50195"/>
              </a:schemeClr>
            </a:solidFill>
            <a:ln w="12700">
              <a:noFill/>
              <a:miter lim="800000"/>
              <a:headEnd type="none" w="sm" len="med"/>
              <a:tailEnd type="none" w="sm" len="med"/>
            </a:ln>
          </p:spPr>
          <p:txBody>
            <a:bodyPr wrap="none" lIns="53997" tIns="10799" rIns="53997" bIns="10799">
              <a:prstTxWarp prst="textNoShape">
                <a:avLst/>
              </a:prstTxWarp>
              <a:spAutoFit/>
            </a:bodyPr>
            <a:lstStyle/>
            <a:p>
              <a:pPr marL="101600" indent="-101600" algn="ctr">
                <a:lnSpc>
                  <a:spcPct val="90000"/>
                </a:lnSpc>
              </a:pPr>
              <a:r>
                <a:rPr lang="fr-CA" b="1" i="1">
                  <a:solidFill>
                    <a:srgbClr val="FF0000"/>
                  </a:solidFill>
                </a:rPr>
                <a:t>sécheresses, canicules</a:t>
              </a:r>
              <a:endParaRPr lang="fr-CA" sz="1400" b="1" i="1">
                <a:solidFill>
                  <a:srgbClr val="FF0000"/>
                </a:solidFill>
              </a:endParaRPr>
            </a:p>
          </p:txBody>
        </p:sp>
      </p:grpSp>
      <p:grpSp>
        <p:nvGrpSpPr>
          <p:cNvPr id="7" name="Group 48"/>
          <p:cNvGrpSpPr>
            <a:grpSpLocks/>
          </p:cNvGrpSpPr>
          <p:nvPr/>
        </p:nvGrpSpPr>
        <p:grpSpPr bwMode="auto">
          <a:xfrm>
            <a:off x="746125" y="1019175"/>
            <a:ext cx="7810500" cy="2468563"/>
            <a:chOff x="470" y="642"/>
            <a:chExt cx="4920" cy="1555"/>
          </a:xfrm>
        </p:grpSpPr>
        <p:pic>
          <p:nvPicPr>
            <p:cNvPr id="143368" name="Picture 43"/>
            <p:cNvPicPr>
              <a:picLocks noChangeAspect="1" noChangeArrowheads="1"/>
            </p:cNvPicPr>
            <p:nvPr/>
          </p:nvPicPr>
          <p:blipFill>
            <a:blip r:embed="rId12"/>
            <a:srcRect/>
            <a:stretch>
              <a:fillRect/>
            </a:stretch>
          </p:blipFill>
          <p:spPr bwMode="auto">
            <a:xfrm>
              <a:off x="470" y="642"/>
              <a:ext cx="2378" cy="1549"/>
            </a:xfrm>
            <a:prstGeom prst="rect">
              <a:avLst/>
            </a:prstGeom>
            <a:noFill/>
            <a:ln w="9525">
              <a:noFill/>
              <a:miter lim="800000"/>
              <a:headEnd/>
              <a:tailEnd/>
            </a:ln>
          </p:spPr>
        </p:pic>
        <p:pic>
          <p:nvPicPr>
            <p:cNvPr id="143369" name="Picture 44"/>
            <p:cNvPicPr>
              <a:picLocks noChangeAspect="1" noChangeArrowheads="1"/>
            </p:cNvPicPr>
            <p:nvPr/>
          </p:nvPicPr>
          <p:blipFill>
            <a:blip r:embed="rId13"/>
            <a:srcRect/>
            <a:stretch>
              <a:fillRect/>
            </a:stretch>
          </p:blipFill>
          <p:spPr bwMode="auto">
            <a:xfrm>
              <a:off x="2987" y="642"/>
              <a:ext cx="2403" cy="1555"/>
            </a:xfrm>
            <a:prstGeom prst="rect">
              <a:avLst/>
            </a:prstGeom>
            <a:noFill/>
            <a:ln w="9525">
              <a:noFill/>
              <a:miter lim="800000"/>
              <a:headEnd/>
              <a:tailEnd/>
            </a:ln>
          </p:spPr>
        </p:pic>
        <p:sp>
          <p:nvSpPr>
            <p:cNvPr id="143370" name="Text Box 45"/>
            <p:cNvSpPr txBox="1">
              <a:spLocks noChangeArrowheads="1"/>
            </p:cNvSpPr>
            <p:nvPr/>
          </p:nvSpPr>
          <p:spPr bwMode="auto">
            <a:xfrm>
              <a:off x="571" y="1872"/>
              <a:ext cx="389" cy="214"/>
            </a:xfrm>
            <a:prstGeom prst="rect">
              <a:avLst/>
            </a:prstGeom>
            <a:noFill/>
            <a:ln w="9525">
              <a:noFill/>
              <a:miter lim="800000"/>
              <a:headEnd/>
              <a:tailEnd/>
            </a:ln>
          </p:spPr>
          <p:txBody>
            <a:bodyPr wrap="none">
              <a:prstTxWarp prst="textNoShape">
                <a:avLst/>
              </a:prstTxWarp>
              <a:spAutoFit/>
            </a:bodyPr>
            <a:lstStyle/>
            <a:p>
              <a:r>
                <a:rPr lang="fr-CA" sz="1400" b="1">
                  <a:solidFill>
                    <a:schemeClr val="bg1"/>
                  </a:solidFill>
                  <a:latin typeface="Comic Sans MS" pitchFamily="-123" charset="0"/>
                </a:rPr>
                <a:t>1994</a:t>
              </a:r>
            </a:p>
          </p:txBody>
        </p:sp>
        <p:sp>
          <p:nvSpPr>
            <p:cNvPr id="143371" name="Text Box 47"/>
            <p:cNvSpPr txBox="1">
              <a:spLocks noChangeArrowheads="1"/>
            </p:cNvSpPr>
            <p:nvPr/>
          </p:nvSpPr>
          <p:spPr bwMode="auto">
            <a:xfrm>
              <a:off x="3163" y="1872"/>
              <a:ext cx="389" cy="214"/>
            </a:xfrm>
            <a:prstGeom prst="rect">
              <a:avLst/>
            </a:prstGeom>
            <a:noFill/>
            <a:ln w="9525">
              <a:noFill/>
              <a:miter lim="800000"/>
              <a:headEnd/>
              <a:tailEnd/>
            </a:ln>
          </p:spPr>
          <p:txBody>
            <a:bodyPr wrap="none">
              <a:prstTxWarp prst="textNoShape">
                <a:avLst/>
              </a:prstTxWarp>
              <a:spAutoFit/>
            </a:bodyPr>
            <a:lstStyle/>
            <a:p>
              <a:r>
                <a:rPr lang="fr-CA" sz="1400" b="1">
                  <a:solidFill>
                    <a:schemeClr val="bg1"/>
                  </a:solidFill>
                  <a:latin typeface="Comic Sans MS" pitchFamily="-123" charset="0"/>
                </a:rPr>
                <a:t>1999</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ox(i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46434" name="Object 2"/>
          <p:cNvGraphicFramePr>
            <a:graphicFrameLocks noChangeAspect="1"/>
          </p:cNvGraphicFramePr>
          <p:nvPr/>
        </p:nvGraphicFramePr>
        <p:xfrm>
          <a:off x="152400" y="2068513"/>
          <a:ext cx="8763000" cy="3570287"/>
        </p:xfrm>
        <a:graphic>
          <a:graphicData uri="http://schemas.openxmlformats.org/presentationml/2006/ole">
            <p:oleObj spid="_x0000_s146434" name="Document" r:id="rId3" imgW="5715000" imgH="2328672" progId="Word.Document.8">
              <p:embed/>
            </p:oleObj>
          </a:graphicData>
        </a:graphic>
      </p:graphicFrame>
      <p:sp>
        <p:nvSpPr>
          <p:cNvPr id="146436" name="Text Box 3"/>
          <p:cNvSpPr txBox="1">
            <a:spLocks noChangeArrowheads="1"/>
          </p:cNvSpPr>
          <p:nvPr/>
        </p:nvSpPr>
        <p:spPr bwMode="auto">
          <a:xfrm>
            <a:off x="128588" y="228600"/>
            <a:ext cx="8863012" cy="641350"/>
          </a:xfrm>
          <a:prstGeom prst="rect">
            <a:avLst/>
          </a:prstGeom>
          <a:noFill/>
          <a:ln w="9525">
            <a:noFill/>
            <a:miter lim="800000"/>
            <a:headEnd/>
            <a:tailEnd/>
          </a:ln>
        </p:spPr>
        <p:txBody>
          <a:bodyPr>
            <a:prstTxWarp prst="textNoShape">
              <a:avLst/>
            </a:prstTxWarp>
            <a:spAutoFit/>
          </a:bodyPr>
          <a:lstStyle/>
          <a:p>
            <a:pPr algn="ctr"/>
            <a:r>
              <a:rPr lang="fr-FR" sz="3600">
                <a:latin typeface="Calibri" pitchFamily="-123" charset="0"/>
              </a:rPr>
              <a:t>Les principaux projets à Ouranos</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457" name="Rectangle 2"/>
          <p:cNvSpPr>
            <a:spLocks noGrp="1" noChangeArrowheads="1"/>
          </p:cNvSpPr>
          <p:nvPr>
            <p:ph type="title"/>
          </p:nvPr>
        </p:nvSpPr>
        <p:spPr>
          <a:xfrm>
            <a:off x="381000" y="152400"/>
            <a:ext cx="8458200" cy="1143000"/>
          </a:xfrm>
        </p:spPr>
        <p:txBody>
          <a:bodyPr/>
          <a:lstStyle/>
          <a:p>
            <a:r>
              <a:rPr lang="en-GB" sz="3600" b="1">
                <a:solidFill>
                  <a:srgbClr val="00007F"/>
                </a:solidFill>
                <a:latin typeface="Helvetica" pitchFamily="-123" charset="0"/>
              </a:rPr>
              <a:t>Simulations climatiques à Ouranos</a:t>
            </a:r>
            <a:endParaRPr lang="en-GB" sz="2400" b="1">
              <a:solidFill>
                <a:srgbClr val="00007F"/>
              </a:solidFill>
              <a:latin typeface="Helvetica" pitchFamily="-123" charset="0"/>
            </a:endParaRPr>
          </a:p>
        </p:txBody>
      </p:sp>
      <p:sp>
        <p:nvSpPr>
          <p:cNvPr id="147458" name="Rectangle 3"/>
          <p:cNvSpPr>
            <a:spLocks noGrp="1" noChangeArrowheads="1"/>
          </p:cNvSpPr>
          <p:nvPr>
            <p:ph type="body" idx="1"/>
          </p:nvPr>
        </p:nvSpPr>
        <p:spPr>
          <a:xfrm>
            <a:off x="381000" y="1600200"/>
            <a:ext cx="8610600" cy="4495800"/>
          </a:xfrm>
        </p:spPr>
        <p:txBody>
          <a:bodyPr/>
          <a:lstStyle/>
          <a:p>
            <a:pPr>
              <a:lnSpc>
                <a:spcPct val="90000"/>
              </a:lnSpc>
            </a:pPr>
            <a:r>
              <a:rPr lang="en-GB" sz="2000" b="1">
                <a:solidFill>
                  <a:srgbClr val="B81924"/>
                </a:solidFill>
              </a:rPr>
              <a:t>MRCC-2 piloté par réanalyses</a:t>
            </a:r>
            <a:endParaRPr lang="en-GB" sz="2000" b="1"/>
          </a:p>
          <a:p>
            <a:pPr lvl="1">
              <a:lnSpc>
                <a:spcPct val="90000"/>
              </a:lnSpc>
            </a:pPr>
            <a:r>
              <a:rPr lang="en-GB" sz="2000"/>
              <a:t>NCEP RA1 @ ~500km (1975-1999)</a:t>
            </a:r>
          </a:p>
          <a:p>
            <a:pPr>
              <a:lnSpc>
                <a:spcPct val="90000"/>
              </a:lnSpc>
            </a:pPr>
            <a:r>
              <a:rPr lang="en-GB" sz="2000" b="1">
                <a:solidFill>
                  <a:srgbClr val="B81924"/>
                </a:solidFill>
              </a:rPr>
              <a:t>MRCC-2 piloté par GCM couplé</a:t>
            </a:r>
            <a:endParaRPr lang="en-GB" sz="2000" b="1"/>
          </a:p>
          <a:p>
            <a:pPr lvl="1">
              <a:lnSpc>
                <a:spcPct val="90000"/>
              </a:lnSpc>
            </a:pPr>
            <a:r>
              <a:rPr lang="en-GB" sz="2000"/>
              <a:t>Modèle canadien CGCM2 @ ~500km (is92a 1968-1995)</a:t>
            </a:r>
          </a:p>
          <a:p>
            <a:pPr lvl="1">
              <a:lnSpc>
                <a:spcPct val="90000"/>
              </a:lnSpc>
            </a:pPr>
            <a:r>
              <a:rPr lang="en-GB" sz="2000"/>
              <a:t>Modèle canadien CGCM2 @ ~500km (is92a 2039-2064)</a:t>
            </a:r>
          </a:p>
          <a:p>
            <a:pPr>
              <a:lnSpc>
                <a:spcPct val="90000"/>
              </a:lnSpc>
            </a:pPr>
            <a:r>
              <a:rPr lang="en-GB" sz="2000" b="1">
                <a:solidFill>
                  <a:srgbClr val="B81924"/>
                </a:solidFill>
              </a:rPr>
              <a:t>Validation</a:t>
            </a:r>
            <a:endParaRPr lang="en-GB" sz="2400"/>
          </a:p>
          <a:p>
            <a:pPr lvl="1">
              <a:lnSpc>
                <a:spcPct val="90000"/>
              </a:lnSpc>
            </a:pPr>
            <a:r>
              <a:rPr lang="en-GB" sz="2000"/>
              <a:t>Observation de surface sur grille  (Observations: T</a:t>
            </a:r>
            <a:r>
              <a:rPr lang="en-GB" sz="2000" baseline="-25000"/>
              <a:t>abri</a:t>
            </a:r>
            <a:r>
              <a:rPr lang="en-GB" sz="2000"/>
              <a:t>, pcp)</a:t>
            </a:r>
          </a:p>
          <a:p>
            <a:pPr lvl="1">
              <a:lnSpc>
                <a:spcPct val="90000"/>
              </a:lnSpc>
            </a:pPr>
            <a:r>
              <a:rPr lang="en-GB" sz="2000"/>
              <a:t>Intégrations spatiale sur bassins versants (avec Hydro-Québec) Ruissellement (avec Hydro-Québec)</a:t>
            </a:r>
          </a:p>
          <a:p>
            <a:pPr lvl="1">
              <a:lnSpc>
                <a:spcPct val="90000"/>
              </a:lnSpc>
            </a:pPr>
            <a:r>
              <a:rPr lang="en-GB" sz="2000"/>
              <a:t>…</a:t>
            </a:r>
          </a:p>
          <a:p>
            <a:pPr>
              <a:lnSpc>
                <a:spcPct val="90000"/>
              </a:lnSpc>
            </a:pPr>
            <a:r>
              <a:rPr lang="en-GB" sz="2000" b="1">
                <a:solidFill>
                  <a:srgbClr val="B81924"/>
                </a:solidFill>
              </a:rPr>
              <a:t>Évaluation de l’incertitude </a:t>
            </a:r>
            <a:endParaRPr lang="en-GB" sz="2400"/>
          </a:p>
          <a:p>
            <a:pPr lvl="1">
              <a:lnSpc>
                <a:spcPct val="90000"/>
              </a:lnSpc>
              <a:buFontTx/>
              <a:buNone/>
            </a:pPr>
            <a:endParaRPr lang="en-GB" sz="2000"/>
          </a:p>
          <a:p>
            <a:pPr>
              <a:lnSpc>
                <a:spcPct val="90000"/>
              </a:lnSpc>
              <a:buFontTx/>
              <a:buNone/>
            </a:pPr>
            <a:endParaRPr lang="en-GB" sz="2400"/>
          </a:p>
        </p:txBody>
      </p:sp>
    </p:spTree>
  </p:cSld>
  <p:clrMapOvr>
    <a:masterClrMapping/>
  </p:clrMapOvr>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8481" name="Picture 2" descr="geopiii.gif                                                    00018302Macintosh HD                   ABA78158:"/>
          <p:cNvPicPr>
            <a:picLocks noChangeAspect="1" noChangeArrowheads="1"/>
          </p:cNvPicPr>
          <p:nvPr/>
        </p:nvPicPr>
        <p:blipFill>
          <a:blip r:embed="rId2"/>
          <a:srcRect/>
          <a:stretch>
            <a:fillRect/>
          </a:stretch>
        </p:blipFill>
        <p:spPr bwMode="auto">
          <a:xfrm>
            <a:off x="152400" y="2133600"/>
            <a:ext cx="5694363" cy="4213225"/>
          </a:xfrm>
          <a:prstGeom prst="rect">
            <a:avLst/>
          </a:prstGeom>
          <a:noFill/>
          <a:ln w="9525">
            <a:noFill/>
            <a:miter lim="800000"/>
            <a:headEnd/>
            <a:tailEnd/>
          </a:ln>
        </p:spPr>
      </p:pic>
      <p:sp>
        <p:nvSpPr>
          <p:cNvPr id="148482" name="Text Box 3"/>
          <p:cNvSpPr txBox="1">
            <a:spLocks noChangeArrowheads="1"/>
          </p:cNvSpPr>
          <p:nvPr/>
        </p:nvSpPr>
        <p:spPr bwMode="auto">
          <a:xfrm>
            <a:off x="6019800" y="2222500"/>
            <a:ext cx="3048000" cy="3013075"/>
          </a:xfrm>
          <a:prstGeom prst="rect">
            <a:avLst/>
          </a:prstGeom>
          <a:noFill/>
          <a:ln w="9525">
            <a:noFill/>
            <a:miter lim="800000"/>
            <a:headEnd/>
            <a:tailEnd/>
          </a:ln>
        </p:spPr>
        <p:txBody>
          <a:bodyPr>
            <a:prstTxWarp prst="textNoShape">
              <a:avLst/>
            </a:prstTxWarp>
            <a:spAutoFit/>
          </a:bodyPr>
          <a:lstStyle/>
          <a:p>
            <a:r>
              <a:rPr lang="en-GB">
                <a:latin typeface="Helvetica" pitchFamily="-123" charset="0"/>
              </a:rPr>
              <a:t>   “Pan-Canadian”</a:t>
            </a:r>
          </a:p>
          <a:p>
            <a:pPr>
              <a:buFontTx/>
              <a:buChar char="•"/>
            </a:pPr>
            <a:r>
              <a:rPr lang="en-GB">
                <a:latin typeface="Helvetica" pitchFamily="-123" charset="0"/>
              </a:rPr>
              <a:t>193 x 145 @ 45km</a:t>
            </a:r>
          </a:p>
          <a:p>
            <a:r>
              <a:rPr lang="en-GB">
                <a:latin typeface="Helvetica" pitchFamily="-123" charset="0"/>
              </a:rPr>
              <a:t>9,000 km x 6,500 km</a:t>
            </a:r>
          </a:p>
          <a:p>
            <a:pPr>
              <a:buFontTx/>
              <a:buChar char="•"/>
            </a:pPr>
            <a:endParaRPr lang="en-GB">
              <a:latin typeface="Helvetica" pitchFamily="-123" charset="0"/>
            </a:endParaRPr>
          </a:p>
          <a:p>
            <a:pPr>
              <a:buFontTx/>
              <a:buChar char="•"/>
            </a:pPr>
            <a:r>
              <a:rPr lang="en-GB">
                <a:latin typeface="Helvetica" pitchFamily="-123" charset="0"/>
              </a:rPr>
              <a:t>Driven by CGCM2</a:t>
            </a:r>
          </a:p>
          <a:p>
            <a:pPr>
              <a:buFontTx/>
              <a:buChar char="•"/>
            </a:pPr>
            <a:r>
              <a:rPr lang="en-GB">
                <a:latin typeface="Helvetica" pitchFamily="-123" charset="0"/>
              </a:rPr>
              <a:t>Driven by NCEP</a:t>
            </a:r>
          </a:p>
          <a:p>
            <a:endParaRPr lang="en-GB">
              <a:latin typeface="Helvetica" pitchFamily="-123" charset="0"/>
            </a:endParaRPr>
          </a:p>
          <a:p>
            <a:pPr>
              <a:buFontTx/>
              <a:buChar char="•"/>
            </a:pPr>
            <a:r>
              <a:rPr lang="en-GB">
                <a:latin typeface="Helvetica" pitchFamily="-123" charset="0"/>
              </a:rPr>
              <a:t>Mixed-layer lakes</a:t>
            </a:r>
          </a:p>
        </p:txBody>
      </p:sp>
      <p:pic>
        <p:nvPicPr>
          <p:cNvPr id="148483" name="Picture 4" descr="&#10;zspiii.gif                                                     00018302Macintosh HD                   ABA78158:"/>
          <p:cNvPicPr>
            <a:picLocks noChangeAspect="1" noChangeArrowheads="1"/>
          </p:cNvPicPr>
          <p:nvPr/>
        </p:nvPicPr>
        <p:blipFill>
          <a:blip r:embed="rId3"/>
          <a:srcRect/>
          <a:stretch>
            <a:fillRect/>
          </a:stretch>
        </p:blipFill>
        <p:spPr bwMode="auto">
          <a:xfrm>
            <a:off x="152400" y="2133600"/>
            <a:ext cx="5694363" cy="4213225"/>
          </a:xfrm>
          <a:prstGeom prst="rect">
            <a:avLst/>
          </a:prstGeom>
          <a:noFill/>
          <a:ln w="9525">
            <a:noFill/>
            <a:miter lim="800000"/>
            <a:headEnd/>
            <a:tailEnd/>
          </a:ln>
        </p:spPr>
      </p:pic>
      <p:pic>
        <p:nvPicPr>
          <p:cNvPr id="148484" name="Picture 5" descr="&#10;zsp2sw.gif                                                     00018302Macintosh HD                   ABA78158:"/>
          <p:cNvPicPr>
            <a:picLocks noChangeAspect="1" noChangeArrowheads="1"/>
          </p:cNvPicPr>
          <p:nvPr/>
        </p:nvPicPr>
        <p:blipFill>
          <a:blip r:embed="rId4"/>
          <a:srcRect/>
          <a:stretch>
            <a:fillRect/>
          </a:stretch>
        </p:blipFill>
        <p:spPr bwMode="auto">
          <a:xfrm>
            <a:off x="174625" y="2760663"/>
            <a:ext cx="3559175" cy="3559175"/>
          </a:xfrm>
          <a:prstGeom prst="rect">
            <a:avLst/>
          </a:prstGeom>
          <a:noFill/>
          <a:ln w="12700">
            <a:solidFill>
              <a:schemeClr val="bg1"/>
            </a:solidFill>
            <a:miter lim="800000"/>
            <a:headEnd/>
            <a:tailEnd/>
          </a:ln>
        </p:spPr>
      </p:pic>
      <p:pic>
        <p:nvPicPr>
          <p:cNvPr id="148485" name="Picture 6" descr="newzspr1.gif                                                   00018302Macintosh HD                   ABA78158:"/>
          <p:cNvPicPr>
            <a:picLocks noChangeAspect="1" noChangeArrowheads="1"/>
          </p:cNvPicPr>
          <p:nvPr/>
        </p:nvPicPr>
        <p:blipFill>
          <a:blip r:embed="rId5"/>
          <a:srcRect/>
          <a:stretch>
            <a:fillRect/>
          </a:stretch>
        </p:blipFill>
        <p:spPr bwMode="auto">
          <a:xfrm>
            <a:off x="765175" y="3660775"/>
            <a:ext cx="2967038" cy="2070100"/>
          </a:xfrm>
          <a:prstGeom prst="rect">
            <a:avLst/>
          </a:prstGeom>
          <a:noFill/>
          <a:ln w="12700">
            <a:solidFill>
              <a:schemeClr val="bg1"/>
            </a:solidFill>
            <a:miter lim="800000"/>
            <a:headEnd/>
            <a:tailEnd/>
          </a:ln>
        </p:spPr>
      </p:pic>
      <p:sp>
        <p:nvSpPr>
          <p:cNvPr id="148486" name="Text Box 7"/>
          <p:cNvSpPr txBox="1">
            <a:spLocks noChangeArrowheads="1"/>
          </p:cNvSpPr>
          <p:nvPr/>
        </p:nvSpPr>
        <p:spPr bwMode="auto">
          <a:xfrm>
            <a:off x="152400" y="76200"/>
            <a:ext cx="8839200" cy="579438"/>
          </a:xfrm>
          <a:prstGeom prst="rect">
            <a:avLst/>
          </a:prstGeom>
          <a:noFill/>
          <a:ln w="9525">
            <a:noFill/>
            <a:miter lim="800000"/>
            <a:headEnd/>
            <a:tailEnd/>
          </a:ln>
        </p:spPr>
        <p:txBody>
          <a:bodyPr>
            <a:prstTxWarp prst="textNoShape">
              <a:avLst/>
            </a:prstTxWarp>
            <a:spAutoFit/>
          </a:bodyPr>
          <a:lstStyle/>
          <a:p>
            <a:pPr algn="ctr"/>
            <a:r>
              <a:rPr lang="en-GB" sz="3200" b="1">
                <a:solidFill>
                  <a:srgbClr val="00007F"/>
                </a:solidFill>
                <a:latin typeface="Helvetica" pitchFamily="-123" charset="0"/>
              </a:rPr>
              <a:t>CRCM-III</a:t>
            </a:r>
            <a:endParaRPr lang="en-GB" sz="3200">
              <a:solidFill>
                <a:srgbClr val="00007F"/>
              </a:solidFill>
              <a:latin typeface="Helvetica" pitchFamily="-123"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505" name="Rectangle 2"/>
          <p:cNvSpPr>
            <a:spLocks noGrp="1" noChangeArrowheads="1"/>
          </p:cNvSpPr>
          <p:nvPr>
            <p:ph type="ctrTitle"/>
          </p:nvPr>
        </p:nvSpPr>
        <p:spPr>
          <a:xfrm>
            <a:off x="685800" y="2286000"/>
            <a:ext cx="7772400" cy="1143000"/>
          </a:xfrm>
        </p:spPr>
        <p:txBody>
          <a:bodyPr/>
          <a:lstStyle/>
          <a:p>
            <a:r>
              <a:rPr lang="fr-CA"/>
              <a:t>Les domaines MRCC</a:t>
            </a:r>
          </a:p>
        </p:txBody>
      </p:sp>
      <p:sp>
        <p:nvSpPr>
          <p:cNvPr id="3076" name="Rectangle 4"/>
          <p:cNvSpPr>
            <a:spLocks noGrp="1" noChangeArrowheads="1"/>
          </p:cNvSpPr>
          <p:nvPr>
            <p:ph type="subTitle" idx="1"/>
          </p:nvPr>
        </p:nvSpPr>
        <p:spPr/>
        <p:txBody>
          <a:bodyPr rtlCol="0">
            <a:normAutofit/>
          </a:bodyPr>
          <a:lstStyle/>
          <a:p>
            <a:pPr fontAlgn="auto">
              <a:spcAft>
                <a:spcPts val="0"/>
              </a:spcAft>
              <a:buFont typeface="Arial"/>
              <a:buNone/>
              <a:defRPr/>
            </a:pPr>
            <a:endParaRPr lang="fr-FR">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990600" y="1143000"/>
            <a:ext cx="7391400" cy="5545138"/>
            <a:chOff x="624" y="720"/>
            <a:chExt cx="4656" cy="3493"/>
          </a:xfrm>
        </p:grpSpPr>
        <p:pic>
          <p:nvPicPr>
            <p:cNvPr id="150536" name="Picture 3" descr="&#10;zspiii.gif                                                     00018302Macintosh HD                   ABA78158:"/>
            <p:cNvPicPr>
              <a:picLocks noChangeAspect="1" noChangeArrowheads="1"/>
            </p:cNvPicPr>
            <p:nvPr/>
          </p:nvPicPr>
          <p:blipFill>
            <a:blip r:embed="rId2"/>
            <a:srcRect/>
            <a:stretch>
              <a:fillRect/>
            </a:stretch>
          </p:blipFill>
          <p:spPr bwMode="auto">
            <a:xfrm>
              <a:off x="624" y="768"/>
              <a:ext cx="4656" cy="3445"/>
            </a:xfrm>
            <a:prstGeom prst="rect">
              <a:avLst/>
            </a:prstGeom>
            <a:noFill/>
            <a:ln w="38100">
              <a:solidFill>
                <a:srgbClr val="06CF16"/>
              </a:solidFill>
              <a:miter lim="800000"/>
              <a:headEnd/>
              <a:tailEnd/>
            </a:ln>
          </p:spPr>
        </p:pic>
        <p:sp>
          <p:nvSpPr>
            <p:cNvPr id="150537" name="Text Box 4"/>
            <p:cNvSpPr txBox="1">
              <a:spLocks noChangeArrowheads="1"/>
            </p:cNvSpPr>
            <p:nvPr/>
          </p:nvSpPr>
          <p:spPr bwMode="auto">
            <a:xfrm>
              <a:off x="1152" y="720"/>
              <a:ext cx="2928" cy="634"/>
            </a:xfrm>
            <a:prstGeom prst="rect">
              <a:avLst/>
            </a:prstGeom>
            <a:noFill/>
            <a:ln w="9525">
              <a:noFill/>
              <a:miter lim="800000"/>
              <a:headEnd/>
              <a:tailEnd/>
            </a:ln>
          </p:spPr>
          <p:txBody>
            <a:bodyPr>
              <a:prstTxWarp prst="textNoShape">
                <a:avLst/>
              </a:prstTxWarp>
              <a:spAutoFit/>
            </a:bodyPr>
            <a:lstStyle/>
            <a:p>
              <a:r>
                <a:rPr lang="en-GB" sz="6000">
                  <a:solidFill>
                    <a:srgbClr val="D1D1D1"/>
                  </a:solidFill>
                  <a:latin typeface="Helvetica" pitchFamily="-123" charset="0"/>
                </a:rPr>
                <a:t>3 x 25 ans</a:t>
              </a:r>
              <a:endParaRPr lang="en-GB">
                <a:solidFill>
                  <a:srgbClr val="D1D1D1"/>
                </a:solidFill>
                <a:latin typeface="Helvetica" pitchFamily="-123" charset="0"/>
              </a:endParaRPr>
            </a:p>
          </p:txBody>
        </p:sp>
      </p:grpSp>
      <p:grpSp>
        <p:nvGrpSpPr>
          <p:cNvPr id="3" name="Group 5"/>
          <p:cNvGrpSpPr>
            <a:grpSpLocks/>
          </p:cNvGrpSpPr>
          <p:nvPr/>
        </p:nvGrpSpPr>
        <p:grpSpPr bwMode="auto">
          <a:xfrm>
            <a:off x="1019175" y="2041525"/>
            <a:ext cx="4619625" cy="4619625"/>
            <a:chOff x="642" y="1286"/>
            <a:chExt cx="2910" cy="2910"/>
          </a:xfrm>
        </p:grpSpPr>
        <p:pic>
          <p:nvPicPr>
            <p:cNvPr id="150534" name="Picture 6" descr="&#10;zsp2sw.gif                                                     00018302Macintosh HD                   ABA78158:"/>
            <p:cNvPicPr>
              <a:picLocks noChangeAspect="1" noChangeArrowheads="1"/>
            </p:cNvPicPr>
            <p:nvPr/>
          </p:nvPicPr>
          <p:blipFill>
            <a:blip r:embed="rId3"/>
            <a:srcRect/>
            <a:stretch>
              <a:fillRect/>
            </a:stretch>
          </p:blipFill>
          <p:spPr bwMode="auto">
            <a:xfrm>
              <a:off x="642" y="1286"/>
              <a:ext cx="2910" cy="2910"/>
            </a:xfrm>
            <a:prstGeom prst="rect">
              <a:avLst/>
            </a:prstGeom>
            <a:noFill/>
            <a:ln w="38100">
              <a:solidFill>
                <a:srgbClr val="F8E511"/>
              </a:solidFill>
              <a:miter lim="800000"/>
              <a:headEnd/>
              <a:tailEnd/>
            </a:ln>
          </p:spPr>
        </p:pic>
        <p:sp>
          <p:nvSpPr>
            <p:cNvPr id="150535" name="Text Box 7"/>
            <p:cNvSpPr txBox="1">
              <a:spLocks noChangeArrowheads="1"/>
            </p:cNvSpPr>
            <p:nvPr/>
          </p:nvSpPr>
          <p:spPr bwMode="auto">
            <a:xfrm>
              <a:off x="1153" y="1286"/>
              <a:ext cx="2351" cy="634"/>
            </a:xfrm>
            <a:prstGeom prst="rect">
              <a:avLst/>
            </a:prstGeom>
            <a:noFill/>
            <a:ln w="9525">
              <a:noFill/>
              <a:miter lim="800000"/>
              <a:headEnd/>
              <a:tailEnd/>
            </a:ln>
          </p:spPr>
          <p:txBody>
            <a:bodyPr>
              <a:prstTxWarp prst="textNoShape">
                <a:avLst/>
              </a:prstTxWarp>
              <a:spAutoFit/>
            </a:bodyPr>
            <a:lstStyle/>
            <a:p>
              <a:r>
                <a:rPr lang="en-GB" sz="6000">
                  <a:solidFill>
                    <a:srgbClr val="D1D1D1"/>
                  </a:solidFill>
                  <a:latin typeface="Helvetica" pitchFamily="-123" charset="0"/>
                </a:rPr>
                <a:t>4 x 10 ans</a:t>
              </a:r>
              <a:endParaRPr lang="en-GB">
                <a:solidFill>
                  <a:srgbClr val="D1D1D1"/>
                </a:solidFill>
                <a:latin typeface="Helvetica" pitchFamily="-123" charset="0"/>
              </a:endParaRPr>
            </a:p>
          </p:txBody>
        </p:sp>
      </p:grpSp>
      <p:grpSp>
        <p:nvGrpSpPr>
          <p:cNvPr id="4" name="Group 8"/>
          <p:cNvGrpSpPr>
            <a:grpSpLocks/>
          </p:cNvGrpSpPr>
          <p:nvPr/>
        </p:nvGrpSpPr>
        <p:grpSpPr bwMode="auto">
          <a:xfrm>
            <a:off x="1787525" y="3200400"/>
            <a:ext cx="3851275" cy="2687638"/>
            <a:chOff x="1126" y="2016"/>
            <a:chExt cx="2426" cy="1693"/>
          </a:xfrm>
        </p:grpSpPr>
        <p:pic>
          <p:nvPicPr>
            <p:cNvPr id="150532" name="Picture 9" descr="newzspr1.gif                                                   00018302Macintosh HD                   ABA78158:"/>
            <p:cNvPicPr>
              <a:picLocks noChangeAspect="1" noChangeArrowheads="1"/>
            </p:cNvPicPr>
            <p:nvPr/>
          </p:nvPicPr>
          <p:blipFill>
            <a:blip r:embed="rId4"/>
            <a:srcRect/>
            <a:stretch>
              <a:fillRect/>
            </a:stretch>
          </p:blipFill>
          <p:spPr bwMode="auto">
            <a:xfrm>
              <a:off x="1126" y="2016"/>
              <a:ext cx="2426" cy="1693"/>
            </a:xfrm>
            <a:prstGeom prst="rect">
              <a:avLst/>
            </a:prstGeom>
            <a:noFill/>
            <a:ln w="38100">
              <a:solidFill>
                <a:schemeClr val="bg1"/>
              </a:solidFill>
              <a:miter lim="800000"/>
              <a:headEnd/>
              <a:tailEnd/>
            </a:ln>
          </p:spPr>
        </p:pic>
        <p:sp>
          <p:nvSpPr>
            <p:cNvPr id="150533" name="Text Box 10"/>
            <p:cNvSpPr txBox="1">
              <a:spLocks noChangeArrowheads="1"/>
            </p:cNvSpPr>
            <p:nvPr/>
          </p:nvSpPr>
          <p:spPr bwMode="auto">
            <a:xfrm>
              <a:off x="1152" y="2052"/>
              <a:ext cx="2351" cy="634"/>
            </a:xfrm>
            <a:prstGeom prst="rect">
              <a:avLst/>
            </a:prstGeom>
            <a:noFill/>
            <a:ln w="9525">
              <a:noFill/>
              <a:miter lim="800000"/>
              <a:headEnd/>
              <a:tailEnd/>
            </a:ln>
          </p:spPr>
          <p:txBody>
            <a:bodyPr>
              <a:prstTxWarp prst="textNoShape">
                <a:avLst/>
              </a:prstTxWarp>
              <a:spAutoFit/>
            </a:bodyPr>
            <a:lstStyle/>
            <a:p>
              <a:r>
                <a:rPr lang="en-GB" sz="6000">
                  <a:solidFill>
                    <a:srgbClr val="D1D1D1"/>
                  </a:solidFill>
                  <a:latin typeface="Helvetica" pitchFamily="-123" charset="0"/>
                </a:rPr>
                <a:t>2 x 5 ans</a:t>
              </a:r>
              <a:endParaRPr lang="en-GB">
                <a:solidFill>
                  <a:srgbClr val="D1D1D1"/>
                </a:solidFill>
                <a:latin typeface="Helvetica" pitchFamily="-123"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1553" name="Picture 3" descr="&#10;NA.domain.gif                                                  000236CEMacintosh HD                   B74677AA:"/>
          <p:cNvPicPr>
            <a:picLocks noChangeAspect="1" noChangeArrowheads="1"/>
          </p:cNvPicPr>
          <p:nvPr/>
        </p:nvPicPr>
        <p:blipFill>
          <a:blip r:embed="rId2"/>
          <a:srcRect/>
          <a:stretch>
            <a:fillRect/>
          </a:stretch>
        </p:blipFill>
        <p:spPr bwMode="auto">
          <a:xfrm>
            <a:off x="685800" y="152400"/>
            <a:ext cx="7315200" cy="6630988"/>
          </a:xfrm>
          <a:prstGeom prst="rect">
            <a:avLst/>
          </a:prstGeom>
          <a:noFill/>
          <a:ln w="9525">
            <a:noFill/>
            <a:miter lim="800000"/>
            <a:headEnd/>
            <a:tailEnd/>
          </a:ln>
        </p:spPr>
      </p:pic>
      <p:sp>
        <p:nvSpPr>
          <p:cNvPr id="151554" name="Text Box 4"/>
          <p:cNvSpPr txBox="1">
            <a:spLocks noChangeArrowheads="1"/>
          </p:cNvSpPr>
          <p:nvPr/>
        </p:nvSpPr>
        <p:spPr bwMode="auto">
          <a:xfrm>
            <a:off x="304800" y="152400"/>
            <a:ext cx="8534400" cy="701675"/>
          </a:xfrm>
          <a:prstGeom prst="rect">
            <a:avLst/>
          </a:prstGeom>
          <a:noFill/>
          <a:ln w="9525">
            <a:noFill/>
            <a:miter lim="800000"/>
            <a:headEnd/>
            <a:tailEnd/>
          </a:ln>
        </p:spPr>
        <p:txBody>
          <a:bodyPr>
            <a:prstTxWarp prst="textNoShape">
              <a:avLst/>
            </a:prstTxWarp>
            <a:spAutoFit/>
          </a:bodyPr>
          <a:lstStyle/>
          <a:p>
            <a:pPr algn="ctr"/>
            <a:r>
              <a:rPr lang="fr-FR" sz="4000">
                <a:latin typeface="Calibri" pitchFamily="-123" charset="0"/>
              </a:rPr>
              <a:t>Domaine NARCCAP</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2577" name="Picture 2" descr="AMNO_201x193.gif                                               000DC47CMacintosh HD                   B74677AA:"/>
          <p:cNvPicPr>
            <a:picLocks noChangeAspect="1" noChangeArrowheads="1"/>
          </p:cNvPicPr>
          <p:nvPr/>
        </p:nvPicPr>
        <p:blipFill>
          <a:blip r:embed="rId2"/>
          <a:srcRect/>
          <a:stretch>
            <a:fillRect/>
          </a:stretch>
        </p:blipFill>
        <p:spPr bwMode="auto">
          <a:xfrm>
            <a:off x="1066800" y="76200"/>
            <a:ext cx="7010400" cy="6705600"/>
          </a:xfrm>
          <a:prstGeom prst="rect">
            <a:avLst/>
          </a:prstGeom>
          <a:noFill/>
          <a:ln w="9525">
            <a:noFill/>
            <a:miter lim="800000"/>
            <a:headEnd/>
            <a:tailEnd/>
          </a:ln>
        </p:spPr>
      </p:pic>
      <p:sp>
        <p:nvSpPr>
          <p:cNvPr id="152578" name="Rectangle 3"/>
          <p:cNvSpPr>
            <a:spLocks noChangeArrowheads="1"/>
          </p:cNvSpPr>
          <p:nvPr/>
        </p:nvSpPr>
        <p:spPr bwMode="auto">
          <a:xfrm>
            <a:off x="1066800" y="76200"/>
            <a:ext cx="6477000" cy="4953000"/>
          </a:xfrm>
          <a:prstGeom prst="rect">
            <a:avLst/>
          </a:prstGeom>
          <a:noFill/>
          <a:ln w="28575">
            <a:solidFill>
              <a:srgbClr val="FF0000"/>
            </a:solidFill>
            <a:miter lim="800000"/>
            <a:headEnd/>
            <a:tailEnd/>
          </a:ln>
        </p:spPr>
        <p:txBody>
          <a:bodyPr wrap="none" anchor="ctr">
            <a:prstTxWarp prst="textNoShape">
              <a:avLst/>
            </a:prstTxWarp>
          </a:bodyPr>
          <a:lstStyle/>
          <a:p>
            <a:pPr algn="ctr"/>
            <a:endParaRPr lang="en-US">
              <a:latin typeface="Calibri" pitchFamily="-123"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4625" name="Titre 1"/>
          <p:cNvSpPr>
            <a:spLocks noGrp="1"/>
          </p:cNvSpPr>
          <p:nvPr>
            <p:ph type="title"/>
          </p:nvPr>
        </p:nvSpPr>
        <p:spPr/>
        <p:txBody>
          <a:bodyPr/>
          <a:lstStyle/>
          <a:p>
            <a:endParaRPr lang="en-GB"/>
          </a:p>
        </p:txBody>
      </p:sp>
      <p:sp>
        <p:nvSpPr>
          <p:cNvPr id="154626" name="Espace réservé du contenu 2"/>
          <p:cNvSpPr>
            <a:spLocks noGrp="1"/>
          </p:cNvSpPr>
          <p:nvPr>
            <p:ph idx="1"/>
          </p:nvPr>
        </p:nvSpPr>
        <p:spPr/>
        <p:txBody>
          <a:bodyPr/>
          <a:lstStyle/>
          <a:p>
            <a:endParaRPr lang="en-GB"/>
          </a:p>
        </p:txBody>
      </p:sp>
      <p:sp>
        <p:nvSpPr>
          <p:cNvPr id="154627" name="Espace réservé du texte 3"/>
          <p:cNvSpPr>
            <a:spLocks noGrp="1"/>
          </p:cNvSpPr>
          <p:nvPr>
            <p:ph type="body" sz="half" idx="2"/>
          </p:nvPr>
        </p:nvSpPr>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Titre 1"/>
          <p:cNvSpPr>
            <a:spLocks noGrp="1"/>
          </p:cNvSpPr>
          <p:nvPr>
            <p:ph type="title"/>
          </p:nvPr>
        </p:nvSpPr>
        <p:spPr/>
        <p:txBody>
          <a:bodyPr/>
          <a:lstStyle/>
          <a:p>
            <a:r>
              <a:rPr lang="fr-FR" smtClean="0"/>
              <a:t>Key features</a:t>
            </a:r>
            <a:endParaRPr lang="fr-CA" smtClean="0"/>
          </a:p>
        </p:txBody>
      </p:sp>
      <p:sp>
        <p:nvSpPr>
          <p:cNvPr id="21506" name="Espace réservé du contenu 6"/>
          <p:cNvSpPr>
            <a:spLocks noGrp="1"/>
          </p:cNvSpPr>
          <p:nvPr>
            <p:ph idx="1"/>
          </p:nvPr>
        </p:nvSpPr>
        <p:spPr/>
        <p:txBody>
          <a:bodyPr/>
          <a:lstStyle/>
          <a:p>
            <a:r>
              <a:rPr lang="fr-CA" smtClean="0"/>
              <a:t>CLASS surface scheme</a:t>
            </a:r>
          </a:p>
          <a:p>
            <a:r>
              <a:rPr lang="fr-FR" smtClean="0"/>
              <a:t>L</a:t>
            </a:r>
            <a:r>
              <a:rPr lang="fr-CA" smtClean="0"/>
              <a:t>arge-scale nudging</a:t>
            </a:r>
            <a:endParaRPr lang="en-GB" smtClean="0"/>
          </a:p>
          <a:p>
            <a:pPr>
              <a:buFont typeface="Arial" pitchFamily="-123" charset="0"/>
              <a:buNone/>
            </a:pPr>
            <a:endParaRPr lang="en-GB"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5649" name="Titre 1"/>
          <p:cNvSpPr>
            <a:spLocks noGrp="1"/>
          </p:cNvSpPr>
          <p:nvPr>
            <p:ph type="title"/>
          </p:nvPr>
        </p:nvSpPr>
        <p:spPr/>
        <p:txBody>
          <a:bodyPr/>
          <a:lstStyle/>
          <a:p>
            <a:endParaRPr lang="en-GB"/>
          </a:p>
        </p:txBody>
      </p:sp>
      <p:sp>
        <p:nvSpPr>
          <p:cNvPr id="155650" name="Espace réservé du contenu 2"/>
          <p:cNvSpPr>
            <a:spLocks noGrp="1"/>
          </p:cNvSpPr>
          <p:nvPr>
            <p:ph idx="1"/>
          </p:nvPr>
        </p:nvSpPr>
        <p:spPr/>
        <p:txBody>
          <a:bodyPr/>
          <a:lstStyle/>
          <a:p>
            <a:endParaRPr lang="en-GB"/>
          </a:p>
        </p:txBody>
      </p:sp>
      <p:sp>
        <p:nvSpPr>
          <p:cNvPr id="155651" name="Espace réservé du texte 3"/>
          <p:cNvSpPr>
            <a:spLocks noGrp="1"/>
          </p:cNvSpPr>
          <p:nvPr>
            <p:ph type="body" sz="half" idx="2"/>
          </p:nvPr>
        </p:nvSpPr>
        <p:spPr/>
        <p:txBody>
          <a:bodyPr/>
          <a:lstStyle/>
          <a:p>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3" name="Image 7"/>
          <p:cNvPicPr>
            <a:picLocks noChangeAspect="1"/>
          </p:cNvPicPr>
          <p:nvPr/>
        </p:nvPicPr>
        <p:blipFill>
          <a:blip r:embed="rId3"/>
          <a:srcRect/>
          <a:stretch>
            <a:fillRect/>
          </a:stretch>
        </p:blipFill>
        <p:spPr bwMode="auto">
          <a:xfrm>
            <a:off x="792163" y="457200"/>
            <a:ext cx="6804025" cy="6154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1" name="Image 2"/>
          <p:cNvPicPr>
            <a:picLocks noChangeAspect="1"/>
          </p:cNvPicPr>
          <p:nvPr/>
        </p:nvPicPr>
        <p:blipFill>
          <a:blip r:embed="rId3"/>
          <a:srcRect/>
          <a:stretch>
            <a:fillRect/>
          </a:stretch>
        </p:blipFill>
        <p:spPr bwMode="auto">
          <a:xfrm>
            <a:off x="685800" y="990600"/>
            <a:ext cx="7473950" cy="5645150"/>
          </a:xfrm>
          <a:prstGeom prst="rect">
            <a:avLst/>
          </a:prstGeom>
          <a:noFill/>
          <a:ln w="9525">
            <a:noFill/>
            <a:miter lim="800000"/>
            <a:headEnd/>
            <a:tailEnd/>
          </a:ln>
        </p:spPr>
      </p:pic>
      <p:sp>
        <p:nvSpPr>
          <p:cNvPr id="25602" name="ZoneTexte 3"/>
          <p:cNvSpPr txBox="1">
            <a:spLocks noChangeArrowheads="1"/>
          </p:cNvSpPr>
          <p:nvPr/>
        </p:nvSpPr>
        <p:spPr bwMode="auto">
          <a:xfrm>
            <a:off x="609600" y="457200"/>
            <a:ext cx="4622800" cy="366713"/>
          </a:xfrm>
          <a:prstGeom prst="rect">
            <a:avLst/>
          </a:prstGeom>
          <a:noFill/>
          <a:ln w="9525">
            <a:noFill/>
            <a:miter lim="800000"/>
            <a:headEnd/>
            <a:tailEnd/>
          </a:ln>
        </p:spPr>
        <p:txBody>
          <a:bodyPr wrap="none">
            <a:prstTxWarp prst="textNoShape">
              <a:avLst/>
            </a:prstTxWarp>
            <a:spAutoFit/>
          </a:bodyPr>
          <a:lstStyle/>
          <a:p>
            <a:r>
              <a:rPr lang="en-GB">
                <a:latin typeface="Calibri" pitchFamily="-123" charset="0"/>
              </a:rPr>
              <a:t>2</a:t>
            </a:r>
            <a:r>
              <a:rPr lang="en-GB" baseline="30000">
                <a:latin typeface="Calibri" pitchFamily="-123" charset="0"/>
              </a:rPr>
              <a:t>nd</a:t>
            </a:r>
            <a:r>
              <a:rPr lang="en-GB">
                <a:latin typeface="Calibri" pitchFamily="-123" charset="0"/>
              </a:rPr>
              <a:t> generation surface scheme with 3 soil layers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649" name="Image 2"/>
          <p:cNvPicPr>
            <a:picLocks noChangeAspect="1"/>
          </p:cNvPicPr>
          <p:nvPr/>
        </p:nvPicPr>
        <p:blipFill>
          <a:blip r:embed="rId3"/>
          <a:srcRect/>
          <a:stretch>
            <a:fillRect/>
          </a:stretch>
        </p:blipFill>
        <p:spPr bwMode="auto">
          <a:xfrm>
            <a:off x="685800" y="990600"/>
            <a:ext cx="7473950" cy="5645150"/>
          </a:xfrm>
          <a:prstGeom prst="rect">
            <a:avLst/>
          </a:prstGeom>
          <a:noFill/>
          <a:ln w="9525">
            <a:noFill/>
            <a:miter lim="800000"/>
            <a:headEnd/>
            <a:tailEnd/>
          </a:ln>
        </p:spPr>
      </p:pic>
      <p:sp>
        <p:nvSpPr>
          <p:cNvPr id="27650" name="ZoneTexte 3"/>
          <p:cNvSpPr txBox="1">
            <a:spLocks noChangeArrowheads="1"/>
          </p:cNvSpPr>
          <p:nvPr/>
        </p:nvSpPr>
        <p:spPr bwMode="auto">
          <a:xfrm>
            <a:off x="609600" y="457200"/>
            <a:ext cx="3443288" cy="366713"/>
          </a:xfrm>
          <a:prstGeom prst="rect">
            <a:avLst/>
          </a:prstGeom>
          <a:noFill/>
          <a:ln w="9525">
            <a:noFill/>
            <a:miter lim="800000"/>
            <a:headEnd/>
            <a:tailEnd/>
          </a:ln>
        </p:spPr>
        <p:txBody>
          <a:bodyPr wrap="none">
            <a:prstTxWarp prst="textNoShape">
              <a:avLst/>
            </a:prstTxWarp>
            <a:spAutoFit/>
          </a:bodyPr>
          <a:lstStyle/>
          <a:p>
            <a:r>
              <a:rPr lang="en-GB">
                <a:latin typeface="Calibri" pitchFamily="-123" charset="0"/>
              </a:rPr>
              <a:t>Each cell is divided in 4 sub-regions</a:t>
            </a:r>
          </a:p>
        </p:txBody>
      </p:sp>
      <p:sp>
        <p:nvSpPr>
          <p:cNvPr id="5" name="Ellipse 4"/>
          <p:cNvSpPr/>
          <p:nvPr/>
        </p:nvSpPr>
        <p:spPr>
          <a:xfrm>
            <a:off x="1295400" y="3124200"/>
            <a:ext cx="1600200" cy="609600"/>
          </a:xfrm>
          <a:prstGeom prst="ellipse">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Ellipse 5"/>
          <p:cNvSpPr/>
          <p:nvPr/>
        </p:nvSpPr>
        <p:spPr>
          <a:xfrm>
            <a:off x="2895600" y="3200400"/>
            <a:ext cx="1193800" cy="533400"/>
          </a:xfrm>
          <a:prstGeom prst="ellipse">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Ellipse 6"/>
          <p:cNvSpPr/>
          <p:nvPr/>
        </p:nvSpPr>
        <p:spPr>
          <a:xfrm>
            <a:off x="4419600" y="3124200"/>
            <a:ext cx="1600200" cy="609600"/>
          </a:xfrm>
          <a:prstGeom prst="ellipse">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Ellipse 7"/>
          <p:cNvSpPr/>
          <p:nvPr/>
        </p:nvSpPr>
        <p:spPr>
          <a:xfrm>
            <a:off x="6477000" y="3200400"/>
            <a:ext cx="1143000" cy="457200"/>
          </a:xfrm>
          <a:prstGeom prst="ellipse">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7" name="Image 2"/>
          <p:cNvPicPr>
            <a:picLocks noChangeAspect="1"/>
          </p:cNvPicPr>
          <p:nvPr/>
        </p:nvPicPr>
        <p:blipFill>
          <a:blip r:embed="rId3"/>
          <a:srcRect/>
          <a:stretch>
            <a:fillRect/>
          </a:stretch>
        </p:blipFill>
        <p:spPr bwMode="auto">
          <a:xfrm>
            <a:off x="685800" y="990600"/>
            <a:ext cx="7473950" cy="5645150"/>
          </a:xfrm>
          <a:prstGeom prst="rect">
            <a:avLst/>
          </a:prstGeom>
          <a:noFill/>
          <a:ln w="9525">
            <a:noFill/>
            <a:miter lim="800000"/>
            <a:headEnd/>
            <a:tailEnd/>
          </a:ln>
        </p:spPr>
      </p:pic>
      <p:sp>
        <p:nvSpPr>
          <p:cNvPr id="29698" name="ZoneTexte 3"/>
          <p:cNvSpPr txBox="1">
            <a:spLocks noChangeArrowheads="1"/>
          </p:cNvSpPr>
          <p:nvPr/>
        </p:nvSpPr>
        <p:spPr bwMode="auto">
          <a:xfrm>
            <a:off x="609600" y="457200"/>
            <a:ext cx="3519488" cy="366713"/>
          </a:xfrm>
          <a:prstGeom prst="rect">
            <a:avLst/>
          </a:prstGeom>
          <a:noFill/>
          <a:ln w="9525">
            <a:noFill/>
            <a:miter lim="800000"/>
            <a:headEnd/>
            <a:tailEnd/>
          </a:ln>
        </p:spPr>
        <p:txBody>
          <a:bodyPr wrap="none">
            <a:prstTxWarp prst="textNoShape">
              <a:avLst/>
            </a:prstTxWarp>
            <a:spAutoFit/>
          </a:bodyPr>
          <a:lstStyle/>
          <a:p>
            <a:r>
              <a:rPr lang="fr-FR">
                <a:latin typeface="Calibri" pitchFamily="-123" charset="0"/>
              </a:rPr>
              <a:t>Sowpack treated as e</a:t>
            </a:r>
            <a:r>
              <a:rPr lang="en-GB">
                <a:latin typeface="Calibri" pitchFamily="-123" charset="0"/>
              </a:rPr>
              <a:t>xplicit 4</a:t>
            </a:r>
            <a:r>
              <a:rPr lang="en-GB" baseline="30000">
                <a:latin typeface="Calibri" pitchFamily="-123" charset="0"/>
              </a:rPr>
              <a:t>th</a:t>
            </a:r>
            <a:r>
              <a:rPr lang="en-GB">
                <a:latin typeface="Calibri" pitchFamily="-123" charset="0"/>
              </a:rPr>
              <a:t> layer</a:t>
            </a:r>
          </a:p>
        </p:txBody>
      </p:sp>
      <p:sp>
        <p:nvSpPr>
          <p:cNvPr id="5" name="Ellipse 4"/>
          <p:cNvSpPr/>
          <p:nvPr/>
        </p:nvSpPr>
        <p:spPr>
          <a:xfrm>
            <a:off x="685800" y="4419600"/>
            <a:ext cx="3505200" cy="1143000"/>
          </a:xfrm>
          <a:prstGeom prst="ellipse">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6" name="Titre 1"/>
          <p:cNvSpPr>
            <a:spLocks noGrp="1"/>
          </p:cNvSpPr>
          <p:nvPr>
            <p:ph type="title"/>
          </p:nvPr>
        </p:nvSpPr>
        <p:spPr>
          <a:xfrm>
            <a:off x="457200" y="-228600"/>
            <a:ext cx="8229600" cy="1143000"/>
          </a:xfrm>
        </p:spPr>
        <p:txBody>
          <a:bodyPr/>
          <a:lstStyle/>
          <a:p>
            <a:r>
              <a:rPr lang="fr-CA" smtClean="0"/>
              <a:t>Large-scale Nudging.</a:t>
            </a:r>
          </a:p>
        </p:txBody>
      </p:sp>
      <p:sp>
        <p:nvSpPr>
          <p:cNvPr id="49157" name="ZoneTexte 9"/>
          <p:cNvSpPr txBox="1">
            <a:spLocks noChangeArrowheads="1"/>
          </p:cNvSpPr>
          <p:nvPr/>
        </p:nvSpPr>
        <p:spPr bwMode="auto">
          <a:xfrm>
            <a:off x="1219200" y="685800"/>
            <a:ext cx="7288213" cy="6683375"/>
          </a:xfrm>
          <a:prstGeom prst="rect">
            <a:avLst/>
          </a:prstGeom>
          <a:noFill/>
          <a:ln w="9525">
            <a:noFill/>
            <a:miter lim="800000"/>
            <a:headEnd/>
            <a:tailEnd/>
          </a:ln>
        </p:spPr>
        <p:txBody>
          <a:bodyPr>
            <a:prstTxWarp prst="textNoShape">
              <a:avLst/>
            </a:prstTxWarp>
            <a:spAutoFit/>
          </a:bodyPr>
          <a:lstStyle/>
          <a:p>
            <a:r>
              <a:rPr lang="fr-FR">
                <a:latin typeface="Calibri" pitchFamily="-123" charset="0"/>
              </a:rPr>
              <a:t>M</a:t>
            </a:r>
            <a:r>
              <a:rPr lang="en-GB">
                <a:latin typeface="Calibri" pitchFamily="-123" charset="0"/>
              </a:rPr>
              <a:t>odification of a prognostic variables </a:t>
            </a:r>
            <a:r>
              <a:rPr lang="en-GB" i="1">
                <a:latin typeface="Calibri" pitchFamily="-123" charset="0"/>
              </a:rPr>
              <a:t>X</a:t>
            </a:r>
            <a:r>
              <a:rPr lang="en-GB">
                <a:latin typeface="Calibri" pitchFamily="-123" charset="0"/>
              </a:rPr>
              <a:t> with the following equation :</a:t>
            </a:r>
          </a:p>
          <a:p>
            <a:endParaRPr lang="en-GB">
              <a:latin typeface="Calibri" pitchFamily="-123" charset="0"/>
            </a:endParaRPr>
          </a:p>
          <a:p>
            <a:endParaRPr lang="en-GB">
              <a:latin typeface="Calibri" pitchFamily="-123" charset="0"/>
            </a:endParaRPr>
          </a:p>
          <a:p>
            <a:endParaRPr lang="en-GB">
              <a:latin typeface="Calibri" pitchFamily="-123" charset="0"/>
            </a:endParaRPr>
          </a:p>
          <a:p>
            <a:r>
              <a:rPr lang="fr-FR">
                <a:latin typeface="Calibri" pitchFamily="-123" charset="0"/>
              </a:rPr>
              <a:t>W</a:t>
            </a:r>
            <a:r>
              <a:rPr lang="en-GB">
                <a:latin typeface="Calibri" pitchFamily="-123" charset="0"/>
              </a:rPr>
              <a:t>here </a:t>
            </a:r>
            <a:r>
              <a:rPr lang="en-GB" i="1">
                <a:latin typeface="Calibri" pitchFamily="-123" charset="0"/>
              </a:rPr>
              <a:t>X</a:t>
            </a:r>
            <a:r>
              <a:rPr lang="en-GB" i="1" baseline="-25000">
                <a:latin typeface="Calibri" pitchFamily="-123" charset="0"/>
              </a:rPr>
              <a:t>RCM</a:t>
            </a:r>
            <a:r>
              <a:rPr lang="en-GB">
                <a:latin typeface="Calibri" pitchFamily="-123" charset="0"/>
              </a:rPr>
              <a:t> is the value of </a:t>
            </a:r>
            <a:r>
              <a:rPr lang="en-GB" i="1">
                <a:latin typeface="Calibri" pitchFamily="-123" charset="0"/>
              </a:rPr>
              <a:t>X</a:t>
            </a:r>
            <a:r>
              <a:rPr lang="en-GB">
                <a:latin typeface="Calibri" pitchFamily="-123" charset="0"/>
              </a:rPr>
              <a:t> from the RCM, </a:t>
            </a:r>
            <a:r>
              <a:rPr lang="en-GB" i="1">
                <a:latin typeface="Calibri" pitchFamily="-123" charset="0"/>
              </a:rPr>
              <a:t>X</a:t>
            </a:r>
            <a:r>
              <a:rPr lang="en-GB" i="1" baseline="-25000">
                <a:latin typeface="Calibri" pitchFamily="-123" charset="0"/>
              </a:rPr>
              <a:t>LBC</a:t>
            </a:r>
            <a:r>
              <a:rPr lang="en-GB">
                <a:latin typeface="Calibri" pitchFamily="-123" charset="0"/>
              </a:rPr>
              <a:t> is the value of </a:t>
            </a:r>
            <a:r>
              <a:rPr lang="en-GB" i="1">
                <a:latin typeface="Calibri" pitchFamily="-123" charset="0"/>
              </a:rPr>
              <a:t>X</a:t>
            </a:r>
            <a:r>
              <a:rPr lang="en-GB">
                <a:latin typeface="Calibri" pitchFamily="-123" charset="0"/>
              </a:rPr>
              <a:t> from the LBC and </a:t>
            </a:r>
            <a:r>
              <a:rPr lang="en-GB">
                <a:latin typeface="Symbol" pitchFamily="-123" charset="2"/>
                <a:ea typeface="Symbol" pitchFamily="-123" charset="2"/>
                <a:cs typeface="Symbol" pitchFamily="-123" charset="2"/>
              </a:rPr>
              <a:t>a</a:t>
            </a:r>
            <a:r>
              <a:rPr lang="en-GB">
                <a:latin typeface="Calibri" pitchFamily="-123" charset="0"/>
              </a:rPr>
              <a:t> is a function of the leng</a:t>
            </a:r>
            <a:r>
              <a:rPr lang="fr-FR">
                <a:latin typeface="Calibri" pitchFamily="-123" charset="0"/>
              </a:rPr>
              <a:t>th</a:t>
            </a:r>
            <a:r>
              <a:rPr lang="en-GB">
                <a:latin typeface="Calibri" pitchFamily="-123" charset="0"/>
              </a:rPr>
              <a:t> scale </a:t>
            </a:r>
            <a:r>
              <a:rPr lang="en-GB">
                <a:latin typeface="Symbol" pitchFamily="-123" charset="2"/>
                <a:ea typeface="Symbol" pitchFamily="-123" charset="2"/>
                <a:cs typeface="Symbol" pitchFamily="-123" charset="2"/>
              </a:rPr>
              <a:t>l</a:t>
            </a:r>
            <a:r>
              <a:rPr lang="en-GB">
                <a:latin typeface="Calibri" pitchFamily="-123" charset="0"/>
              </a:rPr>
              <a:t> and the altitude </a:t>
            </a:r>
            <a:r>
              <a:rPr lang="en-GB" i="1">
                <a:latin typeface="Calibri" pitchFamily="-123" charset="0"/>
              </a:rPr>
              <a:t>z</a:t>
            </a:r>
            <a:r>
              <a:rPr lang="en-GB">
                <a:latin typeface="Calibri" pitchFamily="-123" charset="0"/>
              </a:rPr>
              <a:t>.</a:t>
            </a:r>
          </a:p>
          <a:p>
            <a:endParaRPr lang="en-GB">
              <a:latin typeface="Calibri" pitchFamily="-123" charset="0"/>
            </a:endParaRPr>
          </a:p>
          <a:p>
            <a:endParaRPr lang="en-GB">
              <a:latin typeface="Calibri" pitchFamily="-123" charset="0"/>
            </a:endParaRPr>
          </a:p>
          <a:p>
            <a:endParaRPr lang="en-GB">
              <a:latin typeface="Calibri" pitchFamily="-123" charset="0"/>
            </a:endParaRPr>
          </a:p>
          <a:p>
            <a:endParaRPr lang="en-GB">
              <a:latin typeface="Calibri" pitchFamily="-123" charset="0"/>
            </a:endParaRPr>
          </a:p>
          <a:p>
            <a:endParaRPr lang="en-GB">
              <a:latin typeface="Calibri" pitchFamily="-123" charset="0"/>
            </a:endParaRPr>
          </a:p>
          <a:p>
            <a:endParaRPr lang="en-GB">
              <a:latin typeface="Calibri" pitchFamily="-123" charset="0"/>
            </a:endParaRPr>
          </a:p>
          <a:p>
            <a:endParaRPr lang="en-GB">
              <a:latin typeface="Calibri" pitchFamily="-123" charset="0"/>
            </a:endParaRPr>
          </a:p>
          <a:p>
            <a:endParaRPr lang="en-GB">
              <a:latin typeface="Calibri" pitchFamily="-123" charset="0"/>
            </a:endParaRPr>
          </a:p>
          <a:p>
            <a:endParaRPr lang="en-GB">
              <a:latin typeface="Calibri" pitchFamily="-123" charset="0"/>
            </a:endParaRPr>
          </a:p>
          <a:p>
            <a:endParaRPr lang="en-GB">
              <a:latin typeface="Calibri" pitchFamily="-123" charset="0"/>
            </a:endParaRPr>
          </a:p>
          <a:p>
            <a:r>
              <a:rPr lang="fr-FR">
                <a:latin typeface="Calibri" pitchFamily="-123" charset="0"/>
              </a:rPr>
              <a:t>O</a:t>
            </a:r>
            <a:r>
              <a:rPr lang="en-GB">
                <a:latin typeface="Calibri" pitchFamily="-123" charset="0"/>
              </a:rPr>
              <a:t>nly the fields higher than altitude </a:t>
            </a:r>
            <a:r>
              <a:rPr lang="en-GB" i="1">
                <a:latin typeface="Calibri" pitchFamily="-123" charset="0"/>
              </a:rPr>
              <a:t>z</a:t>
            </a:r>
            <a:r>
              <a:rPr lang="en-GB" i="1" baseline="-25000">
                <a:latin typeface="Calibri" pitchFamily="-123" charset="0"/>
              </a:rPr>
              <a:t>0</a:t>
            </a:r>
            <a:r>
              <a:rPr lang="en-GB">
                <a:latin typeface="Calibri" pitchFamily="-123" charset="0"/>
              </a:rPr>
              <a:t> and with scale larger than </a:t>
            </a:r>
            <a:r>
              <a:rPr lang="en-GB" i="1">
                <a:latin typeface="Symbol" pitchFamily="-123" charset="2"/>
                <a:ea typeface="Symbol" pitchFamily="-123" charset="2"/>
                <a:cs typeface="Symbol" pitchFamily="-123" charset="2"/>
              </a:rPr>
              <a:t>l</a:t>
            </a:r>
            <a:r>
              <a:rPr lang="en-GB" i="1" baseline="-25000">
                <a:latin typeface="Calibri" pitchFamily="-123" charset="0"/>
              </a:rPr>
              <a:t>c</a:t>
            </a:r>
            <a:r>
              <a:rPr lang="en-GB">
                <a:latin typeface="Calibri" pitchFamily="-123" charset="0"/>
              </a:rPr>
              <a:t> are affected by the large-scale nudging.</a:t>
            </a:r>
          </a:p>
          <a:p>
            <a:endParaRPr lang="en-GB">
              <a:latin typeface="Calibri" pitchFamily="-123" charset="0"/>
            </a:endParaRPr>
          </a:p>
          <a:p>
            <a:r>
              <a:rPr lang="en-GB">
                <a:latin typeface="Calibri" pitchFamily="-123" charset="0"/>
              </a:rPr>
              <a:t>Tyically, </a:t>
            </a:r>
            <a:r>
              <a:rPr lang="en-GB" i="1">
                <a:latin typeface="Symbol" pitchFamily="-123" charset="2"/>
                <a:ea typeface="Symbol" pitchFamily="-123" charset="2"/>
                <a:cs typeface="Symbol" pitchFamily="-123" charset="2"/>
              </a:rPr>
              <a:t>l</a:t>
            </a:r>
            <a:r>
              <a:rPr lang="en-GB" i="1" baseline="-25000">
                <a:latin typeface="Calibri" pitchFamily="-123" charset="0"/>
              </a:rPr>
              <a:t>c</a:t>
            </a:r>
            <a:r>
              <a:rPr lang="en-GB" i="1">
                <a:latin typeface="Calibri" pitchFamily="-123" charset="0"/>
              </a:rPr>
              <a:t>=</a:t>
            </a:r>
            <a:r>
              <a:rPr lang="en-GB">
                <a:latin typeface="Calibri" pitchFamily="-123" charset="0"/>
              </a:rPr>
              <a:t>1400km, </a:t>
            </a:r>
            <a:r>
              <a:rPr lang="en-GB" i="1">
                <a:latin typeface="Calibri" pitchFamily="-123" charset="0"/>
              </a:rPr>
              <a:t>z</a:t>
            </a:r>
            <a:r>
              <a:rPr lang="en-GB" i="1" baseline="-25000">
                <a:latin typeface="Calibri" pitchFamily="-123" charset="0"/>
              </a:rPr>
              <a:t>0</a:t>
            </a:r>
            <a:r>
              <a:rPr lang="en-GB" i="1">
                <a:latin typeface="Calibri" pitchFamily="-123" charset="0"/>
              </a:rPr>
              <a:t>=</a:t>
            </a:r>
            <a:r>
              <a:rPr lang="en-GB">
                <a:latin typeface="Calibri" pitchFamily="-123" charset="0"/>
              </a:rPr>
              <a:t>500 hPa and </a:t>
            </a:r>
            <a:r>
              <a:rPr lang="en-GB" i="1">
                <a:latin typeface="Calibri" pitchFamily="-123" charset="0"/>
              </a:rPr>
              <a:t>X</a:t>
            </a:r>
            <a:r>
              <a:rPr lang="en-GB">
                <a:latin typeface="Calibri" pitchFamily="-123" charset="0"/>
              </a:rPr>
              <a:t>=horizontal wind</a:t>
            </a:r>
          </a:p>
          <a:p>
            <a:r>
              <a:rPr lang="en-GB">
                <a:latin typeface="Calibri" pitchFamily="-123" charset="0"/>
              </a:rPr>
              <a:t>               </a:t>
            </a:r>
            <a:r>
              <a:rPr lang="en-GB">
                <a:latin typeface="Symbol" pitchFamily="-123" charset="2"/>
                <a:sym typeface="Symbol" pitchFamily="-123" charset="2"/>
              </a:rPr>
              <a:t></a:t>
            </a:r>
            <a:r>
              <a:rPr lang="en-GB" baseline="-25000">
                <a:latin typeface="Calibri" pitchFamily="-123" charset="0"/>
              </a:rPr>
              <a:t>0</a:t>
            </a:r>
            <a:r>
              <a:rPr lang="en-GB">
                <a:latin typeface="Calibri" pitchFamily="-123" charset="0"/>
              </a:rPr>
              <a:t>=0.05 (I.e. e folding time of 48h)</a:t>
            </a:r>
          </a:p>
          <a:p>
            <a:endParaRPr lang="en-GB">
              <a:latin typeface="Calibri" pitchFamily="-123" charset="0"/>
            </a:endParaRPr>
          </a:p>
          <a:p>
            <a:endParaRPr lang="en-GB">
              <a:latin typeface="Calibri" pitchFamily="-123" charset="0"/>
            </a:endParaRPr>
          </a:p>
          <a:p>
            <a:endParaRPr lang="en-GB">
              <a:latin typeface="Calibri" pitchFamily="-123" charset="0"/>
            </a:endParaRPr>
          </a:p>
        </p:txBody>
      </p:sp>
      <p:graphicFrame>
        <p:nvGraphicFramePr>
          <p:cNvPr id="49154" name="Object 1026"/>
          <p:cNvGraphicFramePr>
            <a:graphicFrameLocks noChangeAspect="1"/>
          </p:cNvGraphicFramePr>
          <p:nvPr/>
        </p:nvGraphicFramePr>
        <p:xfrm>
          <a:off x="1676400" y="1066800"/>
          <a:ext cx="5830888" cy="739775"/>
        </p:xfrm>
        <a:graphic>
          <a:graphicData uri="http://schemas.openxmlformats.org/presentationml/2006/ole">
            <p:oleObj spid="_x0000_s49154" name="Équation" r:id="rId4" imgW="1701800" imgH="215900" progId="">
              <p:embed/>
            </p:oleObj>
          </a:graphicData>
        </a:graphic>
      </p:graphicFrame>
      <p:grpSp>
        <p:nvGrpSpPr>
          <p:cNvPr id="49158" name="Grouper 40"/>
          <p:cNvGrpSpPr>
            <a:grpSpLocks/>
          </p:cNvGrpSpPr>
          <p:nvPr/>
        </p:nvGrpSpPr>
        <p:grpSpPr bwMode="auto">
          <a:xfrm>
            <a:off x="1447800" y="2438400"/>
            <a:ext cx="2133600" cy="2532063"/>
            <a:chOff x="1143000" y="3929917"/>
            <a:chExt cx="2133600" cy="2532240"/>
          </a:xfrm>
        </p:grpSpPr>
        <p:cxnSp>
          <p:nvCxnSpPr>
            <p:cNvPr id="6" name="Connecteur droit avec flèche 5"/>
            <p:cNvCxnSpPr/>
            <p:nvPr/>
          </p:nvCxnSpPr>
          <p:spPr>
            <a:xfrm rot="5400000" flipH="1" flipV="1">
              <a:off x="452362" y="5012668"/>
              <a:ext cx="2167089"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Connecteur droit avec flèche 7"/>
            <p:cNvCxnSpPr/>
            <p:nvPr/>
          </p:nvCxnSpPr>
          <p:spPr>
            <a:xfrm>
              <a:off x="1535113" y="6097006"/>
              <a:ext cx="1741487"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Connecteur en angle 15"/>
            <p:cNvCxnSpPr/>
            <p:nvPr/>
          </p:nvCxnSpPr>
          <p:spPr>
            <a:xfrm flipV="1">
              <a:off x="1535113" y="4799928"/>
              <a:ext cx="1512887" cy="1298666"/>
            </a:xfrm>
            <a:prstGeom prst="bent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9172" name="ZoneTexte 25"/>
            <p:cNvSpPr txBox="1">
              <a:spLocks noChangeArrowheads="1"/>
            </p:cNvSpPr>
            <p:nvPr/>
          </p:nvSpPr>
          <p:spPr bwMode="auto">
            <a:xfrm>
              <a:off x="1219200" y="3929917"/>
              <a:ext cx="328613" cy="366738"/>
            </a:xfrm>
            <a:prstGeom prst="rect">
              <a:avLst/>
            </a:prstGeom>
            <a:noFill/>
            <a:ln w="9525">
              <a:noFill/>
              <a:miter lim="800000"/>
              <a:headEnd/>
              <a:tailEnd/>
            </a:ln>
          </p:spPr>
          <p:txBody>
            <a:bodyPr wrap="none">
              <a:prstTxWarp prst="textNoShape">
                <a:avLst/>
              </a:prstTxWarp>
              <a:spAutoFit/>
            </a:bodyPr>
            <a:lstStyle/>
            <a:p>
              <a:r>
                <a:rPr lang="en-GB">
                  <a:latin typeface="Symbol" pitchFamily="-123" charset="2"/>
                  <a:ea typeface="Symbol" pitchFamily="-123" charset="2"/>
                  <a:cs typeface="Symbol" pitchFamily="-123" charset="2"/>
                </a:rPr>
                <a:t>a</a:t>
              </a:r>
              <a:endParaRPr lang="en-GB">
                <a:latin typeface="Calibri" pitchFamily="-123" charset="0"/>
              </a:endParaRPr>
            </a:p>
          </p:txBody>
        </p:sp>
        <p:cxnSp>
          <p:nvCxnSpPr>
            <p:cNvPr id="28" name="Connecteur droit 27"/>
            <p:cNvCxnSpPr/>
            <p:nvPr/>
          </p:nvCxnSpPr>
          <p:spPr>
            <a:xfrm rot="10800000">
              <a:off x="1535113" y="4799928"/>
              <a:ext cx="750887" cy="1588"/>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49174" name="ZoneTexte 29"/>
            <p:cNvSpPr txBox="1">
              <a:spLocks noChangeArrowheads="1"/>
            </p:cNvSpPr>
            <p:nvPr/>
          </p:nvSpPr>
          <p:spPr bwMode="auto">
            <a:xfrm>
              <a:off x="1143000" y="4571312"/>
              <a:ext cx="469900" cy="366738"/>
            </a:xfrm>
            <a:prstGeom prst="rect">
              <a:avLst/>
            </a:prstGeom>
            <a:noFill/>
            <a:ln w="9525">
              <a:noFill/>
              <a:miter lim="800000"/>
              <a:headEnd/>
              <a:tailEnd/>
            </a:ln>
          </p:spPr>
          <p:txBody>
            <a:bodyPr>
              <a:prstTxWarp prst="textNoShape">
                <a:avLst/>
              </a:prstTxWarp>
              <a:spAutoFit/>
            </a:bodyPr>
            <a:lstStyle/>
            <a:p>
              <a:r>
                <a:rPr lang="en-GB">
                  <a:latin typeface="Symbol" pitchFamily="-123" charset="2"/>
                  <a:ea typeface="Symbol" pitchFamily="-123" charset="2"/>
                  <a:cs typeface="Symbol" pitchFamily="-123" charset="2"/>
                </a:rPr>
                <a:t>a</a:t>
              </a:r>
              <a:r>
                <a:rPr lang="en-GB" baseline="-25000">
                  <a:latin typeface="Symbol" pitchFamily="-123" charset="2"/>
                  <a:ea typeface="Symbol" pitchFamily="-123" charset="2"/>
                  <a:cs typeface="Symbol" pitchFamily="-123" charset="2"/>
                </a:rPr>
                <a:t>0</a:t>
              </a:r>
              <a:endParaRPr lang="en-GB" baseline="-25000">
                <a:latin typeface="Calibri" pitchFamily="-123" charset="0"/>
              </a:endParaRPr>
            </a:p>
          </p:txBody>
        </p:sp>
        <p:sp>
          <p:nvSpPr>
            <p:cNvPr id="49175" name="ZoneTexte 30"/>
            <p:cNvSpPr txBox="1">
              <a:spLocks noChangeArrowheads="1"/>
            </p:cNvSpPr>
            <p:nvPr/>
          </p:nvSpPr>
          <p:spPr bwMode="auto">
            <a:xfrm>
              <a:off x="2895600" y="6095419"/>
              <a:ext cx="309563" cy="366738"/>
            </a:xfrm>
            <a:prstGeom prst="rect">
              <a:avLst/>
            </a:prstGeom>
            <a:noFill/>
            <a:ln w="9525">
              <a:noFill/>
              <a:miter lim="800000"/>
              <a:headEnd/>
              <a:tailEnd/>
            </a:ln>
          </p:spPr>
          <p:txBody>
            <a:bodyPr wrap="none">
              <a:prstTxWarp prst="textNoShape">
                <a:avLst/>
              </a:prstTxWarp>
              <a:spAutoFit/>
            </a:bodyPr>
            <a:lstStyle/>
            <a:p>
              <a:r>
                <a:rPr lang="en-GB">
                  <a:latin typeface="Symbol" pitchFamily="-123" charset="2"/>
                  <a:ea typeface="Symbol" pitchFamily="-123" charset="2"/>
                  <a:cs typeface="Symbol" pitchFamily="-123" charset="2"/>
                </a:rPr>
                <a:t>l</a:t>
              </a:r>
              <a:endParaRPr lang="en-GB">
                <a:latin typeface="Calibri" pitchFamily="-123" charset="0"/>
              </a:endParaRPr>
            </a:p>
          </p:txBody>
        </p:sp>
        <p:sp>
          <p:nvSpPr>
            <p:cNvPr id="49176" name="ZoneTexte 31"/>
            <p:cNvSpPr txBox="1">
              <a:spLocks noChangeArrowheads="1"/>
            </p:cNvSpPr>
            <p:nvPr/>
          </p:nvSpPr>
          <p:spPr bwMode="auto">
            <a:xfrm>
              <a:off x="2130425" y="6095419"/>
              <a:ext cx="374650" cy="366738"/>
            </a:xfrm>
            <a:prstGeom prst="rect">
              <a:avLst/>
            </a:prstGeom>
            <a:noFill/>
            <a:ln w="9525">
              <a:noFill/>
              <a:miter lim="800000"/>
              <a:headEnd/>
              <a:tailEnd/>
            </a:ln>
          </p:spPr>
          <p:txBody>
            <a:bodyPr wrap="none">
              <a:prstTxWarp prst="textNoShape">
                <a:avLst/>
              </a:prstTxWarp>
              <a:spAutoFit/>
            </a:bodyPr>
            <a:lstStyle/>
            <a:p>
              <a:r>
                <a:rPr lang="en-GB">
                  <a:latin typeface="Symbol" pitchFamily="-123" charset="2"/>
                  <a:ea typeface="Symbol" pitchFamily="-123" charset="2"/>
                  <a:cs typeface="Symbol" pitchFamily="-123" charset="2"/>
                </a:rPr>
                <a:t>l</a:t>
              </a:r>
              <a:r>
                <a:rPr lang="en-GB" baseline="-25000">
                  <a:latin typeface="Calibri" pitchFamily="-123" charset="0"/>
                  <a:ea typeface="Symbol" pitchFamily="-123" charset="2"/>
                  <a:cs typeface="Symbol" pitchFamily="-123" charset="2"/>
                </a:rPr>
                <a:t>c</a:t>
              </a:r>
              <a:endParaRPr lang="en-GB" baseline="-25000">
                <a:latin typeface="Calibri" pitchFamily="-123" charset="0"/>
              </a:endParaRPr>
            </a:p>
          </p:txBody>
        </p:sp>
      </p:grpSp>
      <p:grpSp>
        <p:nvGrpSpPr>
          <p:cNvPr id="49159" name="Grouper 42"/>
          <p:cNvGrpSpPr>
            <a:grpSpLocks/>
          </p:cNvGrpSpPr>
          <p:nvPr/>
        </p:nvGrpSpPr>
        <p:grpSpPr bwMode="auto">
          <a:xfrm>
            <a:off x="5167313" y="2514600"/>
            <a:ext cx="2324100" cy="2424113"/>
            <a:chOff x="5167835" y="3581400"/>
            <a:chExt cx="2323667" cy="2423558"/>
          </a:xfrm>
        </p:grpSpPr>
        <p:sp>
          <p:nvSpPr>
            <p:cNvPr id="49160" name="ZoneTexte 33"/>
            <p:cNvSpPr txBox="1">
              <a:spLocks noChangeArrowheads="1"/>
            </p:cNvSpPr>
            <p:nvPr/>
          </p:nvSpPr>
          <p:spPr bwMode="auto">
            <a:xfrm>
              <a:off x="7162951" y="5638329"/>
              <a:ext cx="328551" cy="366629"/>
            </a:xfrm>
            <a:prstGeom prst="rect">
              <a:avLst/>
            </a:prstGeom>
            <a:noFill/>
            <a:ln w="9525">
              <a:noFill/>
              <a:miter lim="800000"/>
              <a:headEnd/>
              <a:tailEnd/>
            </a:ln>
          </p:spPr>
          <p:txBody>
            <a:bodyPr wrap="none">
              <a:prstTxWarp prst="textNoShape">
                <a:avLst/>
              </a:prstTxWarp>
              <a:spAutoFit/>
            </a:bodyPr>
            <a:lstStyle/>
            <a:p>
              <a:r>
                <a:rPr lang="en-GB">
                  <a:latin typeface="Symbol" pitchFamily="-123" charset="2"/>
                  <a:ea typeface="Symbol" pitchFamily="-123" charset="2"/>
                  <a:cs typeface="Symbol" pitchFamily="-123" charset="2"/>
                </a:rPr>
                <a:t>a</a:t>
              </a:r>
              <a:endParaRPr lang="en-GB">
                <a:latin typeface="Calibri" pitchFamily="-123" charset="0"/>
              </a:endParaRPr>
            </a:p>
          </p:txBody>
        </p:sp>
        <p:sp>
          <p:nvSpPr>
            <p:cNvPr id="49161" name="ZoneTexte 38"/>
            <p:cNvSpPr txBox="1">
              <a:spLocks noChangeArrowheads="1"/>
            </p:cNvSpPr>
            <p:nvPr/>
          </p:nvSpPr>
          <p:spPr bwMode="auto">
            <a:xfrm>
              <a:off x="6464581" y="5638329"/>
              <a:ext cx="469812" cy="366629"/>
            </a:xfrm>
            <a:prstGeom prst="rect">
              <a:avLst/>
            </a:prstGeom>
            <a:noFill/>
            <a:ln w="9525">
              <a:noFill/>
              <a:miter lim="800000"/>
              <a:headEnd/>
              <a:tailEnd/>
            </a:ln>
          </p:spPr>
          <p:txBody>
            <a:bodyPr>
              <a:prstTxWarp prst="textNoShape">
                <a:avLst/>
              </a:prstTxWarp>
              <a:spAutoFit/>
            </a:bodyPr>
            <a:lstStyle/>
            <a:p>
              <a:r>
                <a:rPr lang="en-GB">
                  <a:latin typeface="Symbol" pitchFamily="-123" charset="2"/>
                  <a:ea typeface="Symbol" pitchFamily="-123" charset="2"/>
                  <a:cs typeface="Symbol" pitchFamily="-123" charset="2"/>
                </a:rPr>
                <a:t>a</a:t>
              </a:r>
              <a:r>
                <a:rPr lang="en-GB" baseline="-25000">
                  <a:latin typeface="Symbol" pitchFamily="-123" charset="2"/>
                  <a:ea typeface="Symbol" pitchFamily="-123" charset="2"/>
                  <a:cs typeface="Symbol" pitchFamily="-123" charset="2"/>
                </a:rPr>
                <a:t>0</a:t>
              </a:r>
              <a:endParaRPr lang="en-GB" baseline="-25000">
                <a:latin typeface="Calibri" pitchFamily="-123" charset="0"/>
              </a:endParaRPr>
            </a:p>
          </p:txBody>
        </p:sp>
        <p:cxnSp>
          <p:nvCxnSpPr>
            <p:cNvPr id="12" name="Connecteur droit avec flèche 11"/>
            <p:cNvCxnSpPr/>
            <p:nvPr/>
          </p:nvCxnSpPr>
          <p:spPr>
            <a:xfrm rot="5400000" flipH="1" flipV="1">
              <a:off x="4478241" y="4664621"/>
              <a:ext cx="2168029"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Connecteur droit avec flèche 13"/>
            <p:cNvCxnSpPr/>
            <p:nvPr/>
          </p:nvCxnSpPr>
          <p:spPr>
            <a:xfrm flipV="1">
              <a:off x="5563048" y="5747842"/>
              <a:ext cx="1828459"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rot="5400000" flipH="1" flipV="1">
              <a:off x="5124206" y="5312173"/>
              <a:ext cx="869751" cy="158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 name="Connecteur droit 23"/>
            <p:cNvCxnSpPr/>
            <p:nvPr/>
          </p:nvCxnSpPr>
          <p:spPr>
            <a:xfrm flipV="1">
              <a:off x="5559874" y="4224191"/>
              <a:ext cx="1069776" cy="6539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9166" name="ZoneTexte 32"/>
            <p:cNvSpPr txBox="1">
              <a:spLocks noChangeArrowheads="1"/>
            </p:cNvSpPr>
            <p:nvPr/>
          </p:nvSpPr>
          <p:spPr bwMode="auto">
            <a:xfrm>
              <a:off x="5182120" y="3919460"/>
              <a:ext cx="274586" cy="366629"/>
            </a:xfrm>
            <a:prstGeom prst="rect">
              <a:avLst/>
            </a:prstGeom>
            <a:noFill/>
            <a:ln w="9525">
              <a:noFill/>
              <a:miter lim="800000"/>
              <a:headEnd/>
              <a:tailEnd/>
            </a:ln>
          </p:spPr>
          <p:txBody>
            <a:bodyPr wrap="none">
              <a:prstTxWarp prst="textNoShape">
                <a:avLst/>
              </a:prstTxWarp>
              <a:spAutoFit/>
            </a:bodyPr>
            <a:lstStyle/>
            <a:p>
              <a:r>
                <a:rPr lang="en-GB" i="1">
                  <a:latin typeface="Calibri" pitchFamily="-123" charset="0"/>
                </a:rPr>
                <a:t>z</a:t>
              </a:r>
            </a:p>
          </p:txBody>
        </p:sp>
        <p:cxnSp>
          <p:nvCxnSpPr>
            <p:cNvPr id="37" name="Connecteur droit 36"/>
            <p:cNvCxnSpPr/>
            <p:nvPr/>
          </p:nvCxnSpPr>
          <p:spPr>
            <a:xfrm rot="5400000">
              <a:off x="5867031" y="4985222"/>
              <a:ext cx="1523651" cy="1587"/>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49168" name="ZoneTexte 39"/>
            <p:cNvSpPr txBox="1">
              <a:spLocks noChangeArrowheads="1"/>
            </p:cNvSpPr>
            <p:nvPr/>
          </p:nvSpPr>
          <p:spPr bwMode="auto">
            <a:xfrm>
              <a:off x="5167835" y="4692396"/>
              <a:ext cx="352359" cy="366628"/>
            </a:xfrm>
            <a:prstGeom prst="rect">
              <a:avLst/>
            </a:prstGeom>
            <a:noFill/>
            <a:ln w="9525">
              <a:noFill/>
              <a:miter lim="800000"/>
              <a:headEnd/>
              <a:tailEnd/>
            </a:ln>
          </p:spPr>
          <p:txBody>
            <a:bodyPr wrap="none">
              <a:prstTxWarp prst="textNoShape">
                <a:avLst/>
              </a:prstTxWarp>
              <a:spAutoFit/>
            </a:bodyPr>
            <a:lstStyle/>
            <a:p>
              <a:r>
                <a:rPr lang="en-GB" i="1">
                  <a:latin typeface="Calibri" pitchFamily="-123" charset="0"/>
                </a:rPr>
                <a:t>z</a:t>
              </a:r>
              <a:r>
                <a:rPr lang="en-GB" i="1" baseline="-25000">
                  <a:latin typeface="Calibri" pitchFamily="-123" charset="0"/>
                </a:rPr>
                <a:t>0</a:t>
              </a: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981</TotalTime>
  <Words>1536</Words>
  <Application>Microsoft Macintosh PowerPoint</Application>
  <PresentationFormat>On-screen Show (4:3)</PresentationFormat>
  <Paragraphs>319</Paragraphs>
  <Slides>40</Slides>
  <Notes>20</Notes>
  <HiddenSlides>0</HiddenSlides>
  <MMClips>0</MMClips>
  <ScaleCrop>false</ScaleCrop>
  <HeadingPairs>
    <vt:vector size="8" baseType="variant">
      <vt:variant>
        <vt:lpstr>Polices utilisées</vt:lpstr>
      </vt:variant>
      <vt:variant>
        <vt:i4>8</vt:i4>
      </vt:variant>
      <vt:variant>
        <vt:lpstr>Modèle de conception</vt:lpstr>
      </vt:variant>
      <vt:variant>
        <vt:i4>1</vt:i4>
      </vt:variant>
      <vt:variant>
        <vt:lpstr>Serveurs OLE incorporés</vt:lpstr>
      </vt:variant>
      <vt:variant>
        <vt:i4>3</vt:i4>
      </vt:variant>
      <vt:variant>
        <vt:lpstr>Titres des diapositives</vt:lpstr>
      </vt:variant>
      <vt:variant>
        <vt:i4>40</vt:i4>
      </vt:variant>
    </vt:vector>
  </HeadingPairs>
  <TitlesOfParts>
    <vt:vector size="52" baseType="lpstr">
      <vt:lpstr>Calibri</vt:lpstr>
      <vt:lpstr>ＭＳ Ｐゴシック</vt:lpstr>
      <vt:lpstr>Arial</vt:lpstr>
      <vt:lpstr>Helvetica</vt:lpstr>
      <vt:lpstr>Symbol</vt:lpstr>
      <vt:lpstr>Times</vt:lpstr>
      <vt:lpstr>Times New Roman</vt:lpstr>
      <vt:lpstr>Comic Sans MS</vt:lpstr>
      <vt:lpstr>Thème Office</vt:lpstr>
      <vt:lpstr/>
      <vt:lpstr>Image Microsoft Word</vt:lpstr>
      <vt:lpstr>Document Microsoft Word</vt:lpstr>
      <vt:lpstr>Présentation PowerPoint</vt:lpstr>
      <vt:lpstr>The Canadian RCM (CRCM) history</vt:lpstr>
      <vt:lpstr>CRCM v4.2.0 (version used for the Narccap simulations)</vt:lpstr>
      <vt:lpstr>Key features</vt:lpstr>
      <vt:lpstr>Présentation PowerPoint</vt:lpstr>
      <vt:lpstr>Présentation PowerPoint</vt:lpstr>
      <vt:lpstr>Présentation PowerPoint</vt:lpstr>
      <vt:lpstr>Présentation PowerPoint</vt:lpstr>
      <vt:lpstr>Large-scale Nudging.</vt:lpstr>
      <vt:lpstr>Large-scale Nudging.</vt:lpstr>
      <vt:lpstr>Large-scale Nudging.</vt:lpstr>
      <vt:lpstr>Set-up for the Narccap simulations</vt:lpstr>
      <vt:lpstr>Other specific questions</vt:lpstr>
      <vt:lpstr>Soil initialization</vt:lpstr>
      <vt:lpstr>Spin-up period</vt:lpstr>
      <vt:lpstr>Thank you</vt:lpstr>
      <vt:lpstr>Présentation PowerPoint</vt:lpstr>
      <vt:lpstr>CRCM_4.2.3</vt:lpstr>
      <vt:lpstr>Histoire : 1991 - 2001</vt:lpstr>
      <vt:lpstr>Regional Climate Modelling circa 1991</vt:lpstr>
      <vt:lpstr>A single January mean precipitation (mm da-1)</vt:lpstr>
      <vt:lpstr>CRCM-  (Caya and Laprise, 1999 MWR)</vt:lpstr>
      <vt:lpstr>Présentation PowerPoint</vt:lpstr>
      <vt:lpstr>GCMii @ T32    5-year mean 1xCO2 Winter precipitation (mm da-1)   CRCM-I @ 45 km </vt:lpstr>
      <vt:lpstr>CRCM-I    (3/3)  (Laprise et al., 1998, Atmos.-Ocean) </vt:lpstr>
      <vt:lpstr>Présentation PowerPoint</vt:lpstr>
      <vt:lpstr>CGCM2 @ T32    10-year mean (1xCO2) Winter precipitation (mm da-1)  CRCM-II @ 45 km  </vt:lpstr>
      <vt:lpstr>CRCM-II         (3/3) (Laprise et al., Clim. Dyn., 2003) </vt:lpstr>
      <vt:lpstr>Présentation PowerPoint</vt:lpstr>
      <vt:lpstr>Présentation PowerPoint</vt:lpstr>
      <vt:lpstr>Présentation PowerPoint</vt:lpstr>
      <vt:lpstr>Simulations climatiques à Ouranos</vt:lpstr>
      <vt:lpstr>Présentation PowerPoint</vt:lpstr>
      <vt:lpstr>Les domaines MRCC</vt:lpstr>
      <vt:lpstr>Présentation PowerPoint</vt:lpstr>
      <vt:lpstr>Présentation PowerPoint</vt:lpstr>
      <vt:lpstr>Présentation PowerPoint</vt:lpstr>
      <vt:lpstr>Présentation PowerPoint</vt:lpstr>
      <vt:lpstr>Présentation PowerPoint</vt:lpstr>
      <vt:lpstr>Présentation PowerPoint</vt:lpstr>
    </vt:vector>
  </TitlesOfParts>
  <Company>Ouranos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Description modèle pour Biner</dc:title>
  <dc:creator>Admin Ouranos</dc:creator>
  <cp:lastModifiedBy>nerbi</cp:lastModifiedBy>
  <cp:revision>48</cp:revision>
  <dcterms:created xsi:type="dcterms:W3CDTF">2009-09-10T17:15:40Z</dcterms:created>
  <dcterms:modified xsi:type="dcterms:W3CDTF">2009-09-10T19:32:12Z</dcterms:modified>
</cp:coreProperties>
</file>