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C93"/>
    <a:srgbClr val="708F24"/>
    <a:srgbClr val="0067AC"/>
    <a:srgbClr val="FFFF00"/>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273" autoAdjust="0"/>
  </p:normalViewPr>
  <p:slideViewPr>
    <p:cSldViewPr>
      <p:cViewPr>
        <p:scale>
          <a:sx n="50" d="100"/>
          <a:sy n="50" d="100"/>
        </p:scale>
        <p:origin x="4500" y="544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6EF924-DF78-436C-B088-AD501181D0FA}"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8AE0-2E1B-42B8-9A89-D4448F227A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EF924-DF78-436C-B088-AD501181D0FA}"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8AE0-2E1B-42B8-9A89-D4448F227A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EF924-DF78-436C-B088-AD501181D0FA}"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8AE0-2E1B-42B8-9A89-D4448F227A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EF924-DF78-436C-B088-AD501181D0FA}"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8AE0-2E1B-42B8-9A89-D4448F227A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EF924-DF78-436C-B088-AD501181D0FA}" type="datetimeFigureOut">
              <a:rPr lang="en-US" smtClean="0"/>
              <a:pPr/>
              <a:t>11/30/2011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8AE0-2E1B-42B8-9A89-D4448F227A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6EF924-DF78-436C-B088-AD501181D0FA}" type="datetimeFigureOut">
              <a:rPr lang="en-US" smtClean="0"/>
              <a:pPr/>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18AE0-2E1B-42B8-9A89-D4448F227A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6EF924-DF78-436C-B088-AD501181D0FA}" type="datetimeFigureOut">
              <a:rPr lang="en-US" smtClean="0"/>
              <a:pPr/>
              <a:t>11/30/2011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18AE0-2E1B-42B8-9A89-D4448F227A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6EF924-DF78-436C-B088-AD501181D0FA}" type="datetimeFigureOut">
              <a:rPr lang="en-US" smtClean="0"/>
              <a:pPr/>
              <a:t>11/30/2011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18AE0-2E1B-42B8-9A89-D4448F227A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EF924-DF78-436C-B088-AD501181D0FA}" type="datetimeFigureOut">
              <a:rPr lang="en-US" smtClean="0"/>
              <a:pPr/>
              <a:t>11/30/2011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418AE0-2E1B-42B8-9A89-D4448F227A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EF924-DF78-436C-B088-AD501181D0FA}" type="datetimeFigureOut">
              <a:rPr lang="en-US" smtClean="0"/>
              <a:pPr/>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18AE0-2E1B-42B8-9A89-D4448F227A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EF924-DF78-436C-B088-AD501181D0FA}" type="datetimeFigureOut">
              <a:rPr lang="en-US" smtClean="0"/>
              <a:pPr/>
              <a:t>11/30/2011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18AE0-2E1B-42B8-9A89-D4448F227A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56EF924-DF78-436C-B088-AD501181D0FA}" type="datetimeFigureOut">
              <a:rPr lang="en-US" smtClean="0"/>
              <a:pPr/>
              <a:t>11/30/2011</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6418AE0-2E1B-42B8-9A89-D4448F227A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26"/>
          <p:cNvSpPr/>
          <p:nvPr/>
        </p:nvSpPr>
        <p:spPr>
          <a:xfrm>
            <a:off x="32278320" y="5638800"/>
            <a:ext cx="45719" cy="25603200"/>
          </a:xfrm>
          <a:prstGeom prst="rect">
            <a:avLst/>
          </a:prstGeom>
          <a:solidFill>
            <a:srgbClr val="0067AC"/>
          </a:solidFill>
          <a:ln>
            <a:solidFill>
              <a:srgbClr val="00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C"/>
              </a:solidFill>
            </a:endParaRPr>
          </a:p>
        </p:txBody>
      </p:sp>
      <p:sp>
        <p:nvSpPr>
          <p:cNvPr id="126" name="Rectangle 125"/>
          <p:cNvSpPr/>
          <p:nvPr/>
        </p:nvSpPr>
        <p:spPr>
          <a:xfrm>
            <a:off x="13898880" y="5638800"/>
            <a:ext cx="45719" cy="25603200"/>
          </a:xfrm>
          <a:prstGeom prst="rect">
            <a:avLst/>
          </a:prstGeom>
          <a:solidFill>
            <a:srgbClr val="0067AC"/>
          </a:solidFill>
          <a:ln>
            <a:solidFill>
              <a:srgbClr val="00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7AC"/>
              </a:solidFill>
            </a:endParaRPr>
          </a:p>
        </p:txBody>
      </p:sp>
      <p:sp>
        <p:nvSpPr>
          <p:cNvPr id="102" name="Rectangle 101"/>
          <p:cNvSpPr/>
          <p:nvPr/>
        </p:nvSpPr>
        <p:spPr>
          <a:xfrm>
            <a:off x="0" y="31089600"/>
            <a:ext cx="43891200" cy="15544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14800" y="381000"/>
            <a:ext cx="35890200" cy="4985980"/>
          </a:xfrm>
          <a:prstGeom prst="rect">
            <a:avLst/>
          </a:prstGeom>
          <a:noFill/>
        </p:spPr>
        <p:txBody>
          <a:bodyPr wrap="square" rtlCol="0">
            <a:spAutoFit/>
          </a:bodyPr>
          <a:lstStyle/>
          <a:p>
            <a:pPr algn="ctr"/>
            <a:r>
              <a:rPr lang="en-US" sz="8400" dirty="0" smtClean="0">
                <a:latin typeface="Arial" pitchFamily="34" charset="0"/>
                <a:cs typeface="Arial" pitchFamily="34" charset="0"/>
              </a:rPr>
              <a:t>Use of NARCCAP Data to Develop a “Typical Meteorological Year” to Incorporate Climate Change into Building Design (GC21A-0868)</a:t>
            </a:r>
          </a:p>
          <a:p>
            <a:pPr algn="ctr"/>
            <a:r>
              <a:rPr lang="en-US" sz="4200" b="1" dirty="0" smtClean="0">
                <a:latin typeface="Arial" pitchFamily="34" charset="0"/>
                <a:cs typeface="Arial" pitchFamily="34" charset="0"/>
              </a:rPr>
              <a:t>Eugene S. Takle</a:t>
            </a:r>
            <a:r>
              <a:rPr lang="en-US" sz="4200" b="1" baseline="30000" dirty="0" smtClean="0">
                <a:latin typeface="Arial" pitchFamily="34" charset="0"/>
                <a:cs typeface="Arial" pitchFamily="34" charset="0"/>
              </a:rPr>
              <a:t>1</a:t>
            </a:r>
            <a:r>
              <a:rPr lang="en-US" sz="4200" b="1" dirty="0" smtClean="0">
                <a:latin typeface="Arial" pitchFamily="34" charset="0"/>
                <a:cs typeface="Arial" pitchFamily="34" charset="0"/>
              </a:rPr>
              <a:t>, Shannon L Rabideau</a:t>
            </a:r>
            <a:r>
              <a:rPr lang="en-US" sz="4200" b="1" baseline="30000" dirty="0" smtClean="0">
                <a:latin typeface="Arial" pitchFamily="34" charset="0"/>
                <a:cs typeface="Arial" pitchFamily="34" charset="0"/>
              </a:rPr>
              <a:t>2</a:t>
            </a:r>
            <a:r>
              <a:rPr lang="en-US" sz="4200" b="1" dirty="0" smtClean="0">
                <a:latin typeface="Arial" pitchFamily="34" charset="0"/>
                <a:cs typeface="Arial" pitchFamily="34" charset="0"/>
              </a:rPr>
              <a:t>, Ulrike Passe</a:t>
            </a:r>
            <a:r>
              <a:rPr lang="en-US" sz="4200" b="1" baseline="30000" dirty="0" smtClean="0">
                <a:latin typeface="Arial" pitchFamily="34" charset="0"/>
                <a:cs typeface="Arial" pitchFamily="34" charset="0"/>
              </a:rPr>
              <a:t>3</a:t>
            </a:r>
            <a:endParaRPr lang="en-US" sz="4200" b="1" dirty="0" smtClean="0">
              <a:latin typeface="Arial" pitchFamily="34" charset="0"/>
              <a:cs typeface="Arial" pitchFamily="34" charset="0"/>
            </a:endParaRPr>
          </a:p>
          <a:p>
            <a:pPr algn="ctr"/>
            <a:r>
              <a:rPr lang="en-US" sz="3600" dirty="0" smtClean="0">
                <a:latin typeface="Arial" pitchFamily="34" charset="0"/>
                <a:cs typeface="Arial" pitchFamily="34" charset="0"/>
              </a:rPr>
              <a:t> </a:t>
            </a:r>
            <a:r>
              <a:rPr lang="en-US" sz="3600" baseline="30000" dirty="0" smtClean="0">
                <a:latin typeface="Arial" pitchFamily="34" charset="0"/>
                <a:cs typeface="Arial" pitchFamily="34" charset="0"/>
              </a:rPr>
              <a:t>1 </a:t>
            </a:r>
            <a:r>
              <a:rPr lang="en-US" sz="3600" dirty="0" smtClean="0">
                <a:latin typeface="Arial" pitchFamily="34" charset="0"/>
                <a:cs typeface="Arial" pitchFamily="34" charset="0"/>
              </a:rPr>
              <a:t>Agronomy Department, 3013 Agronomy Hall, Iowa State University, Ames, IA, 50011, gstakle@iastate.edu</a:t>
            </a:r>
          </a:p>
          <a:p>
            <a:pPr algn="ctr"/>
            <a:r>
              <a:rPr lang="en-US" sz="3600" baseline="30000" dirty="0" smtClean="0">
                <a:latin typeface="Arial" pitchFamily="34" charset="0"/>
                <a:cs typeface="Arial" pitchFamily="34" charset="0"/>
              </a:rPr>
              <a:t>2 </a:t>
            </a:r>
            <a:r>
              <a:rPr lang="en-US" sz="3600" dirty="0" smtClean="0">
                <a:latin typeface="Arial" pitchFamily="34" charset="0"/>
                <a:cs typeface="Arial" pitchFamily="34" charset="0"/>
              </a:rPr>
              <a:t>Department of Geological and Atmospheric Sciences, 3132 Agronomy Hall, Iowa State University, Ames, IA, 50011, srab@iastate.edu</a:t>
            </a:r>
            <a:endParaRPr lang="en-US" sz="3600" baseline="30000" dirty="0" smtClean="0">
              <a:latin typeface="Arial" pitchFamily="34" charset="0"/>
              <a:cs typeface="Arial" pitchFamily="34" charset="0"/>
            </a:endParaRPr>
          </a:p>
          <a:p>
            <a:pPr algn="ctr"/>
            <a:r>
              <a:rPr lang="en-US" sz="3600" baseline="30000" dirty="0" smtClean="0">
                <a:latin typeface="Arial" pitchFamily="34" charset="0"/>
                <a:cs typeface="Arial" pitchFamily="34" charset="0"/>
              </a:rPr>
              <a:t>3 </a:t>
            </a:r>
            <a:r>
              <a:rPr lang="en-US" sz="3600" dirty="0" smtClean="0">
                <a:latin typeface="Arial" pitchFamily="34" charset="0"/>
                <a:cs typeface="Arial" pitchFamily="34" charset="0"/>
              </a:rPr>
              <a:t>Center for Building Energy Research, 491 College of Design, Iowa State University, Ames, IA, 50011, cber@iastate.edu</a:t>
            </a:r>
            <a:endParaRPr lang="en-US" sz="3600" dirty="0">
              <a:latin typeface="Arial" pitchFamily="34" charset="0"/>
              <a:cs typeface="Arial" pitchFamily="34" charset="0"/>
            </a:endParaRPr>
          </a:p>
        </p:txBody>
      </p:sp>
      <p:sp>
        <p:nvSpPr>
          <p:cNvPr id="8" name="TextBox 7"/>
          <p:cNvSpPr txBox="1"/>
          <p:nvPr/>
        </p:nvSpPr>
        <p:spPr>
          <a:xfrm>
            <a:off x="33528000" y="18292155"/>
            <a:ext cx="9144000" cy="4819781"/>
          </a:xfrm>
          <a:prstGeom prst="rect">
            <a:avLst/>
          </a:prstGeom>
          <a:noFill/>
        </p:spPr>
        <p:txBody>
          <a:bodyPr wrap="square" rtlCol="0">
            <a:spAutoFit/>
          </a:bodyPr>
          <a:lstStyle/>
          <a:p>
            <a:pPr marL="342900" lvl="0" indent="-342900" algn="just" defTabSz="457200">
              <a:spcBef>
                <a:spcPct val="20000"/>
              </a:spcBef>
              <a:buFont typeface="Wingdings" pitchFamily="-112" charset="2"/>
              <a:buChar char=""/>
              <a:defRPr/>
            </a:pPr>
            <a:r>
              <a:rPr lang="en-US" sz="2400" dirty="0" smtClean="0">
                <a:latin typeface="Arial" pitchFamily="34" charset="0"/>
                <a:cs typeface="Arial" pitchFamily="34" charset="0"/>
              </a:rPr>
              <a:t>TMY3 data is representative of (except for relative humidity, pressure, and precipitation) the 30-year observed conditions.</a:t>
            </a:r>
          </a:p>
          <a:p>
            <a:pPr marL="342900" lvl="0" indent="-342900" algn="just" defTabSz="457200">
              <a:spcBef>
                <a:spcPct val="20000"/>
              </a:spcBef>
              <a:buFont typeface="Wingdings" pitchFamily="-112" charset="2"/>
              <a:buChar char=""/>
              <a:defRPr/>
            </a:pPr>
            <a:r>
              <a:rPr lang="en-US" sz="2400" dirty="0" smtClean="0">
                <a:latin typeface="Arial" pitchFamily="34" charset="0"/>
                <a:cs typeface="Arial" pitchFamily="34" charset="0"/>
              </a:rPr>
              <a:t>While each model and variable has its own unique bias structure, the NARCCAP models are generally able to reproduce the TMY3 data.</a:t>
            </a:r>
          </a:p>
          <a:p>
            <a:pPr marL="342900" lvl="0" indent="-342900" algn="just" defTabSz="457200">
              <a:spcBef>
                <a:spcPct val="20000"/>
              </a:spcBef>
              <a:buFont typeface="Wingdings" pitchFamily="-112" charset="2"/>
              <a:buChar char=""/>
              <a:defRPr/>
            </a:pPr>
            <a:r>
              <a:rPr lang="en-US" sz="2400" dirty="0" smtClean="0">
                <a:latin typeface="Arial" pitchFamily="34" charset="0"/>
                <a:cs typeface="Arial" pitchFamily="34" charset="0"/>
              </a:rPr>
              <a:t>The NARCCAP models produce significant changes in dry-bulb temperature, dew-point temperature, and absolute humidity.</a:t>
            </a:r>
          </a:p>
          <a:p>
            <a:pPr marL="342900" lvl="0" indent="-342900" algn="just" defTabSz="457200">
              <a:spcBef>
                <a:spcPct val="20000"/>
              </a:spcBef>
              <a:buFont typeface="Wingdings" pitchFamily="-112" charset="2"/>
              <a:buChar char=""/>
              <a:defRPr/>
            </a:pPr>
            <a:r>
              <a:rPr lang="en-US" sz="2400" dirty="0" smtClean="0">
                <a:latin typeface="Arial" pitchFamily="34" charset="0"/>
                <a:cs typeface="Arial" pitchFamily="34" charset="0"/>
              </a:rPr>
              <a:t>Additional significant changes in climate variables occur when examining  model projections on </a:t>
            </a:r>
            <a:r>
              <a:rPr lang="en-US" sz="2400" dirty="0" smtClean="0">
                <a:latin typeface="Arial" pitchFamily="34" charset="0"/>
                <a:cs typeface="Arial" pitchFamily="34" charset="0"/>
              </a:rPr>
              <a:t>seasonal </a:t>
            </a:r>
            <a:r>
              <a:rPr lang="en-US" sz="2400" dirty="0" smtClean="0">
                <a:latin typeface="Arial" pitchFamily="34" charset="0"/>
                <a:cs typeface="Arial" pitchFamily="34" charset="0"/>
              </a:rPr>
              <a:t>and diurnal </a:t>
            </a:r>
            <a:r>
              <a:rPr lang="en-US" sz="2400" dirty="0" smtClean="0">
                <a:latin typeface="Arial" pitchFamily="34" charset="0"/>
                <a:cs typeface="Arial" pitchFamily="34" charset="0"/>
              </a:rPr>
              <a:t>levels.</a:t>
            </a:r>
            <a:endParaRPr lang="en-US" sz="2400" dirty="0" smtClean="0">
              <a:latin typeface="Arial" pitchFamily="34" charset="0"/>
              <a:cs typeface="Arial" pitchFamily="34" charset="0"/>
            </a:endParaRPr>
          </a:p>
          <a:p>
            <a:pPr marL="342900" lvl="0" indent="-342900" algn="just" defTabSz="457200">
              <a:spcBef>
                <a:spcPct val="20000"/>
              </a:spcBef>
              <a:buFont typeface="Wingdings" pitchFamily="-112" charset="2"/>
              <a:buChar char=""/>
              <a:defRPr/>
            </a:pPr>
            <a:r>
              <a:rPr lang="en-US" sz="2400" dirty="0" smtClean="0">
                <a:latin typeface="Arial" pitchFamily="34" charset="0"/>
                <a:cs typeface="Arial" pitchFamily="34" charset="0"/>
              </a:rPr>
              <a:t>Further research and verification of the impact of climate change on building design is necessary.</a:t>
            </a: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9" name="TextBox 8"/>
          <p:cNvSpPr txBox="1"/>
          <p:nvPr/>
        </p:nvSpPr>
        <p:spPr>
          <a:xfrm>
            <a:off x="33528000" y="17406676"/>
            <a:ext cx="8683752" cy="646331"/>
          </a:xfrm>
          <a:prstGeom prst="rect">
            <a:avLst/>
          </a:prstGeom>
          <a:noFill/>
        </p:spPr>
        <p:txBody>
          <a:bodyPr wrap="square" rtlCol="0">
            <a:spAutoFit/>
          </a:bodyPr>
          <a:lstStyle/>
          <a:p>
            <a:r>
              <a:rPr lang="en-US" sz="3600" b="1" dirty="0" smtClean="0">
                <a:latin typeface="Arial" pitchFamily="34" charset="0"/>
                <a:cs typeface="Arial" pitchFamily="34" charset="0"/>
              </a:rPr>
              <a:t>Conclusions</a:t>
            </a:r>
            <a:endParaRPr lang="en-US" sz="3600" b="1" dirty="0">
              <a:latin typeface="Arial" pitchFamily="34" charset="0"/>
              <a:cs typeface="Arial" pitchFamily="34" charset="0"/>
            </a:endParaRPr>
          </a:p>
        </p:txBody>
      </p:sp>
      <p:sp>
        <p:nvSpPr>
          <p:cNvPr id="64" name="Rectangle 63"/>
          <p:cNvSpPr/>
          <p:nvPr/>
        </p:nvSpPr>
        <p:spPr>
          <a:xfrm>
            <a:off x="0" y="5506998"/>
            <a:ext cx="43891200" cy="304800"/>
          </a:xfrm>
          <a:prstGeom prst="rect">
            <a:avLst/>
          </a:prstGeom>
          <a:solidFill>
            <a:srgbClr val="0067AC"/>
          </a:solidFill>
          <a:ln>
            <a:solidFill>
              <a:srgbClr val="00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0" y="5887998"/>
            <a:ext cx="43891200" cy="1524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17862554" y="15803940"/>
            <a:ext cx="11093446"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67AC"/>
                </a:solidFill>
                <a:effectLst/>
                <a:uLnTx/>
                <a:uFillTx/>
                <a:latin typeface="Arial" pitchFamily="34" charset="0"/>
                <a:cs typeface="Arial" pitchFamily="34" charset="0"/>
              </a:rPr>
              <a:t> Seasonal</a:t>
            </a:r>
            <a:r>
              <a:rPr kumimoji="0" lang="en-US" sz="3600" b="1" i="0" u="none" strike="noStrike" kern="0" cap="none" spc="0" normalizeH="0" noProof="0" dirty="0" smtClean="0">
                <a:ln>
                  <a:noFill/>
                </a:ln>
                <a:solidFill>
                  <a:srgbClr val="0067AC"/>
                </a:solidFill>
                <a:effectLst/>
                <a:uLnTx/>
                <a:uFillTx/>
                <a:latin typeface="Arial" pitchFamily="34" charset="0"/>
                <a:cs typeface="Arial" pitchFamily="34" charset="0"/>
              </a:rPr>
              <a:t> and Diurnal Changes</a:t>
            </a:r>
            <a:endParaRPr kumimoji="0" lang="en-US" sz="3600" b="1" i="0" u="none" strike="noStrike" kern="0" cap="none" spc="0" normalizeH="0" baseline="0" noProof="0" dirty="0">
              <a:ln>
                <a:noFill/>
              </a:ln>
              <a:solidFill>
                <a:srgbClr val="0067AC"/>
              </a:solidFill>
              <a:effectLst/>
              <a:uLnTx/>
              <a:uFillTx/>
              <a:latin typeface="Arial" pitchFamily="34" charset="0"/>
              <a:cs typeface="Arial" pitchFamily="34" charset="0"/>
            </a:endParaRPr>
          </a:p>
        </p:txBody>
      </p:sp>
      <p:sp>
        <p:nvSpPr>
          <p:cNvPr id="113" name="TextBox 112"/>
          <p:cNvSpPr txBox="1"/>
          <p:nvPr/>
        </p:nvSpPr>
        <p:spPr>
          <a:xfrm>
            <a:off x="990600" y="6564868"/>
            <a:ext cx="12070080" cy="5262979"/>
          </a:xfrm>
          <a:prstGeom prst="rect">
            <a:avLst/>
          </a:prstGeom>
          <a:noFill/>
        </p:spPr>
        <p:txBody>
          <a:bodyPr wrap="square" rtlCol="0">
            <a:spAutoFit/>
          </a:bodyPr>
          <a:lstStyle/>
          <a:p>
            <a:r>
              <a:rPr lang="en-US" sz="3600" b="1" dirty="0" smtClean="0">
                <a:latin typeface="Arial" pitchFamily="34" charset="0"/>
                <a:cs typeface="Arial" pitchFamily="34" charset="0"/>
              </a:rPr>
              <a:t>Introduction</a:t>
            </a:r>
          </a:p>
          <a:p>
            <a:pPr algn="just"/>
            <a:endParaRPr lang="en-US" sz="3600" dirty="0" smtClean="0">
              <a:latin typeface="Arial" pitchFamily="34" charset="0"/>
              <a:cs typeface="Arial" pitchFamily="34" charset="0"/>
            </a:endParaRPr>
          </a:p>
          <a:p>
            <a:pPr algn="just"/>
            <a:r>
              <a:rPr lang="en-US" sz="2400" dirty="0" smtClean="0">
                <a:latin typeface="Arial" pitchFamily="34" charset="0"/>
                <a:cs typeface="Arial" pitchFamily="34" charset="0"/>
              </a:rPr>
              <a:t>Typical climate conditions for the 20</a:t>
            </a:r>
            <a:r>
              <a:rPr lang="en-US" sz="2400" baseline="30000" dirty="0" smtClean="0">
                <a:latin typeface="Arial" pitchFamily="34" charset="0"/>
                <a:cs typeface="Arial" pitchFamily="34" charset="0"/>
              </a:rPr>
              <a:t>th</a:t>
            </a:r>
            <a:r>
              <a:rPr lang="en-US" sz="2400" dirty="0" smtClean="0">
                <a:latin typeface="Arial" pitchFamily="34" charset="0"/>
                <a:cs typeface="Arial" pitchFamily="34" charset="0"/>
              </a:rPr>
              <a:t> Century may not provide adequate design parameters for the built environment of the 21</a:t>
            </a:r>
            <a:r>
              <a:rPr lang="en-US" sz="2400" baseline="30000" dirty="0" smtClean="0">
                <a:latin typeface="Arial" pitchFamily="34" charset="0"/>
                <a:cs typeface="Arial" pitchFamily="34" charset="0"/>
              </a:rPr>
              <a:t>st</a:t>
            </a:r>
            <a:r>
              <a:rPr lang="en-US" sz="2400" dirty="0" smtClean="0">
                <a:latin typeface="Arial" pitchFamily="34" charset="0"/>
                <a:cs typeface="Arial" pitchFamily="34" charset="0"/>
              </a:rPr>
              <a:t> Century due to a rapidly changing climate. The conventional practice in the engineering community for incorporating climate data into building design is to use the “Typical Meteorological Year” (TMY), a site-specific database of typical hourly values of climate developed by Wilcox and Marion based on observed conditions from the National Solar Radiation Data Base and meteorological data for 1976-2005 from NCDC. This TMY database enjoys wide use in building design and alternative energy applications. We propose an alternative method that uses regional climate models under the North American Regional Climate Change Assessment Program (NARCCAP) to produce scenarios of future typical meteorological years for the middle of the 21</a:t>
            </a:r>
            <a:r>
              <a:rPr lang="en-US" sz="2400" baseline="30000" dirty="0" smtClean="0">
                <a:latin typeface="Arial" pitchFamily="34" charset="0"/>
                <a:cs typeface="Arial" pitchFamily="34" charset="0"/>
              </a:rPr>
              <a:t>st</a:t>
            </a:r>
            <a:r>
              <a:rPr lang="en-US" sz="2400" dirty="0" smtClean="0">
                <a:latin typeface="Arial" pitchFamily="34" charset="0"/>
                <a:cs typeface="Arial" pitchFamily="34" charset="0"/>
              </a:rPr>
              <a:t> Century.</a:t>
            </a:r>
            <a:endParaRPr lang="en-US" sz="2400" dirty="0">
              <a:latin typeface="Arial" pitchFamily="34" charset="0"/>
              <a:cs typeface="Arial" pitchFamily="34" charset="0"/>
            </a:endParaRPr>
          </a:p>
        </p:txBody>
      </p:sp>
      <p:sp>
        <p:nvSpPr>
          <p:cNvPr id="114" name="TextBox 113"/>
          <p:cNvSpPr txBox="1"/>
          <p:nvPr/>
        </p:nvSpPr>
        <p:spPr>
          <a:xfrm>
            <a:off x="990600" y="12520434"/>
            <a:ext cx="12070080" cy="8956298"/>
          </a:xfrm>
          <a:prstGeom prst="rect">
            <a:avLst/>
          </a:prstGeom>
          <a:noFill/>
        </p:spPr>
        <p:txBody>
          <a:bodyPr wrap="square" rtlCol="0">
            <a:spAutoFit/>
          </a:bodyPr>
          <a:lstStyle/>
          <a:p>
            <a:r>
              <a:rPr lang="en-US" sz="3600" b="1" dirty="0" smtClean="0">
                <a:latin typeface="Arial" pitchFamily="34" charset="0"/>
                <a:cs typeface="Arial" pitchFamily="34" charset="0"/>
              </a:rPr>
              <a:t>Data and Methodology</a:t>
            </a:r>
          </a:p>
          <a:p>
            <a:pPr algn="just"/>
            <a:endParaRPr lang="en-US" sz="3600" dirty="0" smtClean="0">
              <a:latin typeface="Arial" pitchFamily="34" charset="0"/>
              <a:cs typeface="Arial" pitchFamily="34" charset="0"/>
            </a:endParaRPr>
          </a:p>
          <a:p>
            <a:pPr algn="just"/>
            <a:r>
              <a:rPr lang="en-US" sz="2400" dirty="0" smtClean="0">
                <a:latin typeface="Arial" pitchFamily="34" charset="0"/>
                <a:cs typeface="Arial" pitchFamily="34" charset="0"/>
              </a:rPr>
              <a:t>A total of nine variables are evaluated in this study – total sky cover, dry-bulb temperature, dew-point temperature, relative humidity, absolute humidity, pressure, wind speed, wind direction, and precipitation.</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We first assess whether the TMY data for our selected site (Mason City, Iowa) are, indeed, “typical” compared to observations.  We computed monthly and hourly averages of each variable using the current TMY3 data set and compared them to the 1976 to 2005 base period of observations using NCDC data.  (</a:t>
            </a:r>
            <a:r>
              <a:rPr lang="en-US" sz="2400" i="1" dirty="0" smtClean="0">
                <a:latin typeface="Arial" pitchFamily="34" charset="0"/>
                <a:cs typeface="Arial" pitchFamily="34" charset="0"/>
              </a:rPr>
              <a:t>Results not shown revealed that the differences were generally quite small – less than the monthly standard deviation in all months and all variables except relative humidity, pressure, and precipitation).</a:t>
            </a:r>
            <a:endParaRPr lang="en-US" sz="2400" dirty="0" smtClean="0">
              <a:latin typeface="Arial" pitchFamily="34" charset="0"/>
              <a:cs typeface="Arial" pitchFamily="34" charset="0"/>
            </a:endParaRP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Next we use reanalysis-driven runs of five NARCCAP regional climate models to evaluate their skill in reproducing TMY3 data.  Data were compared with the TMY3 months through both monthly and 3-hourly averages.   Comparing data in this way clearly shows the bias structure for each model. </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We then use NARCCAP data to evaluate monthly climate change in seven meteorological variables used in building design. The significance of these changes is assessed by comparison to interannual variability of the current climate at the selected site. Four NARCCAP global climate models (GCMs) and five regional climate models (RCMs) were used, represented by each model's closest grid point to Mason City. </a:t>
            </a:r>
            <a:endParaRPr lang="en-US" sz="2400" dirty="0">
              <a:latin typeface="Arial" pitchFamily="34" charset="0"/>
              <a:cs typeface="Arial" pitchFamily="34" charset="0"/>
            </a:endParaRPr>
          </a:p>
        </p:txBody>
      </p:sp>
      <p:sp>
        <p:nvSpPr>
          <p:cNvPr id="115" name="TextBox 114"/>
          <p:cNvSpPr txBox="1"/>
          <p:nvPr/>
        </p:nvSpPr>
        <p:spPr>
          <a:xfrm>
            <a:off x="17754600" y="6605349"/>
            <a:ext cx="10515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67AC"/>
                </a:solidFill>
                <a:effectLst/>
                <a:uLnTx/>
                <a:uFillTx/>
                <a:latin typeface="Arial" pitchFamily="34" charset="0"/>
                <a:cs typeface="Arial" pitchFamily="34" charset="0"/>
              </a:rPr>
              <a:t>Model</a:t>
            </a:r>
            <a:r>
              <a:rPr kumimoji="0" lang="en-US" sz="3600" b="1" i="0" u="none" strike="noStrike" kern="0" cap="none" spc="0" normalizeH="0" noProof="0" dirty="0" smtClean="0">
                <a:ln>
                  <a:noFill/>
                </a:ln>
                <a:solidFill>
                  <a:srgbClr val="0067AC"/>
                </a:solidFill>
                <a:effectLst/>
                <a:uLnTx/>
                <a:uFillTx/>
                <a:latin typeface="Arial" pitchFamily="34" charset="0"/>
                <a:cs typeface="Arial" pitchFamily="34" charset="0"/>
              </a:rPr>
              <a:t> Projected Change</a:t>
            </a:r>
            <a:endParaRPr kumimoji="0" lang="en-US" sz="3600" b="1" i="0" u="none" strike="noStrike" kern="0" cap="none" spc="0" normalizeH="0" baseline="0" noProof="0" dirty="0">
              <a:ln>
                <a:noFill/>
              </a:ln>
              <a:solidFill>
                <a:srgbClr val="0067AC"/>
              </a:solidFill>
              <a:effectLst/>
              <a:uLnTx/>
              <a:uFillTx/>
              <a:latin typeface="Arial" pitchFamily="34" charset="0"/>
              <a:cs typeface="Arial" pitchFamily="34" charset="0"/>
            </a:endParaRPr>
          </a:p>
        </p:txBody>
      </p:sp>
      <p:sp>
        <p:nvSpPr>
          <p:cNvPr id="116" name="TextBox 115"/>
          <p:cNvSpPr txBox="1"/>
          <p:nvPr/>
        </p:nvSpPr>
        <p:spPr>
          <a:xfrm>
            <a:off x="990600" y="22098000"/>
            <a:ext cx="10134600" cy="646331"/>
          </a:xfrm>
          <a:prstGeom prst="rect">
            <a:avLst/>
          </a:prstGeom>
          <a:noFill/>
        </p:spPr>
        <p:txBody>
          <a:bodyPr wrap="square" rtlCol="0">
            <a:spAutoFit/>
          </a:bodyPr>
          <a:lstStyle/>
          <a:p>
            <a:r>
              <a:rPr lang="en-US" sz="3600" b="1" dirty="0" smtClean="0">
                <a:latin typeface="Arial" pitchFamily="34" charset="0"/>
                <a:cs typeface="Arial" pitchFamily="34" charset="0"/>
              </a:rPr>
              <a:t>Results</a:t>
            </a:r>
          </a:p>
        </p:txBody>
      </p:sp>
      <p:sp>
        <p:nvSpPr>
          <p:cNvPr id="125" name="TextBox 124"/>
          <p:cNvSpPr txBox="1"/>
          <p:nvPr/>
        </p:nvSpPr>
        <p:spPr>
          <a:xfrm>
            <a:off x="15925800" y="12198489"/>
            <a:ext cx="14478000" cy="3693319"/>
          </a:xfrm>
          <a:prstGeom prst="rect">
            <a:avLst/>
          </a:prstGeom>
          <a:noFill/>
        </p:spPr>
        <p:txBody>
          <a:bodyPr wrap="square" rtlCol="0">
            <a:spAutoFit/>
          </a:bodyPr>
          <a:lstStyle/>
          <a:p>
            <a:r>
              <a:rPr lang="en-US" sz="2400" dirty="0" smtClean="0">
                <a:latin typeface="Arial" pitchFamily="34" charset="0"/>
                <a:cs typeface="Arial" pitchFamily="34" charset="0"/>
              </a:rPr>
              <a:t>Table 1:  NARCCAP average projected climate change for Mason City, Iowa.  Comparison of the bottom three rows for each variable shows that the models produce climate change values exceeding both natural variability of the 20</a:t>
            </a:r>
            <a:r>
              <a:rPr lang="en-US" sz="2400" baseline="30000" dirty="0" smtClean="0">
                <a:latin typeface="Arial" pitchFamily="34" charset="0"/>
                <a:cs typeface="Arial" pitchFamily="34" charset="0"/>
              </a:rPr>
              <a:t>th</a:t>
            </a:r>
            <a:r>
              <a:rPr lang="en-US" sz="2400" dirty="0" smtClean="0">
                <a:latin typeface="Arial" pitchFamily="34" charset="0"/>
                <a:cs typeface="Arial" pitchFamily="34" charset="0"/>
              </a:rPr>
              <a:t> Century and inter-modal variability in projected climate change for dry-bulb temperature, dew-point temperature, and absolute humidity (highlighted).</a:t>
            </a:r>
          </a:p>
          <a:p>
            <a:endParaRPr lang="en-US" sz="2400" dirty="0">
              <a:latin typeface="Arial" pitchFamily="34" charset="0"/>
              <a:cs typeface="Arial" pitchFamily="34" charset="0"/>
            </a:endParaRPr>
          </a:p>
          <a:p>
            <a:r>
              <a:rPr lang="en-US" sz="1800" dirty="0" smtClean="0">
                <a:latin typeface="Arial" pitchFamily="34" charset="0"/>
                <a:cs typeface="Arial" pitchFamily="34" charset="0"/>
              </a:rPr>
              <a:t>Global climate models used include </a:t>
            </a:r>
            <a:r>
              <a:rPr lang="en-US" sz="1800" dirty="0">
                <a:latin typeface="Arial" pitchFamily="34" charset="0"/>
                <a:cs typeface="Arial" pitchFamily="34" charset="0"/>
              </a:rPr>
              <a:t>the Community Climate System Model (</a:t>
            </a:r>
            <a:r>
              <a:rPr lang="en-US" sz="1800" dirty="0" smtClean="0">
                <a:latin typeface="Arial" pitchFamily="34" charset="0"/>
                <a:cs typeface="Arial" pitchFamily="34" charset="0"/>
              </a:rPr>
              <a:t>CCSM), the Third </a:t>
            </a:r>
            <a:r>
              <a:rPr lang="en-US" sz="1800" dirty="0">
                <a:latin typeface="Arial" pitchFamily="34" charset="0"/>
                <a:cs typeface="Arial" pitchFamily="34" charset="0"/>
              </a:rPr>
              <a:t>Generation Coupled Global Climate Model (</a:t>
            </a:r>
            <a:r>
              <a:rPr lang="en-US" sz="1800" dirty="0" smtClean="0">
                <a:latin typeface="Arial" pitchFamily="34" charset="0"/>
                <a:cs typeface="Arial" pitchFamily="34" charset="0"/>
              </a:rPr>
              <a:t>CGCM3), the Hadley </a:t>
            </a:r>
            <a:r>
              <a:rPr lang="en-US" sz="1800" dirty="0">
                <a:latin typeface="Arial" pitchFamily="34" charset="0"/>
                <a:cs typeface="Arial" pitchFamily="34" charset="0"/>
              </a:rPr>
              <a:t>Centre Coupled Model version 3 (</a:t>
            </a:r>
            <a:r>
              <a:rPr lang="en-US" sz="1800" dirty="0" smtClean="0">
                <a:latin typeface="Arial" pitchFamily="34" charset="0"/>
                <a:cs typeface="Arial" pitchFamily="34" charset="0"/>
              </a:rPr>
              <a:t>HadCM3), and the Geophysical </a:t>
            </a:r>
            <a:r>
              <a:rPr lang="en-US" sz="1800" dirty="0">
                <a:latin typeface="Arial" pitchFamily="34" charset="0"/>
                <a:cs typeface="Arial" pitchFamily="34" charset="0"/>
              </a:rPr>
              <a:t>Fluid Dynamics Laboratory GCM (GFDL</a:t>
            </a:r>
            <a:r>
              <a:rPr lang="en-US" sz="1800" dirty="0" smtClean="0">
                <a:latin typeface="Arial" pitchFamily="34" charset="0"/>
                <a:cs typeface="Arial" pitchFamily="34" charset="0"/>
              </a:rPr>
              <a:t>).  Regional climate models used include the </a:t>
            </a:r>
            <a:r>
              <a:rPr lang="en-US" sz="1800" dirty="0">
                <a:latin typeface="Arial" pitchFamily="34" charset="0"/>
                <a:cs typeface="Arial" pitchFamily="34" charset="0"/>
              </a:rPr>
              <a:t>Canadian Regional Climate Model (</a:t>
            </a:r>
            <a:r>
              <a:rPr lang="en-US" sz="1800" dirty="0" smtClean="0">
                <a:latin typeface="Arial" pitchFamily="34" charset="0"/>
                <a:cs typeface="Arial" pitchFamily="34" charset="0"/>
              </a:rPr>
              <a:t>CRCM), the Hadley </a:t>
            </a:r>
            <a:r>
              <a:rPr lang="en-US" sz="1800" dirty="0">
                <a:latin typeface="Arial" pitchFamily="34" charset="0"/>
                <a:cs typeface="Arial" pitchFamily="34" charset="0"/>
              </a:rPr>
              <a:t>Regional Model 3 (</a:t>
            </a:r>
            <a:r>
              <a:rPr lang="en-US" sz="1800" dirty="0" smtClean="0">
                <a:latin typeface="Arial" pitchFamily="34" charset="0"/>
                <a:cs typeface="Arial" pitchFamily="34" charset="0"/>
              </a:rPr>
              <a:t>HRM3), the PSU/NCAR </a:t>
            </a:r>
            <a:r>
              <a:rPr lang="en-US" sz="1800" dirty="0" err="1">
                <a:latin typeface="Arial" pitchFamily="34" charset="0"/>
                <a:cs typeface="Arial" pitchFamily="34" charset="0"/>
              </a:rPr>
              <a:t>Mesoscale</a:t>
            </a:r>
            <a:r>
              <a:rPr lang="en-US" sz="1800" dirty="0">
                <a:latin typeface="Arial" pitchFamily="34" charset="0"/>
                <a:cs typeface="Arial" pitchFamily="34" charset="0"/>
              </a:rPr>
              <a:t> Model (</a:t>
            </a:r>
            <a:r>
              <a:rPr lang="en-US" sz="1800" dirty="0" smtClean="0">
                <a:latin typeface="Arial" pitchFamily="34" charset="0"/>
                <a:cs typeface="Arial" pitchFamily="34" charset="0"/>
              </a:rPr>
              <a:t>MM5I), the Regional </a:t>
            </a:r>
            <a:r>
              <a:rPr lang="en-US" sz="1800" dirty="0">
                <a:latin typeface="Arial" pitchFamily="34" charset="0"/>
                <a:cs typeface="Arial" pitchFamily="34" charset="0"/>
              </a:rPr>
              <a:t>Climate Model version 3 (</a:t>
            </a:r>
            <a:r>
              <a:rPr lang="en-US" sz="1800" dirty="0" smtClean="0">
                <a:latin typeface="Arial" pitchFamily="34" charset="0"/>
                <a:cs typeface="Arial" pitchFamily="34" charset="0"/>
              </a:rPr>
              <a:t>RCM3), and the Weather </a:t>
            </a:r>
            <a:r>
              <a:rPr lang="en-US" sz="1800" dirty="0">
                <a:latin typeface="Arial" pitchFamily="34" charset="0"/>
                <a:cs typeface="Arial" pitchFamily="34" charset="0"/>
              </a:rPr>
              <a:t>Research &amp; Forecasting Model (WRFG</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p>
            <a:endParaRPr lang="en-US" sz="18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128" name="TextBox 127"/>
          <p:cNvSpPr txBox="1"/>
          <p:nvPr/>
        </p:nvSpPr>
        <p:spPr>
          <a:xfrm>
            <a:off x="15925800" y="25328940"/>
            <a:ext cx="14478000" cy="1569660"/>
          </a:xfrm>
          <a:prstGeom prst="rect">
            <a:avLst/>
          </a:prstGeom>
          <a:noFill/>
        </p:spPr>
        <p:txBody>
          <a:bodyPr wrap="square" rtlCol="0">
            <a:spAutoFit/>
          </a:bodyPr>
          <a:lstStyle/>
          <a:p>
            <a:r>
              <a:rPr lang="en-US" sz="2400" dirty="0" smtClean="0">
                <a:latin typeface="Arial" pitchFamily="34" charset="0"/>
                <a:cs typeface="Arial" pitchFamily="34" charset="0"/>
              </a:rPr>
              <a:t>Figure 4: Seasonal changes in the diurnal patterns of temperature and humidity for the CRCM-CCSM model for Mason City, Iowa.  (</a:t>
            </a:r>
            <a:r>
              <a:rPr lang="en-US" sz="2400" dirty="0" err="1" smtClean="0">
                <a:latin typeface="Arial" pitchFamily="34" charset="0"/>
                <a:cs typeface="Arial" pitchFamily="34" charset="0"/>
              </a:rPr>
              <a:t>a,c</a:t>
            </a:r>
            <a:r>
              <a:rPr lang="en-US" sz="2400" dirty="0" smtClean="0">
                <a:latin typeface="Arial" pitchFamily="34" charset="0"/>
                <a:cs typeface="Arial" pitchFamily="34" charset="0"/>
              </a:rPr>
              <a:t>) </a:t>
            </a:r>
            <a:r>
              <a:rPr lang="en-US" sz="2400" dirty="0" smtClean="0">
                <a:latin typeface="Arial" pitchFamily="34" charset="0"/>
                <a:cs typeface="Arial" pitchFamily="34" charset="0"/>
              </a:rPr>
              <a:t>January temperature changes project an increase in relative humidity.  (</a:t>
            </a:r>
            <a:r>
              <a:rPr lang="en-US" sz="2400" dirty="0" err="1" smtClean="0">
                <a:latin typeface="Arial" pitchFamily="34" charset="0"/>
                <a:cs typeface="Arial" pitchFamily="34" charset="0"/>
              </a:rPr>
              <a:t>b,d</a:t>
            </a:r>
            <a:r>
              <a:rPr lang="en-US" sz="2400" dirty="0" smtClean="0">
                <a:latin typeface="Arial" pitchFamily="34" charset="0"/>
                <a:cs typeface="Arial" pitchFamily="34" charset="0"/>
              </a:rPr>
              <a:t>) </a:t>
            </a:r>
            <a:r>
              <a:rPr lang="en-US" sz="2400" dirty="0" smtClean="0">
                <a:latin typeface="Arial" pitchFamily="34" charset="0"/>
                <a:cs typeface="Arial" pitchFamily="34" charset="0"/>
              </a:rPr>
              <a:t>July temperature changes project a decrease in relative humidity.  Projected July temperature changes are more than twice the standard deviation (natural variability) of the last 30 years.</a:t>
            </a:r>
            <a:endParaRPr lang="en-US" sz="2400" dirty="0">
              <a:latin typeface="Arial" pitchFamily="34" charset="0"/>
              <a:cs typeface="Arial" pitchFamily="34" charset="0"/>
            </a:endParaRPr>
          </a:p>
        </p:txBody>
      </p:sp>
      <p:sp>
        <p:nvSpPr>
          <p:cNvPr id="131" name="TextBox 130"/>
          <p:cNvSpPr txBox="1"/>
          <p:nvPr/>
        </p:nvSpPr>
        <p:spPr>
          <a:xfrm>
            <a:off x="1882140" y="23372802"/>
            <a:ext cx="102870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67AC"/>
                </a:solidFill>
                <a:effectLst/>
                <a:uLnTx/>
                <a:uFillTx/>
                <a:latin typeface="Arial" pitchFamily="34" charset="0"/>
                <a:cs typeface="Arial" pitchFamily="34" charset="0"/>
              </a:rPr>
              <a:t>Model Evaluation</a:t>
            </a:r>
            <a:endParaRPr kumimoji="0" lang="en-US" sz="3600" b="1" i="0" u="none" strike="noStrike" kern="0" cap="none" spc="0" normalizeH="0" baseline="0" noProof="0" dirty="0">
              <a:ln>
                <a:noFill/>
              </a:ln>
              <a:solidFill>
                <a:srgbClr val="0067AC"/>
              </a:solidFill>
              <a:effectLst/>
              <a:uLnTx/>
              <a:uFillTx/>
              <a:latin typeface="Arial" pitchFamily="34" charset="0"/>
              <a:cs typeface="Arial" pitchFamily="34" charset="0"/>
            </a:endParaRPr>
          </a:p>
        </p:txBody>
      </p:sp>
      <p:sp>
        <p:nvSpPr>
          <p:cNvPr id="133" name="TextBox 132"/>
          <p:cNvSpPr txBox="1"/>
          <p:nvPr/>
        </p:nvSpPr>
        <p:spPr>
          <a:xfrm>
            <a:off x="1996440" y="28834140"/>
            <a:ext cx="10058400" cy="1569660"/>
          </a:xfrm>
          <a:prstGeom prst="rect">
            <a:avLst/>
          </a:prstGeom>
          <a:noFill/>
        </p:spPr>
        <p:txBody>
          <a:bodyPr wrap="square" rtlCol="0">
            <a:spAutoFit/>
          </a:bodyPr>
          <a:lstStyle/>
          <a:p>
            <a:r>
              <a:rPr lang="en-US" sz="2400" dirty="0" smtClean="0">
                <a:latin typeface="Arial" pitchFamily="34" charset="0"/>
                <a:cs typeface="Arial" pitchFamily="34" charset="0"/>
              </a:rPr>
              <a:t>Figure 1:  Comparison of TMY3 and HRM3-NCEP average monthly </a:t>
            </a:r>
          </a:p>
          <a:p>
            <a:r>
              <a:rPr lang="en-US" sz="2400" dirty="0" smtClean="0">
                <a:latin typeface="Arial" pitchFamily="34" charset="0"/>
                <a:cs typeface="Arial" pitchFamily="34" charset="0"/>
              </a:rPr>
              <a:t>dry-bulb temperature for Mason City, IA.  The Comparison shows a consistent warm bias in the dry-bulb temperature for the HRM3 regional climate model.</a:t>
            </a:r>
            <a:endParaRPr lang="en-US" sz="2400" dirty="0">
              <a:latin typeface="Arial" pitchFamily="34" charset="0"/>
              <a:cs typeface="Arial" pitchFamily="34" charset="0"/>
            </a:endParaRPr>
          </a:p>
        </p:txBody>
      </p:sp>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31394400"/>
            <a:ext cx="8517050" cy="1524000"/>
          </a:xfrm>
          <a:prstGeom prst="rect">
            <a:avLst/>
          </a:prstGeom>
        </p:spPr>
      </p:pic>
      <p:pic>
        <p:nvPicPr>
          <p:cNvPr id="103" name="Picture 102" descr="CBER_Logo.jpg"/>
          <p:cNvPicPr>
            <a:picLocks noChangeAspect="1"/>
          </p:cNvPicPr>
          <p:nvPr/>
        </p:nvPicPr>
        <p:blipFill>
          <a:blip r:embed="rId3" cstate="print"/>
          <a:stretch>
            <a:fillRect/>
          </a:stretch>
        </p:blipFill>
        <p:spPr>
          <a:xfrm>
            <a:off x="17896304" y="31546800"/>
            <a:ext cx="8098593" cy="1295400"/>
          </a:xfrm>
          <a:prstGeom prst="rect">
            <a:avLst/>
          </a:prstGeom>
        </p:spPr>
      </p:pic>
      <p:pic>
        <p:nvPicPr>
          <p:cNvPr id="4" name="Picture 9" descr="http://www.cgrer.uiowa.edu/logos/CGRER%20LOGOS/chrome3.jpg"/>
          <p:cNvPicPr>
            <a:picLocks noChangeAspect="1" noChangeArrowheads="1"/>
          </p:cNvPicPr>
          <p:nvPr/>
        </p:nvPicPr>
        <p:blipFill>
          <a:blip r:embed="rId4" cstate="print"/>
          <a:srcRect l="2667" t="2667" r="4000" b="6667"/>
          <a:stretch>
            <a:fillRect/>
          </a:stretch>
        </p:blipFill>
        <p:spPr bwMode="auto">
          <a:xfrm>
            <a:off x="34518600" y="31394400"/>
            <a:ext cx="6172200" cy="1498963"/>
          </a:xfrm>
          <a:prstGeom prst="rect">
            <a:avLst/>
          </a:prstGeom>
          <a:noFill/>
        </p:spPr>
      </p:pic>
      <p:pic>
        <p:nvPicPr>
          <p:cNvPr id="104" name="Picture 103"/>
          <p:cNvPicPr>
            <a:picLocks noChangeAspect="1"/>
          </p:cNvPicPr>
          <p:nvPr/>
        </p:nvPicPr>
        <p:blipFill>
          <a:blip r:embed="rId5" cstate="print"/>
          <a:srcRect/>
          <a:stretch>
            <a:fillRect/>
          </a:stretch>
        </p:blipFill>
        <p:spPr bwMode="auto">
          <a:xfrm>
            <a:off x="2567940" y="24384000"/>
            <a:ext cx="8915400" cy="4015523"/>
          </a:xfrm>
          <a:prstGeom prst="rect">
            <a:avLst/>
          </a:prstGeom>
          <a:noFill/>
        </p:spPr>
      </p:pic>
      <p:pic>
        <p:nvPicPr>
          <p:cNvPr id="107" name="Picture 106"/>
          <p:cNvPicPr>
            <a:picLocks noChangeAspect="1"/>
          </p:cNvPicPr>
          <p:nvPr/>
        </p:nvPicPr>
        <p:blipFill>
          <a:blip r:embed="rId6" cstate="print"/>
          <a:srcRect/>
          <a:stretch>
            <a:fillRect/>
          </a:stretch>
        </p:blipFill>
        <p:spPr bwMode="auto">
          <a:xfrm>
            <a:off x="16459200" y="16794540"/>
            <a:ext cx="13411200" cy="8046720"/>
          </a:xfrm>
          <a:prstGeom prst="rect">
            <a:avLst/>
          </a:prstGeom>
          <a:noFill/>
        </p:spPr>
      </p:pic>
      <p:graphicFrame>
        <p:nvGraphicFramePr>
          <p:cNvPr id="108" name="Table 107"/>
          <p:cNvGraphicFramePr>
            <a:graphicFrameLocks noGrp="1"/>
          </p:cNvGraphicFramePr>
          <p:nvPr/>
        </p:nvGraphicFramePr>
        <p:xfrm>
          <a:off x="15163800" y="7672149"/>
          <a:ext cx="15925807" cy="3962400"/>
        </p:xfrm>
        <a:graphic>
          <a:graphicData uri="http://schemas.openxmlformats.org/drawingml/2006/table">
            <a:tbl>
              <a:tblPr/>
              <a:tblGrid>
                <a:gridCol w="2865313"/>
                <a:gridCol w="1266068"/>
                <a:gridCol w="1543714"/>
                <a:gridCol w="1543714"/>
                <a:gridCol w="1243854"/>
                <a:gridCol w="1332702"/>
                <a:gridCol w="1732516"/>
                <a:gridCol w="1599244"/>
                <a:gridCol w="1299389"/>
                <a:gridCol w="1499293"/>
              </a:tblGrid>
              <a:tr h="406400">
                <a:tc>
                  <a:txBody>
                    <a:bodyPr/>
                    <a:lstStyle/>
                    <a:p>
                      <a:pPr marL="4445" marR="0" indent="0" algn="ctr">
                        <a:spcBef>
                          <a:spcPts val="0"/>
                        </a:spcBef>
                        <a:spcAft>
                          <a:spcPts val="0"/>
                        </a:spcAft>
                      </a:pPr>
                      <a:r>
                        <a:rPr lang="en-US" sz="2000" b="1" dirty="0" smtClean="0">
                          <a:latin typeface="Times New Roman"/>
                          <a:ea typeface="Calibri"/>
                        </a:rPr>
                        <a:t>Model</a:t>
                      </a:r>
                      <a:endParaRPr lang="en-US" sz="2000" b="1"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b="1" dirty="0" err="1">
                          <a:latin typeface="Times New Roman"/>
                          <a:ea typeface="Calibri"/>
                        </a:rPr>
                        <a:t>Totcld</a:t>
                      </a:r>
                      <a:endParaRPr lang="en-US" sz="2000" b="1" dirty="0">
                        <a:latin typeface="Times New Roman"/>
                        <a:ea typeface="Calibri"/>
                      </a:endParaRPr>
                    </a:p>
                    <a:p>
                      <a:pPr marL="4445" marR="0" indent="0" algn="ctr">
                        <a:spcBef>
                          <a:spcPts val="0"/>
                        </a:spcBef>
                        <a:spcAft>
                          <a:spcPts val="0"/>
                        </a:spcAft>
                      </a:pPr>
                      <a:r>
                        <a:rPr lang="en-US" sz="2000" b="1" dirty="0">
                          <a:latin typeface="Times New Roman"/>
                          <a:ea typeface="Calibri"/>
                        </a:rPr>
                        <a:t>(tenths)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b="1" dirty="0" err="1">
                          <a:latin typeface="Times New Roman"/>
                          <a:ea typeface="Calibri"/>
                        </a:rPr>
                        <a:t>Drybulb</a:t>
                      </a:r>
                      <a:endParaRPr lang="en-US" sz="2000" b="1" dirty="0">
                        <a:latin typeface="Times New Roman"/>
                        <a:ea typeface="Calibri"/>
                      </a:endParaRPr>
                    </a:p>
                    <a:p>
                      <a:pPr marL="4445" marR="0" indent="0" algn="ctr">
                        <a:spcBef>
                          <a:spcPts val="0"/>
                        </a:spcBef>
                        <a:spcAft>
                          <a:spcPts val="0"/>
                        </a:spcAft>
                      </a:pPr>
                      <a:r>
                        <a:rPr lang="en-US" sz="2000" b="1" dirty="0">
                          <a:latin typeface="Times New Roman"/>
                          <a:ea typeface="Calibri"/>
                        </a:rPr>
                        <a:t>(°F/ 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b="1">
                          <a:latin typeface="Times New Roman"/>
                          <a:ea typeface="Calibri"/>
                        </a:rPr>
                        <a:t>Dewpoint</a:t>
                      </a:r>
                    </a:p>
                    <a:p>
                      <a:pPr marL="4445" marR="0" indent="0" algn="ctr">
                        <a:spcBef>
                          <a:spcPts val="0"/>
                        </a:spcBef>
                        <a:spcAft>
                          <a:spcPts val="0"/>
                        </a:spcAft>
                      </a:pPr>
                      <a:r>
                        <a:rPr lang="en-US" sz="2000" b="1">
                          <a:latin typeface="Times New Roman"/>
                          <a:ea typeface="Calibri"/>
                        </a:rPr>
                        <a:t>(°F / 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b="1" dirty="0" err="1">
                          <a:latin typeface="Times New Roman"/>
                          <a:ea typeface="Calibri"/>
                        </a:rPr>
                        <a:t>Rhum</a:t>
                      </a:r>
                      <a:endParaRPr lang="en-US" sz="2000" b="1" dirty="0">
                        <a:latin typeface="Times New Roman"/>
                        <a:ea typeface="Calibri"/>
                      </a:endParaRPr>
                    </a:p>
                    <a:p>
                      <a:pPr marL="4445" marR="0" indent="0" algn="ctr">
                        <a:spcBef>
                          <a:spcPts val="0"/>
                        </a:spcBef>
                        <a:spcAft>
                          <a:spcPts val="0"/>
                        </a:spcAft>
                      </a:pPr>
                      <a:r>
                        <a:rPr lang="en-US" sz="2000" b="1" dirty="0">
                          <a:latin typeface="Times New Roman"/>
                          <a:ea typeface="Calibri"/>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b="1" dirty="0" err="1">
                          <a:latin typeface="Times New Roman"/>
                          <a:ea typeface="Calibri"/>
                        </a:rPr>
                        <a:t>Ahum</a:t>
                      </a:r>
                      <a:endParaRPr lang="en-US" sz="2000" b="1" dirty="0">
                        <a:latin typeface="Times New Roman"/>
                        <a:ea typeface="Calibri"/>
                      </a:endParaRPr>
                    </a:p>
                    <a:p>
                      <a:pPr marL="4445" marR="0" indent="0" algn="ctr">
                        <a:spcBef>
                          <a:spcPts val="0"/>
                        </a:spcBef>
                        <a:spcAft>
                          <a:spcPts val="0"/>
                        </a:spcAft>
                      </a:pPr>
                      <a:r>
                        <a:rPr lang="en-US" sz="2000" b="1" dirty="0">
                          <a:latin typeface="Times New Roman"/>
                          <a:ea typeface="Calibri"/>
                        </a:rPr>
                        <a:t>(g cm</a:t>
                      </a:r>
                      <a:r>
                        <a:rPr lang="en-US" sz="2000" b="1" baseline="30000" dirty="0">
                          <a:latin typeface="Times New Roman"/>
                          <a:ea typeface="Calibri"/>
                        </a:rPr>
                        <a:t>-3</a:t>
                      </a:r>
                      <a:r>
                        <a:rPr lang="en-US" sz="2000" b="1" dirty="0">
                          <a:latin typeface="Times New Roman"/>
                          <a:ea typeface="Calibri"/>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b="1" dirty="0">
                          <a:latin typeface="Times New Roman"/>
                          <a:ea typeface="Calibri"/>
                        </a:rPr>
                        <a:t>Pressure</a:t>
                      </a:r>
                    </a:p>
                    <a:p>
                      <a:pPr marL="4445" marR="0" indent="0" algn="ctr">
                        <a:spcBef>
                          <a:spcPts val="0"/>
                        </a:spcBef>
                        <a:spcAft>
                          <a:spcPts val="0"/>
                        </a:spcAft>
                      </a:pPr>
                      <a:r>
                        <a:rPr lang="en-US" sz="2000" b="1" dirty="0">
                          <a:latin typeface="Times New Roman"/>
                          <a:ea typeface="Calibri"/>
                        </a:rPr>
                        <a:t>(in Hg / mbar)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b="1" dirty="0" err="1">
                          <a:latin typeface="Times New Roman"/>
                          <a:ea typeface="Calibri"/>
                        </a:rPr>
                        <a:t>Wspd</a:t>
                      </a:r>
                      <a:endParaRPr lang="en-US" sz="2000" b="1" dirty="0">
                        <a:latin typeface="Times New Roman"/>
                        <a:ea typeface="Calibri"/>
                      </a:endParaRPr>
                    </a:p>
                    <a:p>
                      <a:pPr marL="4445" marR="0" indent="0" algn="ctr">
                        <a:spcBef>
                          <a:spcPts val="0"/>
                        </a:spcBef>
                        <a:spcAft>
                          <a:spcPts val="0"/>
                        </a:spcAft>
                      </a:pPr>
                      <a:r>
                        <a:rPr lang="en-US" sz="2000" b="1" dirty="0">
                          <a:latin typeface="Times New Roman"/>
                          <a:ea typeface="Calibri"/>
                        </a:rPr>
                        <a:t>(mph / m s</a:t>
                      </a:r>
                      <a:r>
                        <a:rPr lang="en-US" sz="2000" b="1" baseline="30000" dirty="0">
                          <a:latin typeface="Times New Roman"/>
                          <a:ea typeface="Calibri"/>
                        </a:rPr>
                        <a:t>-1</a:t>
                      </a:r>
                      <a:r>
                        <a:rPr lang="en-US" sz="2000" b="1" dirty="0">
                          <a:latin typeface="Times New Roman"/>
                          <a:ea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b="1" dirty="0" err="1" smtClean="0">
                          <a:latin typeface="Times New Roman"/>
                          <a:ea typeface="Calibri"/>
                        </a:rPr>
                        <a:t>Wdir</a:t>
                      </a:r>
                      <a:endParaRPr lang="en-US" sz="2000" b="1" dirty="0" smtClean="0">
                        <a:latin typeface="Times New Roman"/>
                        <a:ea typeface="Calibri"/>
                      </a:endParaRPr>
                    </a:p>
                    <a:p>
                      <a:pPr marL="4445" marR="0" indent="0" algn="ctr">
                        <a:spcBef>
                          <a:spcPts val="0"/>
                        </a:spcBef>
                        <a:spcAft>
                          <a:spcPts val="0"/>
                        </a:spcAft>
                      </a:pPr>
                      <a:r>
                        <a:rPr lang="en-US" sz="2000" b="1" dirty="0" smtClean="0">
                          <a:latin typeface="Times New Roman"/>
                          <a:ea typeface="Calibri"/>
                        </a:rPr>
                        <a:t>(degrees)</a:t>
                      </a:r>
                      <a:endParaRPr lang="en-US" sz="2000" b="1"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b="1" dirty="0" smtClean="0">
                          <a:latin typeface="Times New Roman"/>
                          <a:ea typeface="Calibri"/>
                        </a:rPr>
                        <a:t>Precip</a:t>
                      </a:r>
                    </a:p>
                    <a:p>
                      <a:pPr marL="4445" marR="0" indent="0" algn="ctr">
                        <a:spcBef>
                          <a:spcPts val="0"/>
                        </a:spcBef>
                        <a:spcAft>
                          <a:spcPts val="0"/>
                        </a:spcAft>
                      </a:pPr>
                      <a:r>
                        <a:rPr lang="en-US" sz="2000" b="1" dirty="0" smtClean="0">
                          <a:latin typeface="Times New Roman"/>
                          <a:ea typeface="Calibri"/>
                        </a:rPr>
                        <a:t>(in</a:t>
                      </a:r>
                      <a:r>
                        <a:rPr lang="en-US" sz="2000" b="1" baseline="0" dirty="0" smtClean="0">
                          <a:latin typeface="Times New Roman"/>
                          <a:ea typeface="Calibri"/>
                        </a:rPr>
                        <a:t> / mm)</a:t>
                      </a:r>
                      <a:endParaRPr lang="en-US" sz="2000" b="1"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200">
                <a:tc>
                  <a:txBody>
                    <a:bodyPr/>
                    <a:lstStyle/>
                    <a:p>
                      <a:pPr marL="4445" marR="0" indent="0" algn="ctr">
                        <a:spcBef>
                          <a:spcPts val="0"/>
                        </a:spcBef>
                        <a:spcAft>
                          <a:spcPts val="0"/>
                        </a:spcAft>
                      </a:pPr>
                      <a:r>
                        <a:rPr lang="en-US" sz="2000" dirty="0">
                          <a:latin typeface="Times New Roman"/>
                          <a:ea typeface="Calibri"/>
                        </a:rPr>
                        <a:t>CRCM-CCSM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5.18 / 2.88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a:latin typeface="Times New Roman"/>
                          <a:ea typeface="Calibri"/>
                        </a:rPr>
                        <a:t>5.67 / 3.15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2.05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1.49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0.014 / 0.48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-0.09 / -0.04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-6.51</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0.08 / 1.96</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200">
                <a:tc>
                  <a:txBody>
                    <a:bodyPr/>
                    <a:lstStyle/>
                    <a:p>
                      <a:pPr marL="4445" marR="0" indent="0" algn="ctr">
                        <a:spcBef>
                          <a:spcPts val="0"/>
                        </a:spcBef>
                        <a:spcAft>
                          <a:spcPts val="0"/>
                        </a:spcAft>
                      </a:pPr>
                      <a:r>
                        <a:rPr lang="en-US" sz="2000">
                          <a:latin typeface="Times New Roman"/>
                          <a:ea typeface="Calibri"/>
                        </a:rPr>
                        <a:t>CRCM-CGCM3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5.85 / 3.25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4.54 / 2.52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a:latin typeface="Times New Roman"/>
                          <a:ea typeface="Calibri"/>
                        </a:rPr>
                        <a:t>-2.15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1.20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0.003 / 0.09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-0.04 / -0.02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-4.33</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0.05 / 1.30</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200">
                <a:tc>
                  <a:txBody>
                    <a:bodyPr/>
                    <a:lstStyle/>
                    <a:p>
                      <a:pPr marL="4445" marR="0" indent="0" algn="ctr">
                        <a:spcBef>
                          <a:spcPts val="0"/>
                        </a:spcBef>
                        <a:spcAft>
                          <a:spcPts val="0"/>
                        </a:spcAft>
                      </a:pPr>
                      <a:r>
                        <a:rPr lang="en-US" sz="2000">
                          <a:latin typeface="Times New Roman"/>
                          <a:ea typeface="Calibri"/>
                        </a:rPr>
                        <a:t>HRM3-HadCM3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4.80 / 2.67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3.37 / 1.87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-2.84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0.92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a:latin typeface="Times New Roman"/>
                          <a:ea typeface="Calibri"/>
                        </a:rPr>
                        <a:t>-0.022 / -0.73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-0.02 / -0.01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15.72</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0.29 / 7.34</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200">
                <a:tc>
                  <a:txBody>
                    <a:bodyPr/>
                    <a:lstStyle/>
                    <a:p>
                      <a:pPr marL="4445" marR="0" indent="0" algn="ctr">
                        <a:spcBef>
                          <a:spcPts val="0"/>
                        </a:spcBef>
                        <a:spcAft>
                          <a:spcPts val="0"/>
                        </a:spcAft>
                      </a:pPr>
                      <a:r>
                        <a:rPr lang="en-US" sz="2000">
                          <a:latin typeface="Times New Roman"/>
                          <a:ea typeface="Calibri"/>
                        </a:rPr>
                        <a:t>MM5I-CCSM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a:latin typeface="Times New Roman"/>
                          <a:ea typeface="Calibri"/>
                        </a:rPr>
                        <a:t>3.67 / 2.04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4.15 / 2.30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1.12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1.02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a:latin typeface="Times New Roman"/>
                          <a:ea typeface="Calibri"/>
                        </a:rPr>
                        <a:t>0.013 / 0.45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-0.10 / -0.04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-4.20</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0.38 / 9.76</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200">
                <a:tc>
                  <a:txBody>
                    <a:bodyPr/>
                    <a:lstStyle/>
                    <a:p>
                      <a:pPr marL="4445" marR="0" indent="0" algn="ctr">
                        <a:spcBef>
                          <a:spcPts val="0"/>
                        </a:spcBef>
                        <a:spcAft>
                          <a:spcPts val="0"/>
                        </a:spcAft>
                      </a:pPr>
                      <a:r>
                        <a:rPr lang="en-US" sz="2000">
                          <a:latin typeface="Times New Roman"/>
                          <a:ea typeface="Calibri"/>
                        </a:rPr>
                        <a:t>RCM3-CGCM3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a:latin typeface="Times New Roman"/>
                          <a:ea typeface="Calibri"/>
                        </a:rPr>
                        <a:t>4.61 / 2.56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4.27 / 2.37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a:latin typeface="Times New Roman"/>
                          <a:ea typeface="Calibri"/>
                        </a:rPr>
                        <a:t>-0.04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1.07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a:latin typeface="Times New Roman"/>
                          <a:ea typeface="Calibri"/>
                        </a:rPr>
                        <a:t>0.004 / 0.14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-0.17 / -0.08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-6.48</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0.20 / 5.04</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200">
                <a:tc>
                  <a:txBody>
                    <a:bodyPr/>
                    <a:lstStyle/>
                    <a:p>
                      <a:pPr marL="4445" marR="0" indent="0" algn="ctr">
                        <a:spcBef>
                          <a:spcPts val="0"/>
                        </a:spcBef>
                        <a:spcAft>
                          <a:spcPts val="0"/>
                        </a:spcAft>
                      </a:pPr>
                      <a:r>
                        <a:rPr lang="en-US" sz="2000">
                          <a:latin typeface="Times New Roman"/>
                          <a:ea typeface="Calibri"/>
                        </a:rPr>
                        <a:t>RCM3-GFDL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4.01 / 2.23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3.70 / 2.05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-0.05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0.88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0.015 / 0.51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-0.08 / -0.04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1.84</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0.20</a:t>
                      </a:r>
                      <a:r>
                        <a:rPr lang="en-US" sz="2000" baseline="0" dirty="0" smtClean="0">
                          <a:latin typeface="Times New Roman"/>
                          <a:ea typeface="Calibri"/>
                        </a:rPr>
                        <a:t> / 5.03</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200">
                <a:tc>
                  <a:txBody>
                    <a:bodyPr/>
                    <a:lstStyle/>
                    <a:p>
                      <a:pPr marL="4445" marR="0" indent="0" algn="ctr">
                        <a:spcBef>
                          <a:spcPts val="0"/>
                        </a:spcBef>
                        <a:spcAft>
                          <a:spcPts val="0"/>
                        </a:spcAft>
                      </a:pPr>
                      <a:r>
                        <a:rPr lang="en-US" sz="2000">
                          <a:latin typeface="Times New Roman"/>
                          <a:ea typeface="Calibri"/>
                        </a:rPr>
                        <a:t>WRFG-CCSM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a:latin typeface="Times New Roman"/>
                          <a:ea typeface="Calibri"/>
                        </a:rPr>
                        <a:t>4.87 / 2.71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5.19 / 2.88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a:latin typeface="Times New Roman"/>
                          <a:ea typeface="Calibri"/>
                        </a:rPr>
                        <a:t>1.19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1.03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0.020 / 0.68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-0.18 / -0.08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-3.58</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0.25 / 6.27</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200">
                <a:tc>
                  <a:txBody>
                    <a:bodyPr/>
                    <a:lstStyle/>
                    <a:p>
                      <a:pPr marL="4445" marR="0" indent="0" algn="ctr">
                        <a:spcBef>
                          <a:spcPts val="0"/>
                        </a:spcBef>
                        <a:spcAft>
                          <a:spcPts val="0"/>
                        </a:spcAft>
                      </a:pPr>
                      <a:r>
                        <a:rPr lang="en-US" sz="2000" dirty="0" smtClean="0">
                          <a:latin typeface="Times New Roman"/>
                          <a:ea typeface="Calibri"/>
                        </a:rPr>
                        <a:t>WRFG-CGCM3</a:t>
                      </a:r>
                      <a:endParaRPr lang="en-US" sz="2000"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N/A</a:t>
                      </a:r>
                      <a:endParaRPr lang="en-US" sz="2000"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3.22</a:t>
                      </a:r>
                      <a:r>
                        <a:rPr lang="en-US" sz="2000" baseline="0" dirty="0" smtClean="0">
                          <a:latin typeface="Times New Roman"/>
                          <a:ea typeface="Calibri"/>
                        </a:rPr>
                        <a:t> / 1.79</a:t>
                      </a:r>
                      <a:endParaRPr lang="en-US" sz="2000"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smtClean="0">
                          <a:latin typeface="Times New Roman"/>
                          <a:ea typeface="Calibri"/>
                        </a:rPr>
                        <a:t>3.98 / 1.84</a:t>
                      </a:r>
                      <a:endParaRPr lang="en-US" sz="2000"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smtClean="0">
                          <a:latin typeface="Times New Roman"/>
                          <a:ea typeface="Calibri"/>
                        </a:rPr>
                        <a:t>1.84</a:t>
                      </a:r>
                      <a:endParaRPr lang="en-US" sz="2000"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0.96</a:t>
                      </a:r>
                      <a:endParaRPr lang="en-US" sz="2000"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smtClean="0">
                          <a:latin typeface="Times New Roman"/>
                          <a:ea typeface="Calibri"/>
                        </a:rPr>
                        <a:t>0.010 / 0.34</a:t>
                      </a:r>
                      <a:endParaRPr lang="en-US" sz="2000"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0.14</a:t>
                      </a:r>
                      <a:r>
                        <a:rPr lang="en-US" sz="2000" baseline="0" dirty="0" smtClean="0">
                          <a:latin typeface="Times New Roman"/>
                          <a:ea typeface="Calibri"/>
                        </a:rPr>
                        <a:t> / 0.06</a:t>
                      </a:r>
                      <a:endParaRPr lang="en-US" sz="2000"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-0.57</a:t>
                      </a:r>
                      <a:endParaRPr lang="en-US" sz="2000"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0.12 / 3.06</a:t>
                      </a:r>
                      <a:endParaRPr lang="en-US" sz="2000" dirty="0">
                        <a:latin typeface="Times New Roman"/>
                        <a:ea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200">
                <a:tc>
                  <a:txBody>
                    <a:bodyPr/>
                    <a:lstStyle/>
                    <a:p>
                      <a:pPr marL="4445" marR="0" indent="0" algn="ctr">
                        <a:spcBef>
                          <a:spcPts val="0"/>
                        </a:spcBef>
                        <a:spcAft>
                          <a:spcPts val="0"/>
                        </a:spcAft>
                      </a:pPr>
                      <a:r>
                        <a:rPr lang="en-US" sz="2000" dirty="0">
                          <a:latin typeface="Times New Roman"/>
                          <a:ea typeface="Calibri"/>
                        </a:rPr>
                        <a:t>Mean projected change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latin typeface="Times New Roman" pitchFamily="18" charset="0"/>
                          <a:cs typeface="Times New Roman" pitchFamily="18" charset="0"/>
                        </a:rPr>
                        <a:t>-0.06*</a:t>
                      </a:r>
                      <a:endParaRPr lang="en-US" sz="20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latin typeface="Times New Roman" pitchFamily="18" charset="0"/>
                          <a:cs typeface="Times New Roman" pitchFamily="18" charset="0"/>
                        </a:rPr>
                        <a:t>4.52</a:t>
                      </a:r>
                      <a:r>
                        <a:rPr lang="en-US" sz="2000" baseline="0" dirty="0" smtClean="0">
                          <a:latin typeface="Times New Roman" pitchFamily="18" charset="0"/>
                          <a:cs typeface="Times New Roman" pitchFamily="18" charset="0"/>
                        </a:rPr>
                        <a:t> / 2.51</a:t>
                      </a:r>
                      <a:endParaRPr lang="en-US" sz="20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dirty="0" smtClean="0">
                          <a:latin typeface="Times New Roman" pitchFamily="18" charset="0"/>
                          <a:cs typeface="Times New Roman" pitchFamily="18" charset="0"/>
                        </a:rPr>
                        <a:t>4.36 / 2.42</a:t>
                      </a:r>
                      <a:endParaRPr lang="en-US" sz="20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dirty="0" smtClean="0">
                          <a:latin typeface="Times New Roman" pitchFamily="18" charset="0"/>
                          <a:cs typeface="Times New Roman" pitchFamily="18" charset="0"/>
                        </a:rPr>
                        <a:t>-0.10</a:t>
                      </a:r>
                      <a:endParaRPr lang="en-US" sz="20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latin typeface="Times New Roman" pitchFamily="18" charset="0"/>
                          <a:cs typeface="Times New Roman" pitchFamily="18" charset="0"/>
                        </a:rPr>
                        <a:t>1.09</a:t>
                      </a:r>
                      <a:endParaRPr lang="en-US" sz="20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dirty="0" smtClean="0">
                          <a:latin typeface="Times New Roman" pitchFamily="18" charset="0"/>
                          <a:cs typeface="Times New Roman" pitchFamily="18" charset="0"/>
                        </a:rPr>
                        <a:t>0.007 / 0.25</a:t>
                      </a:r>
                      <a:endParaRPr lang="en-US" sz="20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latin typeface="Times New Roman" pitchFamily="18" charset="0"/>
                          <a:cs typeface="Times New Roman" pitchFamily="18" charset="0"/>
                        </a:rPr>
                        <a:t>-0.07</a:t>
                      </a:r>
                      <a:r>
                        <a:rPr lang="en-US" sz="2000" baseline="0" dirty="0" smtClean="0">
                          <a:latin typeface="Times New Roman" pitchFamily="18" charset="0"/>
                          <a:cs typeface="Times New Roman" pitchFamily="18" charset="0"/>
                        </a:rPr>
                        <a:t> / -0.03</a:t>
                      </a:r>
                      <a:endParaRPr lang="en-US" sz="20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pitchFamily="18" charset="0"/>
                          <a:ea typeface="Calibri"/>
                          <a:cs typeface="Times New Roman" pitchFamily="18" charset="0"/>
                        </a:rPr>
                        <a:t>-1.01</a:t>
                      </a:r>
                      <a:endParaRPr lang="en-US" sz="2000" dirty="0">
                        <a:latin typeface="Times New Roman" pitchFamily="18" charset="0"/>
                        <a:ea typeface="Calibri"/>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pitchFamily="18" charset="0"/>
                          <a:ea typeface="Calibri"/>
                          <a:cs typeface="Times New Roman" pitchFamily="18" charset="0"/>
                        </a:rPr>
                        <a:t>0.20 / 4.97</a:t>
                      </a:r>
                      <a:endParaRPr lang="en-US" sz="2000" dirty="0">
                        <a:latin typeface="Times New Roman" pitchFamily="18" charset="0"/>
                        <a:ea typeface="Calibri"/>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200">
                <a:tc>
                  <a:txBody>
                    <a:bodyPr/>
                    <a:lstStyle/>
                    <a:p>
                      <a:pPr marL="4445" marR="0" indent="0" algn="ctr">
                        <a:spcBef>
                          <a:spcPts val="0"/>
                        </a:spcBef>
                        <a:spcAft>
                          <a:spcPts val="0"/>
                        </a:spcAft>
                      </a:pPr>
                      <a:r>
                        <a:rPr lang="en-US" sz="2000">
                          <a:latin typeface="Times New Roman"/>
                          <a:ea typeface="Calibri"/>
                        </a:rPr>
                        <a:t>SD of models’ change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latin typeface="Times New Roman" pitchFamily="18" charset="0"/>
                          <a:cs typeface="Times New Roman" pitchFamily="18" charset="0"/>
                        </a:rPr>
                        <a:t>0.17*</a:t>
                      </a:r>
                      <a:endParaRPr lang="en-US" sz="20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latin typeface="Times New Roman" pitchFamily="18" charset="0"/>
                          <a:cs typeface="Times New Roman" pitchFamily="18" charset="0"/>
                        </a:rPr>
                        <a:t>0.85 / 0.47</a:t>
                      </a:r>
                      <a:endParaRPr lang="en-US" sz="20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dirty="0" smtClean="0">
                          <a:latin typeface="Times New Roman" pitchFamily="18" charset="0"/>
                          <a:cs typeface="Times New Roman" pitchFamily="18" charset="0"/>
                        </a:rPr>
                        <a:t>0.76 / 0.42</a:t>
                      </a:r>
                      <a:endParaRPr lang="en-US" sz="2000" dirty="0">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dirty="0" smtClean="0">
                          <a:latin typeface="Times New Roman" pitchFamily="18" charset="0"/>
                          <a:cs typeface="Times New Roman" pitchFamily="18" charset="0"/>
                        </a:rPr>
                        <a:t>1.80</a:t>
                      </a:r>
                      <a:endParaRPr lang="en-US" sz="2000" dirty="0">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latin typeface="Times New Roman" pitchFamily="18" charset="0"/>
                          <a:cs typeface="Times New Roman" pitchFamily="18" charset="0"/>
                        </a:rPr>
                        <a:t>0.19</a:t>
                      </a:r>
                      <a:endParaRPr lang="en-US" sz="2000" dirty="0">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dirty="0" smtClean="0">
                          <a:latin typeface="Times New Roman" pitchFamily="18" charset="0"/>
                          <a:cs typeface="Times New Roman" pitchFamily="18" charset="0"/>
                        </a:rPr>
                        <a:t>0.013 / 0.44</a:t>
                      </a:r>
                      <a:endParaRPr lang="en-US" sz="2000" dirty="0">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smtClean="0">
                          <a:latin typeface="Times New Roman" pitchFamily="18" charset="0"/>
                          <a:cs typeface="Times New Roman" pitchFamily="18" charset="0"/>
                        </a:rPr>
                        <a:t>0.10 / 0.05</a:t>
                      </a:r>
                      <a:endParaRPr lang="en-US" sz="2000" dirty="0">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pitchFamily="18" charset="0"/>
                          <a:ea typeface="Calibri"/>
                          <a:cs typeface="Times New Roman" pitchFamily="18" charset="0"/>
                        </a:rPr>
                        <a:t>7.33</a:t>
                      </a:r>
                      <a:endParaRPr lang="en-US" sz="2000" dirty="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pitchFamily="18" charset="0"/>
                          <a:ea typeface="Calibri"/>
                          <a:cs typeface="Times New Roman" pitchFamily="18" charset="0"/>
                        </a:rPr>
                        <a:t>0.11</a:t>
                      </a:r>
                      <a:r>
                        <a:rPr lang="en-US" sz="2000" baseline="0" dirty="0" smtClean="0">
                          <a:latin typeface="Times New Roman" pitchFamily="18" charset="0"/>
                          <a:ea typeface="Calibri"/>
                          <a:cs typeface="Times New Roman" pitchFamily="18" charset="0"/>
                        </a:rPr>
                        <a:t> / 2.84</a:t>
                      </a:r>
                      <a:endParaRPr lang="en-US" sz="2000" dirty="0">
                        <a:latin typeface="Times New Roman" pitchFamily="18" charset="0"/>
                        <a:ea typeface="Calibri"/>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3200">
                <a:tc>
                  <a:txBody>
                    <a:bodyPr/>
                    <a:lstStyle/>
                    <a:p>
                      <a:pPr marL="4445" marR="0" indent="0" algn="ctr">
                        <a:spcBef>
                          <a:spcPts val="0"/>
                        </a:spcBef>
                        <a:spcAft>
                          <a:spcPts val="0"/>
                        </a:spcAft>
                      </a:pPr>
                      <a:r>
                        <a:rPr lang="en-US" sz="2000">
                          <a:latin typeface="Times New Roman"/>
                          <a:ea typeface="Calibri"/>
                        </a:rPr>
                        <a:t>SD of 20</a:t>
                      </a:r>
                      <a:r>
                        <a:rPr lang="en-US" sz="2000" baseline="30000">
                          <a:latin typeface="Times New Roman"/>
                          <a:ea typeface="Calibri"/>
                        </a:rPr>
                        <a:t>th</a:t>
                      </a:r>
                      <a:r>
                        <a:rPr lang="en-US" sz="2000">
                          <a:latin typeface="Times New Roman"/>
                          <a:ea typeface="Calibri"/>
                        </a:rPr>
                        <a:t> C obs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a:latin typeface="Times New Roman"/>
                          <a:ea typeface="Calibri"/>
                        </a:rPr>
                        <a:t>1.66 / 0.92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dirty="0">
                          <a:latin typeface="Times New Roman"/>
                          <a:ea typeface="Calibri"/>
                        </a:rPr>
                        <a:t>2.11 / 1.17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a:latin typeface="Times New Roman"/>
                          <a:ea typeface="Calibri"/>
                        </a:rPr>
                        <a:t>3.21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0.42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4445" marR="0" indent="0" algn="ctr">
                        <a:spcBef>
                          <a:spcPts val="0"/>
                        </a:spcBef>
                        <a:spcAft>
                          <a:spcPts val="0"/>
                        </a:spcAft>
                      </a:pPr>
                      <a:r>
                        <a:rPr lang="en-US" sz="2000">
                          <a:latin typeface="Times New Roman"/>
                          <a:ea typeface="Calibri"/>
                        </a:rPr>
                        <a:t>0.016/ 0.54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a:latin typeface="Times New Roman"/>
                          <a:ea typeface="Calibri"/>
                        </a:rPr>
                        <a:t>0.54 / 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14.80</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445" marR="0" indent="0" algn="ctr">
                        <a:spcBef>
                          <a:spcPts val="0"/>
                        </a:spcBef>
                        <a:spcAft>
                          <a:spcPts val="0"/>
                        </a:spcAft>
                      </a:pPr>
                      <a:r>
                        <a:rPr lang="en-US" sz="2000" dirty="0" smtClean="0">
                          <a:latin typeface="Times New Roman"/>
                          <a:ea typeface="Calibri"/>
                        </a:rPr>
                        <a:t>6.70/170.10</a:t>
                      </a:r>
                      <a:endParaRPr lang="en-US" sz="2000" dirty="0">
                        <a:latin typeface="Times New Roman"/>
                        <a:ea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9" name="TextBox 58"/>
          <p:cNvSpPr txBox="1"/>
          <p:nvPr/>
        </p:nvSpPr>
        <p:spPr>
          <a:xfrm>
            <a:off x="33528000" y="6708636"/>
            <a:ext cx="9144000" cy="9140964"/>
          </a:xfrm>
          <a:prstGeom prst="rect">
            <a:avLst/>
          </a:prstGeom>
          <a:noFill/>
        </p:spPr>
        <p:txBody>
          <a:bodyPr wrap="square" rtlCol="0">
            <a:spAutoFit/>
          </a:bodyPr>
          <a:lstStyle/>
          <a:p>
            <a:r>
              <a:rPr lang="en-US" sz="3600" b="1" dirty="0" smtClean="0">
                <a:latin typeface="Arial" pitchFamily="34" charset="0"/>
                <a:cs typeface="Arial" pitchFamily="34" charset="0"/>
              </a:rPr>
              <a:t>Projected Impact on Building Energy</a:t>
            </a:r>
          </a:p>
          <a:p>
            <a:r>
              <a:rPr lang="en-US" sz="3600" b="1" dirty="0" smtClean="0">
                <a:latin typeface="Arial" pitchFamily="34" charset="0"/>
                <a:cs typeface="Arial" pitchFamily="34" charset="0"/>
              </a:rPr>
              <a:t>Consumption</a:t>
            </a:r>
          </a:p>
          <a:p>
            <a:pPr algn="just"/>
            <a:endParaRPr lang="en-US" sz="3600" dirty="0" smtClean="0">
              <a:latin typeface="Arial" pitchFamily="34" charset="0"/>
              <a:cs typeface="Arial" pitchFamily="34" charset="0"/>
            </a:endParaRPr>
          </a:p>
          <a:p>
            <a:pPr algn="just"/>
            <a:r>
              <a:rPr lang="en-US" sz="2400" dirty="0" smtClean="0">
                <a:latin typeface="Arial" pitchFamily="34" charset="0"/>
                <a:cs typeface="Arial" pitchFamily="34" charset="0"/>
              </a:rPr>
              <a:t>Building energy consumption is influenced by many design and operational factors, but weather data plays a major role. As Huang (2006) points out, multiple researchers have taken a variety of approaches in the past twenty years to estimate potential impacts of changing climate. Using advances in climate science, climate modeling as well as energy modeling and simulations Crawley (2003) was among the first to create modified hourly weather files from gridded global climate results as input files for energy simulation software for 25 global locations. Huang (2006) followed using the same method for 18 US climate zones and prototypical residential and commercial buildings, while </a:t>
            </a:r>
            <a:r>
              <a:rPr lang="en-US" sz="2400" dirty="0" err="1" smtClean="0">
                <a:latin typeface="Arial" pitchFamily="34" charset="0"/>
                <a:cs typeface="Arial" pitchFamily="34" charset="0"/>
              </a:rPr>
              <a:t>Xu</a:t>
            </a:r>
            <a:r>
              <a:rPr lang="en-US" sz="2400" dirty="0" smtClean="0">
                <a:latin typeface="Arial" pitchFamily="34" charset="0"/>
                <a:cs typeface="Arial" pitchFamily="34" charset="0"/>
              </a:rPr>
              <a:t> et al (2009) focused on the impact on the state of California finding increases in cooling loads for 2100 of about 50% for the worst case IPCC carbon emission scenario (A1F1) and still 25% with the most likely carbon scenario (A2). Heating loads would decrease significantly under all scenarios leaving the overall annual aggregated energy consumption only slightly higher than today. But the implications for building systems and electrical power supply would be significant and therefore further research and verification are necessary.</a:t>
            </a:r>
          </a:p>
        </p:txBody>
      </p:sp>
      <p:sp>
        <p:nvSpPr>
          <p:cNvPr id="60" name="TextBox 59"/>
          <p:cNvSpPr txBox="1"/>
          <p:nvPr/>
        </p:nvSpPr>
        <p:spPr>
          <a:xfrm>
            <a:off x="33528000" y="24536400"/>
            <a:ext cx="9144000" cy="6001643"/>
          </a:xfrm>
          <a:prstGeom prst="rect">
            <a:avLst/>
          </a:prstGeom>
          <a:noFill/>
        </p:spPr>
        <p:txBody>
          <a:bodyPr wrap="square" rtlCol="0">
            <a:spAutoFit/>
          </a:bodyPr>
          <a:lstStyle/>
          <a:p>
            <a:r>
              <a:rPr lang="en-US" sz="3600" b="1" dirty="0" smtClean="0">
                <a:latin typeface="Arial" pitchFamily="34" charset="0"/>
                <a:cs typeface="Arial" pitchFamily="34" charset="0"/>
              </a:rPr>
              <a:t>Further Work</a:t>
            </a:r>
          </a:p>
          <a:p>
            <a:pPr algn="just"/>
            <a:endParaRPr lang="en-US" sz="3600" dirty="0" smtClean="0">
              <a:latin typeface="Arial" pitchFamily="34" charset="0"/>
              <a:cs typeface="Arial" pitchFamily="34" charset="0"/>
            </a:endParaRPr>
          </a:p>
          <a:p>
            <a:pPr algn="just"/>
            <a:r>
              <a:rPr lang="en-US" sz="2400" dirty="0" smtClean="0">
                <a:latin typeface="Arial" pitchFamily="34" charset="0"/>
                <a:cs typeface="Arial" pitchFamily="34" charset="0"/>
              </a:rPr>
              <a:t>This study is currently being expanded to include more locations.  With a grant from the Center for Global and Regional Environmental Research (CGRER) we will examine the 16 different climate zones used in the creation of the U.S. Department of Energy (DOE) reference buildings.  Also, energy performance simulations will be conducted to evaluate the impact of projected changes in climate on a selection of these 16 buildings that represent about 60% of the U.S. commercial building stock. For those regions having significant changes in energy consumption and patterns, future typical meteorological year data can be prepared for risk analysis of a changing climate.</a:t>
            </a:r>
          </a:p>
          <a:p>
            <a:pPr algn="just"/>
            <a:endParaRPr lang="en-US" sz="2400" dirty="0" smtClean="0">
              <a:latin typeface="Arial" pitchFamily="34" charset="0"/>
              <a:cs typeface="Arial" pitchFamily="34" charset="0"/>
            </a:endParaRPr>
          </a:p>
        </p:txBody>
      </p:sp>
      <p:sp>
        <p:nvSpPr>
          <p:cNvPr id="61" name="TextBox 60"/>
          <p:cNvSpPr txBox="1"/>
          <p:nvPr/>
        </p:nvSpPr>
        <p:spPr>
          <a:xfrm>
            <a:off x="14782800" y="27580947"/>
            <a:ext cx="17145000" cy="3508653"/>
          </a:xfrm>
          <a:prstGeom prst="rect">
            <a:avLst/>
          </a:prstGeom>
          <a:noFill/>
        </p:spPr>
        <p:txBody>
          <a:bodyPr wrap="square" rtlCol="0">
            <a:spAutoFit/>
          </a:bodyPr>
          <a:lstStyle/>
          <a:p>
            <a:r>
              <a:rPr lang="en-US" sz="2400" b="1" dirty="0" smtClean="0">
                <a:latin typeface="Arial" pitchFamily="34" charset="0"/>
                <a:cs typeface="Arial" pitchFamily="34" charset="0"/>
              </a:rPr>
              <a:t>References</a:t>
            </a:r>
            <a:endParaRPr lang="en-US" sz="2400" dirty="0" smtClean="0">
              <a:latin typeface="Arial" pitchFamily="34" charset="0"/>
              <a:cs typeface="Arial" pitchFamily="34" charset="0"/>
            </a:endParaRPr>
          </a:p>
          <a:p>
            <a:endParaRPr lang="en-US" sz="1800" b="1" dirty="0" smtClean="0">
              <a:latin typeface="Arial" pitchFamily="34" charset="0"/>
              <a:cs typeface="Arial" pitchFamily="34" charset="0"/>
            </a:endParaRPr>
          </a:p>
          <a:p>
            <a:r>
              <a:rPr lang="en-US" sz="1800" dirty="0" smtClean="0">
                <a:latin typeface="Arial" pitchFamily="34" charset="0"/>
                <a:cs typeface="Arial" pitchFamily="34" charset="0"/>
              </a:rPr>
              <a:t>Crawley, D. B. 2003. "Impact of Climate Change on Buildings," in Proceedings of the CIBSE/ASHRAE International Conference 2003, September 2003, Edinburgh, </a:t>
            </a:r>
          </a:p>
          <a:p>
            <a:r>
              <a:rPr lang="en-US" sz="1800" dirty="0" smtClean="0">
                <a:latin typeface="Arial" pitchFamily="34" charset="0"/>
                <a:cs typeface="Arial" pitchFamily="34" charset="0"/>
              </a:rPr>
              <a:t>          Scotland. London: CIBSE. </a:t>
            </a:r>
          </a:p>
          <a:p>
            <a:r>
              <a:rPr lang="en-US" sz="1800" dirty="0" smtClean="0">
                <a:latin typeface="Arial" pitchFamily="34" charset="0"/>
                <a:cs typeface="Arial" pitchFamily="34" charset="0"/>
              </a:rPr>
              <a:t>Huang, Y. J. 2006.  The Impact of Climate Change on the Energy Use of the US Residential and Commercial Building Sectors.  LBNL Report 60754, Lawrence </a:t>
            </a:r>
          </a:p>
          <a:p>
            <a:r>
              <a:rPr lang="en-US" sz="1800" dirty="0" smtClean="0">
                <a:latin typeface="Arial" pitchFamily="34" charset="0"/>
                <a:cs typeface="Arial" pitchFamily="34" charset="0"/>
              </a:rPr>
              <a:t>          Berkeley National Laboratory, Berkeley CA.</a:t>
            </a:r>
          </a:p>
          <a:p>
            <a:r>
              <a:rPr lang="en-US" sz="1800" dirty="0" smtClean="0">
                <a:latin typeface="Arial" pitchFamily="34" charset="0"/>
                <a:cs typeface="Arial" pitchFamily="34" charset="0"/>
              </a:rPr>
              <a:t>NARCCAP.  2010.  The NARCCP output dataset.  National Center for Atmospheric Research.  [Available online at http://www.narccap.ucar.edu/data/data-tables.html]</a:t>
            </a:r>
          </a:p>
          <a:p>
            <a:r>
              <a:rPr lang="en-US" sz="1800" dirty="0" smtClean="0">
                <a:latin typeface="Arial" pitchFamily="34" charset="0"/>
                <a:cs typeface="Arial" pitchFamily="34" charset="0"/>
              </a:rPr>
              <a:t>Wilcox, S. and W. Marion.  2008.  Users Manual for TMY3 Data Sets.  National Renewable Energy Laboratory.  Technical Report  NREL/TP-581-43156.  51 pp.</a:t>
            </a:r>
          </a:p>
          <a:p>
            <a:r>
              <a:rPr lang="en-US" sz="1800" dirty="0" err="1" smtClean="0">
                <a:latin typeface="Arial" pitchFamily="34" charset="0"/>
                <a:cs typeface="Arial" pitchFamily="34" charset="0"/>
              </a:rPr>
              <a:t>Xu</a:t>
            </a:r>
            <a:r>
              <a:rPr lang="en-US" sz="1800" dirty="0" smtClean="0">
                <a:latin typeface="Arial" pitchFamily="34" charset="0"/>
                <a:cs typeface="Arial" pitchFamily="34" charset="0"/>
              </a:rPr>
              <a:t>, P., Y. J. Huang, N. L. Miller, and N. J. Schlegel. 2009.  Effects of global climate change on building energy consumption  and its implications on building energy </a:t>
            </a:r>
          </a:p>
          <a:p>
            <a:r>
              <a:rPr lang="en-US" sz="1800" dirty="0" smtClean="0">
                <a:latin typeface="Arial" pitchFamily="34" charset="0"/>
                <a:cs typeface="Arial" pitchFamily="34" charset="0"/>
              </a:rPr>
              <a:t>          codes and policy in California.  Lawrence Berkeley National Laboratory Report to the California Energy Commission.  CEC 500-2009-006.  106 pp.  [Available </a:t>
            </a:r>
          </a:p>
          <a:p>
            <a:r>
              <a:rPr lang="en-US" sz="1800" dirty="0">
                <a:latin typeface="Arial" pitchFamily="34" charset="0"/>
                <a:cs typeface="Arial" pitchFamily="34" charset="0"/>
              </a:rPr>
              <a:t> </a:t>
            </a:r>
            <a:r>
              <a:rPr lang="en-US" sz="1800" dirty="0" smtClean="0">
                <a:latin typeface="Arial" pitchFamily="34" charset="0"/>
                <a:cs typeface="Arial" pitchFamily="34" charset="0"/>
              </a:rPr>
              <a:t>         online at http://www.energy.ca.gov/2009publications/CEC-500-2009-006/CEC-500-2009-006.PDF]</a:t>
            </a:r>
          </a:p>
          <a:p>
            <a:endParaRPr lang="en-US"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4028</TotalTime>
  <Words>1663</Words>
  <Application>Microsoft Office PowerPoint</Application>
  <PresentationFormat>Custom</PresentationFormat>
  <Paragraphs>180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 Rabideau</dc:creator>
  <cp:lastModifiedBy>Rabideau, Shannon L [GE AT]</cp:lastModifiedBy>
  <cp:revision>198</cp:revision>
  <dcterms:created xsi:type="dcterms:W3CDTF">2011-02-20T04:07:26Z</dcterms:created>
  <dcterms:modified xsi:type="dcterms:W3CDTF">2011-11-30T21:25:47Z</dcterms:modified>
</cp:coreProperties>
</file>